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65" r:id="rId14"/>
    <p:sldId id="273" r:id="rId1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C"/>
    <a:srgbClr val="07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3"/>
    <p:restoredTop sz="94713"/>
  </p:normalViewPr>
  <p:slideViewPr>
    <p:cSldViewPr>
      <p:cViewPr varScale="1">
        <p:scale>
          <a:sx n="63" d="100"/>
          <a:sy n="63" d="100"/>
        </p:scale>
        <p:origin x="53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C462B-7148-C34E-BEA1-6B05E4558762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8DED-8A74-B242-92C6-8F9551B3EE29}">
      <dgm:prSet phldrT="[Text]"/>
      <dgm:spPr/>
      <dgm:t>
        <a:bodyPr/>
        <a:lstStyle/>
        <a:p>
          <a:r>
            <a:rPr lang="ru-RU" dirty="0">
              <a:solidFill>
                <a:srgbClr val="3B3B3C"/>
              </a:solidFill>
            </a:rPr>
            <a:t>Углеводы</a:t>
          </a:r>
          <a:endParaRPr lang="en-US" dirty="0">
            <a:solidFill>
              <a:srgbClr val="3B3B3C"/>
            </a:solidFill>
          </a:endParaRPr>
        </a:p>
      </dgm:t>
    </dgm:pt>
    <dgm:pt modelId="{6DD53A91-C933-1F4E-A64C-E34BCE5A588B}" type="parTrans" cxnId="{0985EFF7-BC2B-2446-B149-86CC9C34A943}">
      <dgm:prSet/>
      <dgm:spPr/>
      <dgm:t>
        <a:bodyPr/>
        <a:lstStyle/>
        <a:p>
          <a:endParaRPr lang="en-US"/>
        </a:p>
      </dgm:t>
    </dgm:pt>
    <dgm:pt modelId="{FDA4DC07-32F0-3144-97FA-3A187FC00D81}" type="sibTrans" cxnId="{0985EFF7-BC2B-2446-B149-86CC9C34A943}">
      <dgm:prSet/>
      <dgm:spPr/>
      <dgm:t>
        <a:bodyPr/>
        <a:lstStyle/>
        <a:p>
          <a:endParaRPr lang="en-US"/>
        </a:p>
      </dgm:t>
    </dgm:pt>
    <dgm:pt modelId="{90C252D5-766E-0647-B92D-C85B9186C7A1}">
      <dgm:prSet phldrT="[Text]"/>
      <dgm:spPr/>
      <dgm:t>
        <a:bodyPr/>
        <a:lstStyle/>
        <a:p>
          <a:r>
            <a:rPr lang="ru-RU" dirty="0">
              <a:solidFill>
                <a:srgbClr val="3B3B3C"/>
              </a:solidFill>
            </a:rPr>
            <a:t>Моносахариды Глюкоза Фруктоза </a:t>
          </a:r>
          <a:r>
            <a:rPr lang="en-GB" dirty="0">
              <a:solidFill>
                <a:srgbClr val="3B3B3C"/>
              </a:solidFill>
            </a:rPr>
            <a:t>C</a:t>
          </a:r>
          <a:r>
            <a:rPr lang="en-GB" baseline="-25000" dirty="0">
              <a:solidFill>
                <a:srgbClr val="3B3B3C"/>
              </a:solidFill>
            </a:rPr>
            <a:t>6</a:t>
          </a:r>
          <a:r>
            <a:rPr lang="en-GB" dirty="0">
              <a:solidFill>
                <a:srgbClr val="3B3B3C"/>
              </a:solidFill>
            </a:rPr>
            <a:t>H</a:t>
          </a:r>
          <a:r>
            <a:rPr lang="en-GB" baseline="-25000" dirty="0">
              <a:solidFill>
                <a:srgbClr val="3B3B3C"/>
              </a:solidFill>
            </a:rPr>
            <a:t>12</a:t>
          </a:r>
          <a:r>
            <a:rPr lang="en-GB" dirty="0">
              <a:solidFill>
                <a:srgbClr val="3B3B3C"/>
              </a:solidFill>
            </a:rPr>
            <a:t>O</a:t>
          </a:r>
          <a:r>
            <a:rPr lang="en-GB" baseline="-25000" dirty="0">
              <a:solidFill>
                <a:srgbClr val="3B3B3C"/>
              </a:solidFill>
            </a:rPr>
            <a:t>6</a:t>
          </a:r>
          <a:endParaRPr lang="en-US" baseline="-25000" dirty="0">
            <a:solidFill>
              <a:srgbClr val="3B3B3C"/>
            </a:solidFill>
          </a:endParaRPr>
        </a:p>
      </dgm:t>
    </dgm:pt>
    <dgm:pt modelId="{F0C3D43B-7E77-D349-8651-B073147ECFA1}" type="parTrans" cxnId="{36E11897-00DE-1049-B82A-58EB680F81E6}">
      <dgm:prSet/>
      <dgm:spPr/>
      <dgm:t>
        <a:bodyPr/>
        <a:lstStyle/>
        <a:p>
          <a:endParaRPr lang="en-US"/>
        </a:p>
      </dgm:t>
    </dgm:pt>
    <dgm:pt modelId="{C7BDA59B-A153-7542-9842-AA86E7490AF0}" type="sibTrans" cxnId="{36E11897-00DE-1049-B82A-58EB680F81E6}">
      <dgm:prSet/>
      <dgm:spPr/>
      <dgm:t>
        <a:bodyPr/>
        <a:lstStyle/>
        <a:p>
          <a:endParaRPr lang="en-US"/>
        </a:p>
      </dgm:t>
    </dgm:pt>
    <dgm:pt modelId="{E9DE2C8A-66CA-F845-B3F2-6890F98E812A}">
      <dgm:prSet phldrT="[Text]"/>
      <dgm:spPr/>
      <dgm:t>
        <a:bodyPr/>
        <a:lstStyle/>
        <a:p>
          <a:r>
            <a:rPr lang="ru-RU" dirty="0">
              <a:solidFill>
                <a:srgbClr val="3B3B3C"/>
              </a:solidFill>
            </a:rPr>
            <a:t>Дисахариды</a:t>
          </a:r>
        </a:p>
        <a:p>
          <a:r>
            <a:rPr lang="ru-RU" dirty="0">
              <a:solidFill>
                <a:srgbClr val="3B3B3C"/>
              </a:solidFill>
            </a:rPr>
            <a:t>Сахароза</a:t>
          </a:r>
        </a:p>
        <a:p>
          <a:r>
            <a:rPr lang="ru-RU" dirty="0">
              <a:solidFill>
                <a:srgbClr val="3B3B3C"/>
              </a:solidFill>
            </a:rPr>
            <a:t>С</a:t>
          </a:r>
          <a:r>
            <a:rPr lang="ru-RU" baseline="-25000" dirty="0">
              <a:solidFill>
                <a:srgbClr val="3B3B3C"/>
              </a:solidFill>
            </a:rPr>
            <a:t>12</a:t>
          </a:r>
          <a:r>
            <a:rPr lang="ru-RU" dirty="0">
              <a:solidFill>
                <a:srgbClr val="3B3B3C"/>
              </a:solidFill>
            </a:rPr>
            <a:t>Н</a:t>
          </a:r>
          <a:r>
            <a:rPr lang="ru-RU" baseline="-25000" dirty="0">
              <a:solidFill>
                <a:srgbClr val="3B3B3C"/>
              </a:solidFill>
            </a:rPr>
            <a:t>22</a:t>
          </a:r>
          <a:r>
            <a:rPr lang="ru-RU" dirty="0">
              <a:solidFill>
                <a:srgbClr val="3B3B3C"/>
              </a:solidFill>
            </a:rPr>
            <a:t>О</a:t>
          </a:r>
          <a:r>
            <a:rPr lang="ru-RU" baseline="-25000" dirty="0">
              <a:solidFill>
                <a:srgbClr val="3B3B3C"/>
              </a:solidFill>
            </a:rPr>
            <a:t>11</a:t>
          </a:r>
          <a:endParaRPr lang="en-US" baseline="-25000" dirty="0">
            <a:solidFill>
              <a:srgbClr val="3B3B3C"/>
            </a:solidFill>
          </a:endParaRPr>
        </a:p>
      </dgm:t>
    </dgm:pt>
    <dgm:pt modelId="{C725F0ED-B5A7-5545-9BDE-7B9A7304ACE6}" type="parTrans" cxnId="{44D09F03-715D-2A4D-BD04-96E61CEF805D}">
      <dgm:prSet/>
      <dgm:spPr/>
      <dgm:t>
        <a:bodyPr/>
        <a:lstStyle/>
        <a:p>
          <a:endParaRPr lang="en-US"/>
        </a:p>
      </dgm:t>
    </dgm:pt>
    <dgm:pt modelId="{187723F8-D1D4-BB48-B595-19533D57FC9C}" type="sibTrans" cxnId="{44D09F03-715D-2A4D-BD04-96E61CEF805D}">
      <dgm:prSet/>
      <dgm:spPr/>
      <dgm:t>
        <a:bodyPr/>
        <a:lstStyle/>
        <a:p>
          <a:endParaRPr lang="en-US"/>
        </a:p>
      </dgm:t>
    </dgm:pt>
    <dgm:pt modelId="{D4C2F830-2EB2-8C43-AFE5-F112E32BDDEB}">
      <dgm:prSet/>
      <dgm:spPr/>
      <dgm:t>
        <a:bodyPr/>
        <a:lstStyle/>
        <a:p>
          <a:r>
            <a:rPr lang="ru-RU" dirty="0">
              <a:solidFill>
                <a:srgbClr val="3B3B3C"/>
              </a:solidFill>
            </a:rPr>
            <a:t>Полисахариды Крахмал Целлюлоза </a:t>
          </a:r>
          <a:r>
            <a:rPr lang="en-GB" dirty="0">
              <a:solidFill>
                <a:srgbClr val="3B3B3C"/>
              </a:solidFill>
            </a:rPr>
            <a:t>[</a:t>
          </a:r>
          <a:r>
            <a:rPr lang="ru-RU" dirty="0">
              <a:solidFill>
                <a:srgbClr val="3B3B3C"/>
              </a:solidFill>
            </a:rPr>
            <a:t>С</a:t>
          </a:r>
          <a:r>
            <a:rPr lang="ru-RU" baseline="-25000" dirty="0">
              <a:solidFill>
                <a:srgbClr val="3B3B3C"/>
              </a:solidFill>
            </a:rPr>
            <a:t>6</a:t>
          </a:r>
          <a:r>
            <a:rPr lang="ru-RU" dirty="0">
              <a:solidFill>
                <a:srgbClr val="3B3B3C"/>
              </a:solidFill>
            </a:rPr>
            <a:t>Н</a:t>
          </a:r>
          <a:r>
            <a:rPr lang="ru-RU" baseline="-25000" dirty="0">
              <a:solidFill>
                <a:srgbClr val="3B3B3C"/>
              </a:solidFill>
            </a:rPr>
            <a:t>10</a:t>
          </a:r>
          <a:r>
            <a:rPr lang="ru-RU" dirty="0">
              <a:solidFill>
                <a:srgbClr val="3B3B3C"/>
              </a:solidFill>
            </a:rPr>
            <a:t>О</a:t>
          </a:r>
          <a:r>
            <a:rPr lang="ru-RU" baseline="-25000" dirty="0">
              <a:solidFill>
                <a:srgbClr val="3B3B3C"/>
              </a:solidFill>
            </a:rPr>
            <a:t>5</a:t>
          </a:r>
          <a:r>
            <a:rPr lang="en-GB" dirty="0">
              <a:solidFill>
                <a:srgbClr val="3B3B3C"/>
              </a:solidFill>
            </a:rPr>
            <a:t>]</a:t>
          </a:r>
          <a:r>
            <a:rPr lang="en-GB" baseline="-25000" dirty="0">
              <a:solidFill>
                <a:srgbClr val="3B3B3C"/>
              </a:solidFill>
            </a:rPr>
            <a:t>n</a:t>
          </a:r>
          <a:endParaRPr lang="en-US" baseline="-25000" dirty="0">
            <a:solidFill>
              <a:srgbClr val="3B3B3C"/>
            </a:solidFill>
          </a:endParaRPr>
        </a:p>
      </dgm:t>
    </dgm:pt>
    <dgm:pt modelId="{F775F255-3E14-EE4E-B4B5-E50AE98C18C4}" type="parTrans" cxnId="{57C8C09C-25F6-9B48-AA64-789A82D575A4}">
      <dgm:prSet/>
      <dgm:spPr/>
      <dgm:t>
        <a:bodyPr/>
        <a:lstStyle/>
        <a:p>
          <a:endParaRPr lang="en-US"/>
        </a:p>
      </dgm:t>
    </dgm:pt>
    <dgm:pt modelId="{2806BB61-87CF-6441-BAB3-E961E8CCAD8F}" type="sibTrans" cxnId="{57C8C09C-25F6-9B48-AA64-789A82D575A4}">
      <dgm:prSet/>
      <dgm:spPr/>
      <dgm:t>
        <a:bodyPr/>
        <a:lstStyle/>
        <a:p>
          <a:endParaRPr lang="en-US"/>
        </a:p>
      </dgm:t>
    </dgm:pt>
    <dgm:pt modelId="{82A88C0A-8B64-9F48-A52C-9B4A071C2223}" type="pres">
      <dgm:prSet presAssocID="{97FC462B-7148-C34E-BEA1-6B05E45587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8684A1-09FD-5E4F-8431-727A08D5A6CD}" type="pres">
      <dgm:prSet presAssocID="{63498DED-8A74-B242-92C6-8F9551B3EE29}" presName="hierRoot1" presStyleCnt="0"/>
      <dgm:spPr/>
    </dgm:pt>
    <dgm:pt modelId="{61DD33D8-730E-7646-B37E-FE4EF0DC97CA}" type="pres">
      <dgm:prSet presAssocID="{63498DED-8A74-B242-92C6-8F9551B3EE29}" presName="composite" presStyleCnt="0"/>
      <dgm:spPr/>
    </dgm:pt>
    <dgm:pt modelId="{4620FFA5-33D6-C640-9AE1-47FFD2A871AC}" type="pres">
      <dgm:prSet presAssocID="{63498DED-8A74-B242-92C6-8F9551B3EE29}" presName="background" presStyleLbl="node0" presStyleIdx="0" presStyleCnt="1"/>
      <dgm:spPr>
        <a:solidFill>
          <a:srgbClr val="072A7A"/>
        </a:solidFill>
      </dgm:spPr>
    </dgm:pt>
    <dgm:pt modelId="{AD3A3997-9DA4-EC4E-BE8E-D780E2177D27}" type="pres">
      <dgm:prSet presAssocID="{63498DED-8A74-B242-92C6-8F9551B3EE29}" presName="text" presStyleLbl="fgAcc0" presStyleIdx="0" presStyleCnt="1">
        <dgm:presLayoutVars>
          <dgm:chPref val="3"/>
        </dgm:presLayoutVars>
      </dgm:prSet>
      <dgm:spPr/>
    </dgm:pt>
    <dgm:pt modelId="{4D3DC70B-9A0C-1240-BAF4-6990D74115FB}" type="pres">
      <dgm:prSet presAssocID="{63498DED-8A74-B242-92C6-8F9551B3EE29}" presName="hierChild2" presStyleCnt="0"/>
      <dgm:spPr/>
    </dgm:pt>
    <dgm:pt modelId="{58A6B290-208A-964C-A3B7-124C9D6A57D7}" type="pres">
      <dgm:prSet presAssocID="{F0C3D43B-7E77-D349-8651-B073147ECFA1}" presName="Name10" presStyleLbl="parChTrans1D2" presStyleIdx="0" presStyleCnt="3"/>
      <dgm:spPr/>
    </dgm:pt>
    <dgm:pt modelId="{6A763A7E-A8F9-354F-8AC6-AEDC977BAB42}" type="pres">
      <dgm:prSet presAssocID="{90C252D5-766E-0647-B92D-C85B9186C7A1}" presName="hierRoot2" presStyleCnt="0"/>
      <dgm:spPr/>
    </dgm:pt>
    <dgm:pt modelId="{EAE197D2-6626-1C41-BD5B-FD892C3FA3A2}" type="pres">
      <dgm:prSet presAssocID="{90C252D5-766E-0647-B92D-C85B9186C7A1}" presName="composite2" presStyleCnt="0"/>
      <dgm:spPr/>
    </dgm:pt>
    <dgm:pt modelId="{4CE393AB-97A2-2F4A-BD68-73682BE1C5A2}" type="pres">
      <dgm:prSet presAssocID="{90C252D5-766E-0647-B92D-C85B9186C7A1}" presName="background2" presStyleLbl="node2" presStyleIdx="0" presStyleCnt="3"/>
      <dgm:spPr>
        <a:solidFill>
          <a:srgbClr val="072A7A"/>
        </a:solidFill>
      </dgm:spPr>
    </dgm:pt>
    <dgm:pt modelId="{B1A67A9A-5336-1143-AE4D-515424E0F0D8}" type="pres">
      <dgm:prSet presAssocID="{90C252D5-766E-0647-B92D-C85B9186C7A1}" presName="text2" presStyleLbl="fgAcc2" presStyleIdx="0" presStyleCnt="3">
        <dgm:presLayoutVars>
          <dgm:chPref val="3"/>
        </dgm:presLayoutVars>
      </dgm:prSet>
      <dgm:spPr/>
    </dgm:pt>
    <dgm:pt modelId="{DFF789A8-8A83-F144-AB8F-0ABA2C823BED}" type="pres">
      <dgm:prSet presAssocID="{90C252D5-766E-0647-B92D-C85B9186C7A1}" presName="hierChild3" presStyleCnt="0"/>
      <dgm:spPr/>
    </dgm:pt>
    <dgm:pt modelId="{D0A3EDC0-5FA8-7A48-9A40-360E867952A6}" type="pres">
      <dgm:prSet presAssocID="{C725F0ED-B5A7-5545-9BDE-7B9A7304ACE6}" presName="Name10" presStyleLbl="parChTrans1D2" presStyleIdx="1" presStyleCnt="3"/>
      <dgm:spPr/>
    </dgm:pt>
    <dgm:pt modelId="{71F505A5-8D54-C541-9029-14AA56AB30A9}" type="pres">
      <dgm:prSet presAssocID="{E9DE2C8A-66CA-F845-B3F2-6890F98E812A}" presName="hierRoot2" presStyleCnt="0"/>
      <dgm:spPr/>
    </dgm:pt>
    <dgm:pt modelId="{1B16F7DF-FD65-A546-9D46-5860F80ECAC0}" type="pres">
      <dgm:prSet presAssocID="{E9DE2C8A-66CA-F845-B3F2-6890F98E812A}" presName="composite2" presStyleCnt="0"/>
      <dgm:spPr/>
    </dgm:pt>
    <dgm:pt modelId="{C34709BC-E80E-5F46-9563-FE0EEE149865}" type="pres">
      <dgm:prSet presAssocID="{E9DE2C8A-66CA-F845-B3F2-6890F98E812A}" presName="background2" presStyleLbl="node2" presStyleIdx="1" presStyleCnt="3"/>
      <dgm:spPr>
        <a:solidFill>
          <a:srgbClr val="072A7A"/>
        </a:solidFill>
      </dgm:spPr>
    </dgm:pt>
    <dgm:pt modelId="{C11E6DF7-0A5E-7647-85D2-2BB99284ECAF}" type="pres">
      <dgm:prSet presAssocID="{E9DE2C8A-66CA-F845-B3F2-6890F98E812A}" presName="text2" presStyleLbl="fgAcc2" presStyleIdx="1" presStyleCnt="3">
        <dgm:presLayoutVars>
          <dgm:chPref val="3"/>
        </dgm:presLayoutVars>
      </dgm:prSet>
      <dgm:spPr/>
    </dgm:pt>
    <dgm:pt modelId="{EC653C8C-E045-8A42-96D4-2C3E60FE32C2}" type="pres">
      <dgm:prSet presAssocID="{E9DE2C8A-66CA-F845-B3F2-6890F98E812A}" presName="hierChild3" presStyleCnt="0"/>
      <dgm:spPr/>
    </dgm:pt>
    <dgm:pt modelId="{6916D8E5-2E8F-8246-8723-D165ACC585DE}" type="pres">
      <dgm:prSet presAssocID="{F775F255-3E14-EE4E-B4B5-E50AE98C18C4}" presName="Name10" presStyleLbl="parChTrans1D2" presStyleIdx="2" presStyleCnt="3"/>
      <dgm:spPr/>
    </dgm:pt>
    <dgm:pt modelId="{D11AFA0A-7B8D-9843-99EE-2FDEDFA20A55}" type="pres">
      <dgm:prSet presAssocID="{D4C2F830-2EB2-8C43-AFE5-F112E32BDDEB}" presName="hierRoot2" presStyleCnt="0"/>
      <dgm:spPr/>
    </dgm:pt>
    <dgm:pt modelId="{CAC323BE-49D9-DA47-A88F-780EB80511C6}" type="pres">
      <dgm:prSet presAssocID="{D4C2F830-2EB2-8C43-AFE5-F112E32BDDEB}" presName="composite2" presStyleCnt="0"/>
      <dgm:spPr/>
    </dgm:pt>
    <dgm:pt modelId="{123C4986-A22B-FE49-BAF5-65787BD2FED2}" type="pres">
      <dgm:prSet presAssocID="{D4C2F830-2EB2-8C43-AFE5-F112E32BDDEB}" presName="background2" presStyleLbl="node2" presStyleIdx="2" presStyleCnt="3"/>
      <dgm:spPr>
        <a:solidFill>
          <a:srgbClr val="072A7A"/>
        </a:solidFill>
      </dgm:spPr>
    </dgm:pt>
    <dgm:pt modelId="{3A9DF927-E858-A442-B574-467612FA337D}" type="pres">
      <dgm:prSet presAssocID="{D4C2F830-2EB2-8C43-AFE5-F112E32BDDEB}" presName="text2" presStyleLbl="fgAcc2" presStyleIdx="2" presStyleCnt="3">
        <dgm:presLayoutVars>
          <dgm:chPref val="3"/>
        </dgm:presLayoutVars>
      </dgm:prSet>
      <dgm:spPr/>
    </dgm:pt>
    <dgm:pt modelId="{BF37E2D4-6A77-9A43-AB1C-264D5C555003}" type="pres">
      <dgm:prSet presAssocID="{D4C2F830-2EB2-8C43-AFE5-F112E32BDDEB}" presName="hierChild3" presStyleCnt="0"/>
      <dgm:spPr/>
    </dgm:pt>
  </dgm:ptLst>
  <dgm:cxnLst>
    <dgm:cxn modelId="{44D09F03-715D-2A4D-BD04-96E61CEF805D}" srcId="{63498DED-8A74-B242-92C6-8F9551B3EE29}" destId="{E9DE2C8A-66CA-F845-B3F2-6890F98E812A}" srcOrd="1" destOrd="0" parTransId="{C725F0ED-B5A7-5545-9BDE-7B9A7304ACE6}" sibTransId="{187723F8-D1D4-BB48-B595-19533D57FC9C}"/>
    <dgm:cxn modelId="{D3B35D1F-34B0-8146-91F0-884F2C70D797}" type="presOf" srcId="{E9DE2C8A-66CA-F845-B3F2-6890F98E812A}" destId="{C11E6DF7-0A5E-7647-85D2-2BB99284ECAF}" srcOrd="0" destOrd="0" presId="urn:microsoft.com/office/officeart/2005/8/layout/hierarchy1"/>
    <dgm:cxn modelId="{DD9D9340-0F38-5245-9667-702DA6ED45EE}" type="presOf" srcId="{97FC462B-7148-C34E-BEA1-6B05E4558762}" destId="{82A88C0A-8B64-9F48-A52C-9B4A071C2223}" srcOrd="0" destOrd="0" presId="urn:microsoft.com/office/officeart/2005/8/layout/hierarchy1"/>
    <dgm:cxn modelId="{63EDF655-7D5E-0447-A8E2-11C1267D494C}" type="presOf" srcId="{C725F0ED-B5A7-5545-9BDE-7B9A7304ACE6}" destId="{D0A3EDC0-5FA8-7A48-9A40-360E867952A6}" srcOrd="0" destOrd="0" presId="urn:microsoft.com/office/officeart/2005/8/layout/hierarchy1"/>
    <dgm:cxn modelId="{8CA8C28F-B513-F946-A87E-7007D7939B7C}" type="presOf" srcId="{63498DED-8A74-B242-92C6-8F9551B3EE29}" destId="{AD3A3997-9DA4-EC4E-BE8E-D780E2177D27}" srcOrd="0" destOrd="0" presId="urn:microsoft.com/office/officeart/2005/8/layout/hierarchy1"/>
    <dgm:cxn modelId="{BE8FB196-ABAA-264C-A63D-E8C89DD372EC}" type="presOf" srcId="{F0C3D43B-7E77-D349-8651-B073147ECFA1}" destId="{58A6B290-208A-964C-A3B7-124C9D6A57D7}" srcOrd="0" destOrd="0" presId="urn:microsoft.com/office/officeart/2005/8/layout/hierarchy1"/>
    <dgm:cxn modelId="{36E11897-00DE-1049-B82A-58EB680F81E6}" srcId="{63498DED-8A74-B242-92C6-8F9551B3EE29}" destId="{90C252D5-766E-0647-B92D-C85B9186C7A1}" srcOrd="0" destOrd="0" parTransId="{F0C3D43B-7E77-D349-8651-B073147ECFA1}" sibTransId="{C7BDA59B-A153-7542-9842-AA86E7490AF0}"/>
    <dgm:cxn modelId="{57C8C09C-25F6-9B48-AA64-789A82D575A4}" srcId="{63498DED-8A74-B242-92C6-8F9551B3EE29}" destId="{D4C2F830-2EB2-8C43-AFE5-F112E32BDDEB}" srcOrd="2" destOrd="0" parTransId="{F775F255-3E14-EE4E-B4B5-E50AE98C18C4}" sibTransId="{2806BB61-87CF-6441-BAB3-E961E8CCAD8F}"/>
    <dgm:cxn modelId="{1C3EE4B3-68B6-DB45-8D1F-8D3E13FF478D}" type="presOf" srcId="{90C252D5-766E-0647-B92D-C85B9186C7A1}" destId="{B1A67A9A-5336-1143-AE4D-515424E0F0D8}" srcOrd="0" destOrd="0" presId="urn:microsoft.com/office/officeart/2005/8/layout/hierarchy1"/>
    <dgm:cxn modelId="{414222B9-CC58-624A-A9B0-76830DC8382F}" type="presOf" srcId="{D4C2F830-2EB2-8C43-AFE5-F112E32BDDEB}" destId="{3A9DF927-E858-A442-B574-467612FA337D}" srcOrd="0" destOrd="0" presId="urn:microsoft.com/office/officeart/2005/8/layout/hierarchy1"/>
    <dgm:cxn modelId="{17D568C8-1A9F-944E-B704-8FE7D19F1FBB}" type="presOf" srcId="{F775F255-3E14-EE4E-B4B5-E50AE98C18C4}" destId="{6916D8E5-2E8F-8246-8723-D165ACC585DE}" srcOrd="0" destOrd="0" presId="urn:microsoft.com/office/officeart/2005/8/layout/hierarchy1"/>
    <dgm:cxn modelId="{0985EFF7-BC2B-2446-B149-86CC9C34A943}" srcId="{97FC462B-7148-C34E-BEA1-6B05E4558762}" destId="{63498DED-8A74-B242-92C6-8F9551B3EE29}" srcOrd="0" destOrd="0" parTransId="{6DD53A91-C933-1F4E-A64C-E34BCE5A588B}" sibTransId="{FDA4DC07-32F0-3144-97FA-3A187FC00D81}"/>
    <dgm:cxn modelId="{AF7567E3-5AFC-234E-9051-1DC757D6049D}" type="presParOf" srcId="{82A88C0A-8B64-9F48-A52C-9B4A071C2223}" destId="{028684A1-09FD-5E4F-8431-727A08D5A6CD}" srcOrd="0" destOrd="0" presId="urn:microsoft.com/office/officeart/2005/8/layout/hierarchy1"/>
    <dgm:cxn modelId="{71D925F5-0DB7-1540-B29D-BCF974385483}" type="presParOf" srcId="{028684A1-09FD-5E4F-8431-727A08D5A6CD}" destId="{61DD33D8-730E-7646-B37E-FE4EF0DC97CA}" srcOrd="0" destOrd="0" presId="urn:microsoft.com/office/officeart/2005/8/layout/hierarchy1"/>
    <dgm:cxn modelId="{E2FC107F-D5B4-FF4A-83EA-00DFEE852B2B}" type="presParOf" srcId="{61DD33D8-730E-7646-B37E-FE4EF0DC97CA}" destId="{4620FFA5-33D6-C640-9AE1-47FFD2A871AC}" srcOrd="0" destOrd="0" presId="urn:microsoft.com/office/officeart/2005/8/layout/hierarchy1"/>
    <dgm:cxn modelId="{95A554A3-F203-C34E-A992-F231D8EFB5B5}" type="presParOf" srcId="{61DD33D8-730E-7646-B37E-FE4EF0DC97CA}" destId="{AD3A3997-9DA4-EC4E-BE8E-D780E2177D27}" srcOrd="1" destOrd="0" presId="urn:microsoft.com/office/officeart/2005/8/layout/hierarchy1"/>
    <dgm:cxn modelId="{7E2DF39A-90C2-4246-9E75-0A6DCF2D8D52}" type="presParOf" srcId="{028684A1-09FD-5E4F-8431-727A08D5A6CD}" destId="{4D3DC70B-9A0C-1240-BAF4-6990D74115FB}" srcOrd="1" destOrd="0" presId="urn:microsoft.com/office/officeart/2005/8/layout/hierarchy1"/>
    <dgm:cxn modelId="{2A833721-C674-0541-846F-518294464368}" type="presParOf" srcId="{4D3DC70B-9A0C-1240-BAF4-6990D74115FB}" destId="{58A6B290-208A-964C-A3B7-124C9D6A57D7}" srcOrd="0" destOrd="0" presId="urn:microsoft.com/office/officeart/2005/8/layout/hierarchy1"/>
    <dgm:cxn modelId="{1F5501E8-38BF-1247-9644-E6CECB24E3E1}" type="presParOf" srcId="{4D3DC70B-9A0C-1240-BAF4-6990D74115FB}" destId="{6A763A7E-A8F9-354F-8AC6-AEDC977BAB42}" srcOrd="1" destOrd="0" presId="urn:microsoft.com/office/officeart/2005/8/layout/hierarchy1"/>
    <dgm:cxn modelId="{5D0828DD-5376-B043-965B-87E1A5581CCB}" type="presParOf" srcId="{6A763A7E-A8F9-354F-8AC6-AEDC977BAB42}" destId="{EAE197D2-6626-1C41-BD5B-FD892C3FA3A2}" srcOrd="0" destOrd="0" presId="urn:microsoft.com/office/officeart/2005/8/layout/hierarchy1"/>
    <dgm:cxn modelId="{35364D5E-5BA0-D241-BDDF-0A5C09DDE91E}" type="presParOf" srcId="{EAE197D2-6626-1C41-BD5B-FD892C3FA3A2}" destId="{4CE393AB-97A2-2F4A-BD68-73682BE1C5A2}" srcOrd="0" destOrd="0" presId="urn:microsoft.com/office/officeart/2005/8/layout/hierarchy1"/>
    <dgm:cxn modelId="{62156850-5B7E-5348-BEBA-62F2C3F22FE3}" type="presParOf" srcId="{EAE197D2-6626-1C41-BD5B-FD892C3FA3A2}" destId="{B1A67A9A-5336-1143-AE4D-515424E0F0D8}" srcOrd="1" destOrd="0" presId="urn:microsoft.com/office/officeart/2005/8/layout/hierarchy1"/>
    <dgm:cxn modelId="{A87B8C36-262B-A146-A780-11B7A9655E33}" type="presParOf" srcId="{6A763A7E-A8F9-354F-8AC6-AEDC977BAB42}" destId="{DFF789A8-8A83-F144-AB8F-0ABA2C823BED}" srcOrd="1" destOrd="0" presId="urn:microsoft.com/office/officeart/2005/8/layout/hierarchy1"/>
    <dgm:cxn modelId="{D2581DB2-4481-8546-B89F-3741906183FF}" type="presParOf" srcId="{4D3DC70B-9A0C-1240-BAF4-6990D74115FB}" destId="{D0A3EDC0-5FA8-7A48-9A40-360E867952A6}" srcOrd="2" destOrd="0" presId="urn:microsoft.com/office/officeart/2005/8/layout/hierarchy1"/>
    <dgm:cxn modelId="{6E2E79A2-FD5B-614D-B2D4-E3E1BDAA38E9}" type="presParOf" srcId="{4D3DC70B-9A0C-1240-BAF4-6990D74115FB}" destId="{71F505A5-8D54-C541-9029-14AA56AB30A9}" srcOrd="3" destOrd="0" presId="urn:microsoft.com/office/officeart/2005/8/layout/hierarchy1"/>
    <dgm:cxn modelId="{FC83A804-3460-BA45-9BDA-079DB2DD448E}" type="presParOf" srcId="{71F505A5-8D54-C541-9029-14AA56AB30A9}" destId="{1B16F7DF-FD65-A546-9D46-5860F80ECAC0}" srcOrd="0" destOrd="0" presId="urn:microsoft.com/office/officeart/2005/8/layout/hierarchy1"/>
    <dgm:cxn modelId="{A7BAC569-9436-2A49-8C93-3EAEC4919177}" type="presParOf" srcId="{1B16F7DF-FD65-A546-9D46-5860F80ECAC0}" destId="{C34709BC-E80E-5F46-9563-FE0EEE149865}" srcOrd="0" destOrd="0" presId="urn:microsoft.com/office/officeart/2005/8/layout/hierarchy1"/>
    <dgm:cxn modelId="{D3522FFD-12FF-804D-B01C-678BAA781FCB}" type="presParOf" srcId="{1B16F7DF-FD65-A546-9D46-5860F80ECAC0}" destId="{C11E6DF7-0A5E-7647-85D2-2BB99284ECAF}" srcOrd="1" destOrd="0" presId="urn:microsoft.com/office/officeart/2005/8/layout/hierarchy1"/>
    <dgm:cxn modelId="{6F00C4A1-E36E-7744-BBF4-DAFD71176DA3}" type="presParOf" srcId="{71F505A5-8D54-C541-9029-14AA56AB30A9}" destId="{EC653C8C-E045-8A42-96D4-2C3E60FE32C2}" srcOrd="1" destOrd="0" presId="urn:microsoft.com/office/officeart/2005/8/layout/hierarchy1"/>
    <dgm:cxn modelId="{889DAB3D-3906-0E42-87D0-5AAB5EE41780}" type="presParOf" srcId="{4D3DC70B-9A0C-1240-BAF4-6990D74115FB}" destId="{6916D8E5-2E8F-8246-8723-D165ACC585DE}" srcOrd="4" destOrd="0" presId="urn:microsoft.com/office/officeart/2005/8/layout/hierarchy1"/>
    <dgm:cxn modelId="{9205E6E2-B9C6-474B-BD93-126C53C4ACC0}" type="presParOf" srcId="{4D3DC70B-9A0C-1240-BAF4-6990D74115FB}" destId="{D11AFA0A-7B8D-9843-99EE-2FDEDFA20A55}" srcOrd="5" destOrd="0" presId="urn:microsoft.com/office/officeart/2005/8/layout/hierarchy1"/>
    <dgm:cxn modelId="{59DACC65-BCA3-6340-B1AE-DC2CD8801E2B}" type="presParOf" srcId="{D11AFA0A-7B8D-9843-99EE-2FDEDFA20A55}" destId="{CAC323BE-49D9-DA47-A88F-780EB80511C6}" srcOrd="0" destOrd="0" presId="urn:microsoft.com/office/officeart/2005/8/layout/hierarchy1"/>
    <dgm:cxn modelId="{98CFD8AD-BAB5-6D47-B8BE-90E8F88ABB11}" type="presParOf" srcId="{CAC323BE-49D9-DA47-A88F-780EB80511C6}" destId="{123C4986-A22B-FE49-BAF5-65787BD2FED2}" srcOrd="0" destOrd="0" presId="urn:microsoft.com/office/officeart/2005/8/layout/hierarchy1"/>
    <dgm:cxn modelId="{34F1215A-4ABD-964C-B54F-48C69BCB6366}" type="presParOf" srcId="{CAC323BE-49D9-DA47-A88F-780EB80511C6}" destId="{3A9DF927-E858-A442-B574-467612FA337D}" srcOrd="1" destOrd="0" presId="urn:microsoft.com/office/officeart/2005/8/layout/hierarchy1"/>
    <dgm:cxn modelId="{7A346F24-49D5-7E4F-A43B-EFD45A85D1A1}" type="presParOf" srcId="{D11AFA0A-7B8D-9843-99EE-2FDEDFA20A55}" destId="{BF37E2D4-6A77-9A43-AB1C-264D5C5550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D8E5-2E8F-8246-8723-D165ACC585DE}">
      <dsp:nvSpPr>
        <dsp:cNvPr id="0" name=""/>
        <dsp:cNvSpPr/>
      </dsp:nvSpPr>
      <dsp:spPr>
        <a:xfrm>
          <a:off x="6491948" y="3720480"/>
          <a:ext cx="4607189" cy="109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97"/>
              </a:lnTo>
              <a:lnTo>
                <a:pt x="4607189" y="747097"/>
              </a:lnTo>
              <a:lnTo>
                <a:pt x="4607189" y="1096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3EDC0-5FA8-7A48-9A40-360E867952A6}">
      <dsp:nvSpPr>
        <dsp:cNvPr id="0" name=""/>
        <dsp:cNvSpPr/>
      </dsp:nvSpPr>
      <dsp:spPr>
        <a:xfrm>
          <a:off x="6446228" y="3720480"/>
          <a:ext cx="91440" cy="1096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6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6B290-208A-964C-A3B7-124C9D6A57D7}">
      <dsp:nvSpPr>
        <dsp:cNvPr id="0" name=""/>
        <dsp:cNvSpPr/>
      </dsp:nvSpPr>
      <dsp:spPr>
        <a:xfrm>
          <a:off x="1884759" y="3720480"/>
          <a:ext cx="4607189" cy="1096301"/>
        </a:xfrm>
        <a:custGeom>
          <a:avLst/>
          <a:gdLst/>
          <a:ahLst/>
          <a:cxnLst/>
          <a:rect l="0" t="0" r="0" b="0"/>
          <a:pathLst>
            <a:path>
              <a:moveTo>
                <a:pt x="4607189" y="0"/>
              </a:moveTo>
              <a:lnTo>
                <a:pt x="4607189" y="747097"/>
              </a:lnTo>
              <a:lnTo>
                <a:pt x="0" y="747097"/>
              </a:lnTo>
              <a:lnTo>
                <a:pt x="0" y="1096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0FFA5-33D6-C640-9AE1-47FFD2A871AC}">
      <dsp:nvSpPr>
        <dsp:cNvPr id="0" name=""/>
        <dsp:cNvSpPr/>
      </dsp:nvSpPr>
      <dsp:spPr>
        <a:xfrm>
          <a:off x="4607189" y="1326835"/>
          <a:ext cx="3769518" cy="2393644"/>
        </a:xfrm>
        <a:prstGeom prst="roundRect">
          <a:avLst>
            <a:gd name="adj" fmla="val 10000"/>
          </a:avLst>
        </a:prstGeom>
        <a:solidFill>
          <a:srgbClr val="072A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3997-9DA4-EC4E-BE8E-D780E2177D27}">
      <dsp:nvSpPr>
        <dsp:cNvPr id="0" name=""/>
        <dsp:cNvSpPr/>
      </dsp:nvSpPr>
      <dsp:spPr>
        <a:xfrm>
          <a:off x="5026024" y="1724729"/>
          <a:ext cx="3769518" cy="239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3B3B3C"/>
              </a:solidFill>
            </a:rPr>
            <a:t>Углеводы</a:t>
          </a:r>
          <a:endParaRPr lang="en-US" sz="3500" kern="1200" dirty="0">
            <a:solidFill>
              <a:srgbClr val="3B3B3C"/>
            </a:solidFill>
          </a:endParaRPr>
        </a:p>
      </dsp:txBody>
      <dsp:txXfrm>
        <a:off x="5096131" y="1794836"/>
        <a:ext cx="3629304" cy="2253430"/>
      </dsp:txXfrm>
    </dsp:sp>
    <dsp:sp modelId="{4CE393AB-97A2-2F4A-BD68-73682BE1C5A2}">
      <dsp:nvSpPr>
        <dsp:cNvPr id="0" name=""/>
        <dsp:cNvSpPr/>
      </dsp:nvSpPr>
      <dsp:spPr>
        <a:xfrm>
          <a:off x="0" y="4816782"/>
          <a:ext cx="3769518" cy="2393644"/>
        </a:xfrm>
        <a:prstGeom prst="roundRect">
          <a:avLst>
            <a:gd name="adj" fmla="val 10000"/>
          </a:avLst>
        </a:prstGeom>
        <a:solidFill>
          <a:srgbClr val="072A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7A9A-5336-1143-AE4D-515424E0F0D8}">
      <dsp:nvSpPr>
        <dsp:cNvPr id="0" name=""/>
        <dsp:cNvSpPr/>
      </dsp:nvSpPr>
      <dsp:spPr>
        <a:xfrm>
          <a:off x="418835" y="5214675"/>
          <a:ext cx="3769518" cy="239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3B3B3C"/>
              </a:solidFill>
            </a:rPr>
            <a:t>Моносахариды Глюкоза Фруктоза </a:t>
          </a:r>
          <a:r>
            <a:rPr lang="en-GB" sz="3500" kern="1200" dirty="0">
              <a:solidFill>
                <a:srgbClr val="3B3B3C"/>
              </a:solidFill>
            </a:rPr>
            <a:t>C</a:t>
          </a:r>
          <a:r>
            <a:rPr lang="en-GB" sz="3500" kern="1200" baseline="-25000" dirty="0">
              <a:solidFill>
                <a:srgbClr val="3B3B3C"/>
              </a:solidFill>
            </a:rPr>
            <a:t>6</a:t>
          </a:r>
          <a:r>
            <a:rPr lang="en-GB" sz="3500" kern="1200" dirty="0">
              <a:solidFill>
                <a:srgbClr val="3B3B3C"/>
              </a:solidFill>
            </a:rPr>
            <a:t>H</a:t>
          </a:r>
          <a:r>
            <a:rPr lang="en-GB" sz="3500" kern="1200" baseline="-25000" dirty="0">
              <a:solidFill>
                <a:srgbClr val="3B3B3C"/>
              </a:solidFill>
            </a:rPr>
            <a:t>12</a:t>
          </a:r>
          <a:r>
            <a:rPr lang="en-GB" sz="3500" kern="1200" dirty="0">
              <a:solidFill>
                <a:srgbClr val="3B3B3C"/>
              </a:solidFill>
            </a:rPr>
            <a:t>O</a:t>
          </a:r>
          <a:r>
            <a:rPr lang="en-GB" sz="3500" kern="1200" baseline="-25000" dirty="0">
              <a:solidFill>
                <a:srgbClr val="3B3B3C"/>
              </a:solidFill>
            </a:rPr>
            <a:t>6</a:t>
          </a:r>
          <a:endParaRPr lang="en-US" sz="3500" kern="1200" baseline="-25000" dirty="0">
            <a:solidFill>
              <a:srgbClr val="3B3B3C"/>
            </a:solidFill>
          </a:endParaRPr>
        </a:p>
      </dsp:txBody>
      <dsp:txXfrm>
        <a:off x="488942" y="5284782"/>
        <a:ext cx="3629304" cy="2253430"/>
      </dsp:txXfrm>
    </dsp:sp>
    <dsp:sp modelId="{C34709BC-E80E-5F46-9563-FE0EEE149865}">
      <dsp:nvSpPr>
        <dsp:cNvPr id="0" name=""/>
        <dsp:cNvSpPr/>
      </dsp:nvSpPr>
      <dsp:spPr>
        <a:xfrm>
          <a:off x="4607189" y="4816782"/>
          <a:ext cx="3769518" cy="2393644"/>
        </a:xfrm>
        <a:prstGeom prst="roundRect">
          <a:avLst>
            <a:gd name="adj" fmla="val 10000"/>
          </a:avLst>
        </a:prstGeom>
        <a:solidFill>
          <a:srgbClr val="072A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E6DF7-0A5E-7647-85D2-2BB99284ECAF}">
      <dsp:nvSpPr>
        <dsp:cNvPr id="0" name=""/>
        <dsp:cNvSpPr/>
      </dsp:nvSpPr>
      <dsp:spPr>
        <a:xfrm>
          <a:off x="5026024" y="5214675"/>
          <a:ext cx="3769518" cy="239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3B3B3C"/>
              </a:solidFill>
            </a:rPr>
            <a:t>Дисахариды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3B3B3C"/>
              </a:solidFill>
            </a:rPr>
            <a:t>Сахароза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3B3B3C"/>
              </a:solidFill>
            </a:rPr>
            <a:t>С</a:t>
          </a:r>
          <a:r>
            <a:rPr lang="ru-RU" sz="3500" kern="1200" baseline="-25000" dirty="0">
              <a:solidFill>
                <a:srgbClr val="3B3B3C"/>
              </a:solidFill>
            </a:rPr>
            <a:t>12</a:t>
          </a:r>
          <a:r>
            <a:rPr lang="ru-RU" sz="3500" kern="1200" dirty="0">
              <a:solidFill>
                <a:srgbClr val="3B3B3C"/>
              </a:solidFill>
            </a:rPr>
            <a:t>Н</a:t>
          </a:r>
          <a:r>
            <a:rPr lang="ru-RU" sz="3500" kern="1200" baseline="-25000" dirty="0">
              <a:solidFill>
                <a:srgbClr val="3B3B3C"/>
              </a:solidFill>
            </a:rPr>
            <a:t>22</a:t>
          </a:r>
          <a:r>
            <a:rPr lang="ru-RU" sz="3500" kern="1200" dirty="0">
              <a:solidFill>
                <a:srgbClr val="3B3B3C"/>
              </a:solidFill>
            </a:rPr>
            <a:t>О</a:t>
          </a:r>
          <a:r>
            <a:rPr lang="ru-RU" sz="3500" kern="1200" baseline="-25000" dirty="0">
              <a:solidFill>
                <a:srgbClr val="3B3B3C"/>
              </a:solidFill>
            </a:rPr>
            <a:t>11</a:t>
          </a:r>
          <a:endParaRPr lang="en-US" sz="3500" kern="1200" baseline="-25000" dirty="0">
            <a:solidFill>
              <a:srgbClr val="3B3B3C"/>
            </a:solidFill>
          </a:endParaRPr>
        </a:p>
      </dsp:txBody>
      <dsp:txXfrm>
        <a:off x="5096131" y="5284782"/>
        <a:ext cx="3629304" cy="2253430"/>
      </dsp:txXfrm>
    </dsp:sp>
    <dsp:sp modelId="{123C4986-A22B-FE49-BAF5-65787BD2FED2}">
      <dsp:nvSpPr>
        <dsp:cNvPr id="0" name=""/>
        <dsp:cNvSpPr/>
      </dsp:nvSpPr>
      <dsp:spPr>
        <a:xfrm>
          <a:off x="9214378" y="4816782"/>
          <a:ext cx="3769518" cy="2393644"/>
        </a:xfrm>
        <a:prstGeom prst="roundRect">
          <a:avLst>
            <a:gd name="adj" fmla="val 10000"/>
          </a:avLst>
        </a:prstGeom>
        <a:solidFill>
          <a:srgbClr val="072A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DF927-E858-A442-B574-467612FA337D}">
      <dsp:nvSpPr>
        <dsp:cNvPr id="0" name=""/>
        <dsp:cNvSpPr/>
      </dsp:nvSpPr>
      <dsp:spPr>
        <a:xfrm>
          <a:off x="9633214" y="5214675"/>
          <a:ext cx="3769518" cy="239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3B3B3C"/>
              </a:solidFill>
            </a:rPr>
            <a:t>Полисахариды Крахмал Целлюлоза </a:t>
          </a:r>
          <a:r>
            <a:rPr lang="en-GB" sz="3500" kern="1200" dirty="0">
              <a:solidFill>
                <a:srgbClr val="3B3B3C"/>
              </a:solidFill>
            </a:rPr>
            <a:t>[</a:t>
          </a:r>
          <a:r>
            <a:rPr lang="ru-RU" sz="3500" kern="1200" dirty="0">
              <a:solidFill>
                <a:srgbClr val="3B3B3C"/>
              </a:solidFill>
            </a:rPr>
            <a:t>С</a:t>
          </a:r>
          <a:r>
            <a:rPr lang="ru-RU" sz="3500" kern="1200" baseline="-25000" dirty="0">
              <a:solidFill>
                <a:srgbClr val="3B3B3C"/>
              </a:solidFill>
            </a:rPr>
            <a:t>6</a:t>
          </a:r>
          <a:r>
            <a:rPr lang="ru-RU" sz="3500" kern="1200" dirty="0">
              <a:solidFill>
                <a:srgbClr val="3B3B3C"/>
              </a:solidFill>
            </a:rPr>
            <a:t>Н</a:t>
          </a:r>
          <a:r>
            <a:rPr lang="ru-RU" sz="3500" kern="1200" baseline="-25000" dirty="0">
              <a:solidFill>
                <a:srgbClr val="3B3B3C"/>
              </a:solidFill>
            </a:rPr>
            <a:t>10</a:t>
          </a:r>
          <a:r>
            <a:rPr lang="ru-RU" sz="3500" kern="1200" dirty="0">
              <a:solidFill>
                <a:srgbClr val="3B3B3C"/>
              </a:solidFill>
            </a:rPr>
            <a:t>О</a:t>
          </a:r>
          <a:r>
            <a:rPr lang="ru-RU" sz="3500" kern="1200" baseline="-25000" dirty="0">
              <a:solidFill>
                <a:srgbClr val="3B3B3C"/>
              </a:solidFill>
            </a:rPr>
            <a:t>5</a:t>
          </a:r>
          <a:r>
            <a:rPr lang="en-GB" sz="3500" kern="1200" dirty="0">
              <a:solidFill>
                <a:srgbClr val="3B3B3C"/>
              </a:solidFill>
            </a:rPr>
            <a:t>]</a:t>
          </a:r>
          <a:r>
            <a:rPr lang="en-GB" sz="3500" kern="1200" baseline="-25000" dirty="0">
              <a:solidFill>
                <a:srgbClr val="3B3B3C"/>
              </a:solidFill>
            </a:rPr>
            <a:t>n</a:t>
          </a:r>
          <a:endParaRPr lang="en-US" sz="3500" kern="1200" baseline="-25000" dirty="0">
            <a:solidFill>
              <a:srgbClr val="3B3B3C"/>
            </a:solidFill>
          </a:endParaRPr>
        </a:p>
      </dsp:txBody>
      <dsp:txXfrm>
        <a:off x="9703321" y="5284782"/>
        <a:ext cx="3629304" cy="225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9324" y="1110107"/>
            <a:ext cx="10725150" cy="10198735"/>
          </a:xfrm>
          <a:custGeom>
            <a:avLst/>
            <a:gdLst/>
            <a:ahLst/>
            <a:cxnLst/>
            <a:rect l="l" t="t" r="r" b="b"/>
            <a:pathLst>
              <a:path w="10725150" h="10198735">
                <a:moveTo>
                  <a:pt x="10724775" y="0"/>
                </a:moveTo>
                <a:lnTo>
                  <a:pt x="0" y="10198448"/>
                </a:lnTo>
                <a:lnTo>
                  <a:pt x="10724775" y="10198448"/>
                </a:lnTo>
                <a:lnTo>
                  <a:pt x="1072477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55208" y="4699198"/>
            <a:ext cx="9993683" cy="829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15053" y="6956721"/>
            <a:ext cx="8873992" cy="149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rgbClr val="3B3B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50" b="1" i="0">
                <a:solidFill>
                  <a:srgbClr val="FDFCF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50" b="1" i="0">
                <a:solidFill>
                  <a:srgbClr val="FDFCF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50" b="1" i="0">
                <a:solidFill>
                  <a:srgbClr val="FDFCF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9375" y="3631167"/>
            <a:ext cx="5209540" cy="277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50" b="1" i="0">
                <a:solidFill>
                  <a:srgbClr val="FDFCF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3CE8C-D5F9-444E-88AF-F04570C1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25" y="-898525"/>
            <a:ext cx="20285075" cy="1332296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B2C66B2-B6B1-CF41-9F4A-8A8FBF1D8319}"/>
              </a:ext>
            </a:extLst>
          </p:cNvPr>
          <p:cNvSpPr txBox="1"/>
          <p:nvPr/>
        </p:nvSpPr>
        <p:spPr>
          <a:xfrm>
            <a:off x="10644822" y="6264275"/>
            <a:ext cx="8390890" cy="172290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835"/>
              </a:spcBef>
            </a:pPr>
            <a:r>
              <a:rPr lang="ru" sz="5250" b="1" spc="-204" dirty="0">
                <a:solidFill>
                  <a:srgbClr val="FFFFFF"/>
                </a:solidFill>
                <a:latin typeface="Arial"/>
                <a:cs typeface="Arial"/>
              </a:rPr>
              <a:t>Моносахариды. Глюкоза, свойства, значение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8" name="Подзаголовок 1">
            <a:extLst>
              <a:ext uri="{FF2B5EF4-FFF2-40B4-BE49-F238E27FC236}">
                <a16:creationId xmlns:a16="http://schemas.microsoft.com/office/drawing/2014/main" id="{9FA835AA-4CFB-754B-88AE-F85AA65BE6CC}"/>
              </a:ext>
            </a:extLst>
          </p:cNvPr>
          <p:cNvSpPr txBox="1">
            <a:spLocks noChangeArrowheads="1"/>
          </p:cNvSpPr>
          <p:nvPr/>
        </p:nvSpPr>
        <p:spPr>
          <a:xfrm>
            <a:off x="13023850" y="8246601"/>
            <a:ext cx="6011862" cy="136683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СОШ №6</a:t>
            </a:r>
          </a:p>
          <a:p>
            <a:pPr algn="r"/>
            <a:r>
              <a:rPr lang="ru-RU" alt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Д.С. Калинина</a:t>
            </a:r>
            <a:br>
              <a:rPr lang="ru-RU" alt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город-курорт Анапа</a:t>
            </a:r>
          </a:p>
          <a:p>
            <a:pPr algn="r"/>
            <a:r>
              <a:rPr lang="ru-RU" alt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Степанова Татьяна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BE0505A8-F8DF-634D-B0A2-9FBE58423C6C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Химические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89F3BB-A41C-734C-82F2-2E9E674B68CE}"/>
              </a:ext>
            </a:extLst>
          </p:cNvPr>
          <p:cNvSpPr txBox="1">
            <a:spLocks noChangeArrowheads="1"/>
          </p:cNvSpPr>
          <p:nvPr/>
        </p:nvSpPr>
        <p:spPr>
          <a:xfrm>
            <a:off x="1974850" y="6593549"/>
            <a:ext cx="17754600" cy="3490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en-US" sz="36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36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en-US" sz="36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" altLang="en-US" sz="3600" b="1" kern="0" dirty="0">
                <a:solidFill>
                  <a:srgbClr val="3B3B3C"/>
                </a:solidFill>
                <a:cs typeface="Calibri" panose="020F0502020204030204" pitchFamily="34" charset="0"/>
              </a:rPr>
              <a:t>Вывод: </a:t>
            </a:r>
            <a:r>
              <a:rPr lang="ru" altLang="en-US" sz="3600" kern="0" dirty="0">
                <a:solidFill>
                  <a:srgbClr val="3B3B3C"/>
                </a:solidFill>
                <a:cs typeface="Calibri" panose="020F0502020204030204" pitchFamily="34" charset="0"/>
              </a:rPr>
              <a:t>данная реакция является качественной на многоатомные спирты, следовательно глюкоза – </a:t>
            </a:r>
            <a:r>
              <a:rPr lang="ru" altLang="en-US" sz="3600" b="1" kern="0" dirty="0">
                <a:solidFill>
                  <a:srgbClr val="3B3B3C"/>
                </a:solidFill>
                <a:cs typeface="Calibri" panose="020F0502020204030204" pitchFamily="34" charset="0"/>
              </a:rPr>
              <a:t>многоатомный спирт</a:t>
            </a:r>
            <a:r>
              <a:rPr lang="ru" altLang="en-US" sz="3600" kern="0" dirty="0">
                <a:solidFill>
                  <a:srgbClr val="3B3B3C"/>
                </a:solidFill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" altLang="en-US" sz="36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" altLang="en-US" sz="3600" kern="0" dirty="0">
                <a:solidFill>
                  <a:srgbClr val="3B3B3C"/>
                </a:solidFill>
                <a:cs typeface="Calibri" panose="020F0502020204030204" pitchFamily="34" charset="0"/>
              </a:rPr>
              <a:t>Эту реакцию используют для обнаружения сахара в моче.</a:t>
            </a:r>
            <a:endParaRPr lang="ru-RU" altLang="en-US" sz="3600" kern="0" dirty="0">
              <a:solidFill>
                <a:srgbClr val="3B3B3C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DFB05-8DC2-EB48-83E4-C7DC11E33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650" y="3754074"/>
            <a:ext cx="10972800" cy="38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BE0505A8-F8DF-634D-B0A2-9FBE58423C6C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Химические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C9F9754E-73E4-E349-A65A-1DAD64D18B6E}"/>
              </a:ext>
            </a:extLst>
          </p:cNvPr>
          <p:cNvSpPr txBox="1"/>
          <p:nvPr/>
        </p:nvSpPr>
        <p:spPr>
          <a:xfrm>
            <a:off x="1191282" y="3349857"/>
            <a:ext cx="13813767" cy="5774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000" marR="5080">
              <a:lnSpc>
                <a:spcPct val="109900"/>
              </a:lnSpc>
              <a:spcBef>
                <a:spcPts val="95"/>
              </a:spcBef>
            </a:pPr>
            <a:r>
              <a:rPr lang="ru-RU" sz="3600" kern="0" spc="-105" dirty="0">
                <a:solidFill>
                  <a:srgbClr val="0C2D78"/>
                </a:solidFill>
                <a:latin typeface="Arial"/>
                <a:cs typeface="Arial"/>
              </a:rPr>
              <a:t>Восстановление. Реакция гидрирования.</a:t>
            </a:r>
            <a:endParaRPr lang="ru-RU" sz="3600" kern="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5EF92-56BB-4744-A7D4-8CF276548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667"/>
          <a:stretch/>
        </p:blipFill>
        <p:spPr>
          <a:xfrm>
            <a:off x="1248412" y="4454099"/>
            <a:ext cx="9032238" cy="527969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9167B51-1D85-E240-87B8-43D510176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58399" y="2685975"/>
            <a:ext cx="8296504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en-US" sz="40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altLang="en-US" sz="40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en-US" sz="40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" altLang="en-US" sz="4000" kern="0" dirty="0">
                <a:solidFill>
                  <a:srgbClr val="3B3B3C"/>
                </a:solidFill>
                <a:cs typeface="Calibri" panose="020F0502020204030204" pitchFamily="34" charset="0"/>
              </a:rPr>
              <a:t>В результате реакции образуется шестиатомный спирт </a:t>
            </a:r>
            <a:r>
              <a:rPr lang="ru" altLang="en-US" sz="4000" b="1" kern="0" dirty="0">
                <a:solidFill>
                  <a:srgbClr val="3B3B3C"/>
                </a:solidFill>
                <a:cs typeface="Calibri" panose="020F0502020204030204" pitchFamily="34" charset="0"/>
              </a:rPr>
              <a:t>сорбит</a:t>
            </a:r>
            <a:endParaRPr lang="ru-RU" altLang="en-US" sz="4000" b="1" kern="0" dirty="0">
              <a:solidFill>
                <a:srgbClr val="3B3B3C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A3372-1AD5-464E-81B4-99FB0113E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0450" y="5886983"/>
            <a:ext cx="6071301" cy="4050696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EA847AB9-89FB-D94D-A692-9F150524EDBC}"/>
              </a:ext>
            </a:extLst>
          </p:cNvPr>
          <p:cNvSpPr/>
          <p:nvPr/>
        </p:nvSpPr>
        <p:spPr>
          <a:xfrm>
            <a:off x="10052050" y="9733791"/>
            <a:ext cx="11144052" cy="1419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6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BE0505A8-F8DF-634D-B0A2-9FBE58423C6C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111252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Специфические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4622C-6505-944B-B515-8779F568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81"/>
          <a:stretch/>
        </p:blipFill>
        <p:spPr>
          <a:xfrm>
            <a:off x="2051050" y="3499152"/>
            <a:ext cx="1365885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17650" y="3825875"/>
            <a:ext cx="16002000" cy="50526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spc="-25" dirty="0">
                <a:solidFill>
                  <a:srgbClr val="3B3B3C"/>
                </a:solidFill>
                <a:cs typeface="Calibri"/>
              </a:rPr>
              <a:t>В организме человека глюкоза содержится в мышцах, в крови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(0.1 - 0.12 %) 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и служит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основным источником энергии 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для клеток и тканей организма</a:t>
            </a: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endParaRPr lang="ru" sz="3600" spc="-25" dirty="0">
              <a:solidFill>
                <a:srgbClr val="3B3B3C"/>
              </a:solidFill>
              <a:cs typeface="Calibri"/>
            </a:endParaRP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spc="-25" dirty="0">
                <a:solidFill>
                  <a:srgbClr val="3B3B3C"/>
                </a:solidFill>
                <a:cs typeface="Calibri"/>
              </a:rPr>
              <a:t>Повышение концентрации глюкозы в крови приводит к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усилению выработки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 гормона поджелудочной железы —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инсулина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,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уменьшающего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 содержание этого углевода в крови</a:t>
            </a: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endParaRPr lang="ru" sz="3600" spc="-25" dirty="0">
              <a:solidFill>
                <a:srgbClr val="3B3B3C"/>
              </a:solidFill>
              <a:cs typeface="Calibri"/>
            </a:endParaRP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dirty="0">
                <a:solidFill>
                  <a:srgbClr val="3B3B3C"/>
                </a:solidFill>
                <a:cs typeface="Calibri"/>
              </a:rPr>
              <a:t>В глюкозе количество </a:t>
            </a:r>
            <a:r>
              <a:rPr lang="ru" sz="3600" b="1" dirty="0">
                <a:solidFill>
                  <a:srgbClr val="3B3B3C"/>
                </a:solidFill>
                <a:cs typeface="Calibri"/>
              </a:rPr>
              <a:t>потенциальной энергии </a:t>
            </a:r>
            <a:r>
              <a:rPr lang="ru" sz="3600" dirty="0">
                <a:solidFill>
                  <a:srgbClr val="3B3B3C"/>
                </a:solidFill>
                <a:cs typeface="Calibri"/>
              </a:rPr>
              <a:t>составляет 2800 кДж на 1 моль (то есть на 180 грамм)</a:t>
            </a:r>
            <a:endParaRPr sz="3600" dirty="0">
              <a:solidFill>
                <a:srgbClr val="3B3B3C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286D824-0C79-8B40-ABDC-334C04262B73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Биологическое значение</a:t>
            </a:r>
            <a:endParaRPr lang="ru-RU" sz="5250" kern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27460" y="3445990"/>
            <a:ext cx="17249179" cy="6186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spc="-25" dirty="0">
                <a:solidFill>
                  <a:srgbClr val="3B3B3C"/>
                </a:solidFill>
                <a:cs typeface="Calibri"/>
              </a:rPr>
              <a:t>Концентрация глюкозы в крови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в норме 3,33-5,55</a:t>
            </a:r>
            <a:r>
              <a:rPr lang="ru" sz="3600" b="1" spc="-25" baseline="-25000" dirty="0">
                <a:solidFill>
                  <a:srgbClr val="3B3B3C"/>
                </a:solidFill>
                <a:cs typeface="Calibri"/>
              </a:rPr>
              <a:t>мкмоль/л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 что соответствует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80-100</a:t>
            </a:r>
            <a:r>
              <a:rPr lang="ru" sz="3600" b="1" spc="-25" baseline="-25000" dirty="0">
                <a:solidFill>
                  <a:srgbClr val="3B3B3C"/>
                </a:solidFill>
                <a:cs typeface="Calibri"/>
              </a:rPr>
              <a:t>мг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в 100</a:t>
            </a:r>
            <a:r>
              <a:rPr lang="ru" sz="3600" b="1" spc="-25" baseline="-25000" dirty="0">
                <a:solidFill>
                  <a:srgbClr val="3B3B3C"/>
                </a:solidFill>
                <a:cs typeface="Calibri"/>
              </a:rPr>
              <a:t>мл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 крови </a:t>
            </a: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endParaRPr lang="ru" sz="3600" spc="-25" dirty="0">
              <a:solidFill>
                <a:srgbClr val="3B3B3C"/>
              </a:solidFill>
              <a:cs typeface="Calibri"/>
            </a:endParaRP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b="1" spc="-25" dirty="0">
                <a:solidFill>
                  <a:srgbClr val="3B3B3C"/>
                </a:solidFill>
                <a:cs typeface="Calibri"/>
              </a:rPr>
              <a:t>Транспорт глюкозы 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в клетки регулируется гормоном поджелудочной железы –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инсулином</a:t>
            </a: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endParaRPr lang="ru" sz="3600" spc="-25" dirty="0">
              <a:solidFill>
                <a:srgbClr val="3B3B3C"/>
              </a:solidFill>
              <a:cs typeface="Calibri"/>
            </a:endParaRP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Без присутствия инсулина 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глюкоза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не поступает 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в клетку и не будет использована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в качестве топлива</a:t>
            </a:r>
            <a:endParaRPr lang="ru" sz="3600" spc="-25" dirty="0">
              <a:solidFill>
                <a:srgbClr val="3B3B3C"/>
              </a:solidFill>
              <a:cs typeface="Calibri"/>
            </a:endParaRP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endParaRPr lang="ru" sz="3600" spc="-25" dirty="0">
              <a:solidFill>
                <a:srgbClr val="3B3B3C"/>
              </a:solidFill>
              <a:cs typeface="Calibri"/>
            </a:endParaRPr>
          </a:p>
          <a:p>
            <a:pPr marL="584200" indent="-571500" algn="just">
              <a:lnSpc>
                <a:spcPct val="100000"/>
              </a:lnSpc>
              <a:spcBef>
                <a:spcPts val="120"/>
              </a:spcBef>
              <a:buFont typeface="Wingdings" pitchFamily="2" charset="2"/>
              <a:buChar char="ü"/>
            </a:pPr>
            <a:r>
              <a:rPr lang="ru" sz="3600" spc="-25" dirty="0">
                <a:solidFill>
                  <a:srgbClr val="3B3B3C"/>
                </a:solidFill>
                <a:cs typeface="Calibri"/>
              </a:rPr>
              <a:t>Глюкоза окисляется до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углекислого газа и воды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. Таким образом выделяется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энергия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, используемая организмом </a:t>
            </a:r>
            <a:r>
              <a:rPr lang="ru" sz="3600" b="1" spc="-25" dirty="0">
                <a:solidFill>
                  <a:srgbClr val="3B3B3C"/>
                </a:solidFill>
                <a:cs typeface="Calibri"/>
              </a:rPr>
              <a:t>для обеспечения жизнедеятельности</a:t>
            </a:r>
            <a:r>
              <a:rPr lang="ru" sz="3600" spc="-25" dirty="0">
                <a:solidFill>
                  <a:srgbClr val="3B3B3C"/>
                </a:solidFill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286D824-0C79-8B40-ABDC-334C04262B73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Биологическое значение</a:t>
            </a:r>
            <a:endParaRPr lang="ru-RU" sz="5250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04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:a16="http://schemas.microsoft.com/office/drawing/2014/main" id="{2DBB597C-F06D-6840-9616-E16EE5831F7D}"/>
              </a:ext>
            </a:extLst>
          </p:cNvPr>
          <p:cNvSpPr/>
          <p:nvPr/>
        </p:nvSpPr>
        <p:spPr>
          <a:xfrm>
            <a:off x="9379324" y="1110107"/>
            <a:ext cx="10725150" cy="10198735"/>
          </a:xfrm>
          <a:custGeom>
            <a:avLst/>
            <a:gdLst/>
            <a:ahLst/>
            <a:cxnLst/>
            <a:rect l="l" t="t" r="r" b="b"/>
            <a:pathLst>
              <a:path w="10725150" h="10198735">
                <a:moveTo>
                  <a:pt x="10724775" y="0"/>
                </a:moveTo>
                <a:lnTo>
                  <a:pt x="0" y="10198448"/>
                </a:lnTo>
                <a:lnTo>
                  <a:pt x="10724775" y="10198448"/>
                </a:lnTo>
                <a:lnTo>
                  <a:pt x="1072477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7CF27F-225B-B940-9FC7-9905914AB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" y="4556084"/>
            <a:ext cx="6042014" cy="4028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8C0FCF-EAA4-BD43-B0BF-A5D15602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56" y="4556084"/>
            <a:ext cx="7163347" cy="401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EFBD5B-7F7B-E543-96F9-FDB0C5475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376" y="4556084"/>
            <a:ext cx="6270625" cy="4013200"/>
          </a:xfrm>
          <a:prstGeom prst="rect">
            <a:avLst/>
          </a:prstGeom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3F920E2F-EE55-5445-835B-B57468266653}"/>
              </a:ext>
            </a:extLst>
          </p:cNvPr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7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85640868-7CD7-D247-B18E-284316311765}"/>
              </a:ext>
            </a:extLst>
          </p:cNvPr>
          <p:cNvSpPr txBox="1">
            <a:spLocks/>
          </p:cNvSpPr>
          <p:nvPr/>
        </p:nvSpPr>
        <p:spPr>
          <a:xfrm>
            <a:off x="5099050" y="2225167"/>
            <a:ext cx="1072515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Продукты содержащие глюкозу</a:t>
            </a:r>
            <a:endParaRPr lang="ru-RU" sz="5250" kern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9324" y="1110107"/>
            <a:ext cx="10725150" cy="10198735"/>
          </a:xfrm>
          <a:custGeom>
            <a:avLst/>
            <a:gdLst/>
            <a:ahLst/>
            <a:cxnLst/>
            <a:rect l="l" t="t" r="r" b="b"/>
            <a:pathLst>
              <a:path w="10725150" h="10198735">
                <a:moveTo>
                  <a:pt x="10724775" y="0"/>
                </a:moveTo>
                <a:lnTo>
                  <a:pt x="0" y="10198448"/>
                </a:lnTo>
                <a:lnTo>
                  <a:pt x="10724775" y="10198448"/>
                </a:lnTo>
                <a:lnTo>
                  <a:pt x="1072477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52450" y="8250295"/>
            <a:ext cx="4699806" cy="1510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46710" y="3122986"/>
            <a:ext cx="11986740" cy="25487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l">
              <a:lnSpc>
                <a:spcPct val="117800"/>
              </a:lnSpc>
              <a:spcBef>
                <a:spcPts val="90"/>
              </a:spcBef>
            </a:pPr>
            <a:r>
              <a:rPr lang="ru" sz="4800" spc="-5" dirty="0">
                <a:solidFill>
                  <a:srgbClr val="0C2D78"/>
                </a:solidFill>
                <a:latin typeface="Arial"/>
                <a:cs typeface="Arial"/>
              </a:rPr>
              <a:t>Углеводы</a:t>
            </a:r>
            <a:r>
              <a:rPr lang="ru" sz="4800" b="0" spc="-5" dirty="0">
                <a:solidFill>
                  <a:srgbClr val="0C2D78"/>
                </a:solidFill>
                <a:latin typeface="Arial"/>
                <a:cs typeface="Arial"/>
              </a:rPr>
              <a:t> – природные органические соединения, состав которых выражается общей формулой С</a:t>
            </a:r>
            <a:r>
              <a:rPr lang="ru" sz="4800" b="0" spc="-5" baseline="-25000" dirty="0">
                <a:solidFill>
                  <a:srgbClr val="0C2D78"/>
                </a:solidFill>
                <a:latin typeface="Arial"/>
                <a:cs typeface="Arial"/>
              </a:rPr>
              <a:t>n</a:t>
            </a:r>
            <a:r>
              <a:rPr lang="ru" sz="4800" b="0" spc="-5" dirty="0">
                <a:solidFill>
                  <a:srgbClr val="0C2D78"/>
                </a:solidFill>
                <a:latin typeface="Arial"/>
                <a:cs typeface="Arial"/>
              </a:rPr>
              <a:t>(H</a:t>
            </a:r>
            <a:r>
              <a:rPr lang="ru" sz="4800" b="0" spc="-5" baseline="-25000" dirty="0">
                <a:solidFill>
                  <a:srgbClr val="0C2D78"/>
                </a:solidFill>
                <a:latin typeface="Arial"/>
                <a:cs typeface="Arial"/>
              </a:rPr>
              <a:t>2</a:t>
            </a:r>
            <a:r>
              <a:rPr lang="ru" sz="4800" b="0" spc="-5" dirty="0">
                <a:solidFill>
                  <a:srgbClr val="0C2D78"/>
                </a:solidFill>
                <a:latin typeface="Arial"/>
                <a:cs typeface="Arial"/>
              </a:rPr>
              <a:t>O)</a:t>
            </a:r>
            <a:r>
              <a:rPr lang="ru" sz="4800" b="0" spc="-5" baseline="-25000" dirty="0">
                <a:solidFill>
                  <a:srgbClr val="0C2D78"/>
                </a:solidFill>
                <a:latin typeface="Arial"/>
                <a:cs typeface="Arial"/>
              </a:rPr>
              <a:t>m</a:t>
            </a:r>
            <a:r>
              <a:rPr lang="ru" sz="4800" b="0" spc="-5" dirty="0">
                <a:solidFill>
                  <a:srgbClr val="0C2D78"/>
                </a:solidFill>
                <a:latin typeface="Arial"/>
                <a:cs typeface="Arial"/>
              </a:rPr>
              <a:t>, (m,n &gt; 3)</a:t>
            </a:r>
            <a:endParaRPr sz="4800" b="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1063" y="7223449"/>
            <a:ext cx="10725149" cy="226985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" sz="3600" spc="140" dirty="0">
                <a:solidFill>
                  <a:srgbClr val="3B3B3C"/>
                </a:solidFill>
                <a:cs typeface="Calibri"/>
              </a:rPr>
              <a:t>В состав углеводов входят химические элементы: 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" sz="3600" spc="140" dirty="0">
                <a:solidFill>
                  <a:srgbClr val="3B3B3C"/>
                </a:solidFill>
                <a:cs typeface="Calibri"/>
              </a:rPr>
              <a:t>С – углерод 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" sz="3600" spc="140" dirty="0">
                <a:solidFill>
                  <a:srgbClr val="3B3B3C"/>
                </a:solidFill>
                <a:cs typeface="Calibri"/>
              </a:rPr>
              <a:t>Н – водород 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" sz="3600" spc="140" dirty="0">
                <a:solidFill>
                  <a:srgbClr val="3B3B3C"/>
                </a:solidFill>
                <a:cs typeface="Calibri"/>
              </a:rPr>
              <a:t>О - кислород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6710" y="6950075"/>
            <a:ext cx="10283825" cy="0"/>
          </a:xfrm>
          <a:custGeom>
            <a:avLst/>
            <a:gdLst/>
            <a:ahLst/>
            <a:cxnLst/>
            <a:rect l="l" t="t" r="r" b="b"/>
            <a:pathLst>
              <a:path w="10283825">
                <a:moveTo>
                  <a:pt x="0" y="0"/>
                </a:moveTo>
                <a:lnTo>
                  <a:pt x="10283296" y="0"/>
                </a:lnTo>
              </a:path>
            </a:pathLst>
          </a:custGeom>
          <a:ln w="10470">
            <a:solidFill>
              <a:srgbClr val="B7B6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5" descr="2852504.jpg">
            <a:extLst>
              <a:ext uri="{FF2B5EF4-FFF2-40B4-BE49-F238E27FC236}">
                <a16:creationId xmlns:a16="http://schemas.microsoft.com/office/drawing/2014/main" id="{1ABC2C06-3A64-6849-874B-0B30A8B1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564" y="3071571"/>
            <a:ext cx="2463397" cy="133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2852504 - копия.jpg">
            <a:extLst>
              <a:ext uri="{FF2B5EF4-FFF2-40B4-BE49-F238E27FC236}">
                <a16:creationId xmlns:a16="http://schemas.microsoft.com/office/drawing/2014/main" id="{C48B5586-531E-014A-9B9D-F5071899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563" y="5108701"/>
            <a:ext cx="2463397" cy="13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2852504 - копия (2).jpg">
            <a:extLst>
              <a:ext uri="{FF2B5EF4-FFF2-40B4-BE49-F238E27FC236}">
                <a16:creationId xmlns:a16="http://schemas.microsoft.com/office/drawing/2014/main" id="{7938ADF3-5336-7244-9612-93DF88822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260" y="7112324"/>
            <a:ext cx="2463397" cy="14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AE84DBB6-1C7B-5F4E-9AE8-0FECA2DE9D0A}"/>
              </a:ext>
            </a:extLst>
          </p:cNvPr>
          <p:cNvSpPr/>
          <p:nvPr/>
        </p:nvSpPr>
        <p:spPr>
          <a:xfrm>
            <a:off x="13271500" y="6080757"/>
            <a:ext cx="4699806" cy="1510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FB90846-0D22-FA48-B52B-70B6BA8DC6C4}"/>
              </a:ext>
            </a:extLst>
          </p:cNvPr>
          <p:cNvSpPr/>
          <p:nvPr/>
        </p:nvSpPr>
        <p:spPr>
          <a:xfrm>
            <a:off x="13287358" y="4053777"/>
            <a:ext cx="4699806" cy="1510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8F2C76A-1294-D74A-9F33-3892E37E9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517214"/>
              </p:ext>
            </p:extLst>
          </p:nvPr>
        </p:nvGraphicFramePr>
        <p:xfrm>
          <a:off x="3350683" y="2294738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bject 3">
            <a:extLst>
              <a:ext uri="{FF2B5EF4-FFF2-40B4-BE49-F238E27FC236}">
                <a16:creationId xmlns:a16="http://schemas.microsoft.com/office/drawing/2014/main" id="{5F23B534-3825-6348-94D7-2B266F9B6FC5}"/>
              </a:ext>
            </a:extLst>
          </p:cNvPr>
          <p:cNvSpPr txBox="1">
            <a:spLocks/>
          </p:cNvSpPr>
          <p:nvPr/>
        </p:nvSpPr>
        <p:spPr>
          <a:xfrm>
            <a:off x="5784850" y="1878758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Углеводы классифицируют:</a:t>
            </a:r>
            <a:endParaRPr lang="ru-RU" sz="5250" kern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CBA2A5-7BC3-4344-8990-67203A79E446}"/>
              </a:ext>
            </a:extLst>
          </p:cNvPr>
          <p:cNvSpPr/>
          <p:nvPr/>
        </p:nvSpPr>
        <p:spPr>
          <a:xfrm>
            <a:off x="8756650" y="1013903"/>
            <a:ext cx="11347450" cy="10330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C47C28-8FD2-1449-9AD8-84B76E3F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986489"/>
            <a:ext cx="6629400" cy="728886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17650" y="7331075"/>
            <a:ext cx="7374255" cy="0"/>
          </a:xfrm>
          <a:custGeom>
            <a:avLst/>
            <a:gdLst/>
            <a:ahLst/>
            <a:cxnLst/>
            <a:rect l="l" t="t" r="r" b="b"/>
            <a:pathLst>
              <a:path w="7374255">
                <a:moveTo>
                  <a:pt x="0" y="0"/>
                </a:moveTo>
                <a:lnTo>
                  <a:pt x="7373696" y="0"/>
                </a:lnTo>
              </a:path>
            </a:pathLst>
          </a:custGeom>
          <a:ln w="10470">
            <a:solidFill>
              <a:srgbClr val="B7B6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F765C45-3EB1-1643-9FA2-44D2D6E8CDC2}"/>
              </a:ext>
            </a:extLst>
          </p:cNvPr>
          <p:cNvSpPr txBox="1">
            <a:spLocks/>
          </p:cNvSpPr>
          <p:nvPr/>
        </p:nvSpPr>
        <p:spPr>
          <a:xfrm>
            <a:off x="1974850" y="1828782"/>
            <a:ext cx="15621000" cy="144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" sz="4400" b="1" kern="0" spc="-105" dirty="0">
                <a:solidFill>
                  <a:srgbClr val="0C2D78"/>
                </a:solidFill>
                <a:latin typeface="Arial"/>
                <a:cs typeface="Arial"/>
              </a:rPr>
              <a:t>Глюкоза</a:t>
            </a:r>
            <a:r>
              <a:rPr lang="ru" sz="4400" kern="0" spc="-105" dirty="0">
                <a:solidFill>
                  <a:srgbClr val="0C2D78"/>
                </a:solidFill>
                <a:latin typeface="Arial"/>
                <a:cs typeface="Arial"/>
              </a:rPr>
              <a:t> – вещество со смешанными функциями, содержит альдегидную группу и несколько гидроксильных групп</a:t>
            </a:r>
            <a:endParaRPr lang="ru-RU" sz="4400" kern="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DE50B-3BAF-8F4A-8D5C-1EA19F6F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05" y="5634979"/>
            <a:ext cx="8464347" cy="2848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3020" y="5197475"/>
            <a:ext cx="10721340" cy="10195560"/>
          </a:xfrm>
          <a:custGeom>
            <a:avLst/>
            <a:gdLst/>
            <a:ahLst/>
            <a:cxnLst/>
            <a:rect l="l" t="t" r="r" b="b"/>
            <a:pathLst>
              <a:path w="10721340" h="10195560">
                <a:moveTo>
                  <a:pt x="0" y="0"/>
                </a:moveTo>
                <a:lnTo>
                  <a:pt x="0" y="10195167"/>
                </a:lnTo>
                <a:lnTo>
                  <a:pt x="10721325" y="1019516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0050" y="3824107"/>
            <a:ext cx="12708648" cy="74635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Бесцветное кристаллическое вещество</a:t>
            </a: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endParaRPr lang="ru-RU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Хорошо растворимо в воде</a:t>
            </a: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endParaRPr lang="ru-RU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Сладкое на вкус</a:t>
            </a: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endParaRPr lang="ru-RU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Температура плавления 146</a:t>
            </a:r>
            <a:r>
              <a:rPr lang="en-GB" sz="3600" spc="160" baseline="30000" dirty="0" err="1">
                <a:solidFill>
                  <a:srgbClr val="3B3B3C"/>
                </a:solidFill>
                <a:latin typeface="Calibri"/>
                <a:cs typeface="Calibri"/>
              </a:rPr>
              <a:t>o</a:t>
            </a:r>
            <a:r>
              <a:rPr lang="en-GB" sz="3600" spc="160" dirty="0" err="1">
                <a:solidFill>
                  <a:srgbClr val="3B3B3C"/>
                </a:solidFill>
                <a:latin typeface="Calibri"/>
                <a:cs typeface="Calibri"/>
              </a:rPr>
              <a:t>C</a:t>
            </a:r>
            <a:endParaRPr lang="ru-RU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36000" indent="-571500">
              <a:lnSpc>
                <a:spcPts val="2420"/>
              </a:lnSpc>
              <a:buFont typeface="Wingdings" pitchFamily="2" charset="2"/>
              <a:buChar char="ü"/>
            </a:pPr>
            <a:endParaRPr lang="ru-RU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36000"/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Если сладость раствора сахарозы принять за 100</a:t>
            </a:r>
            <a:r>
              <a:rPr lang="en-GB" sz="3600" spc="160" dirty="0">
                <a:solidFill>
                  <a:srgbClr val="3B3B3C"/>
                </a:solidFill>
                <a:latin typeface="Calibri"/>
                <a:cs typeface="Calibri"/>
              </a:rPr>
              <a:t>%,</a:t>
            </a: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 то</a:t>
            </a:r>
          </a:p>
          <a:p>
            <a:pPr marL="12700"/>
            <a:endParaRPr lang="en-GB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584200" indent="-571500"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Сладость фруктозы – 173</a:t>
            </a:r>
            <a:r>
              <a:rPr lang="en-GB" sz="3600" spc="160" dirty="0">
                <a:solidFill>
                  <a:srgbClr val="3B3B3C"/>
                </a:solidFill>
                <a:latin typeface="Calibri"/>
                <a:cs typeface="Calibri"/>
              </a:rPr>
              <a:t>%</a:t>
            </a:r>
            <a:endParaRPr lang="ru-RU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584200" indent="-571500"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Сладость глюкозы – 81</a:t>
            </a:r>
            <a:r>
              <a:rPr lang="en-GB" sz="3600" spc="160" dirty="0">
                <a:solidFill>
                  <a:srgbClr val="3B3B3C"/>
                </a:solidFill>
                <a:latin typeface="Calibri"/>
                <a:cs typeface="Calibri"/>
              </a:rPr>
              <a:t>%</a:t>
            </a:r>
          </a:p>
          <a:p>
            <a:pPr marL="584200" indent="-571500"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Сладость мальтозы – 32</a:t>
            </a:r>
            <a:r>
              <a:rPr lang="en-GB" sz="3600" spc="160" dirty="0">
                <a:solidFill>
                  <a:srgbClr val="3B3B3C"/>
                </a:solidFill>
                <a:latin typeface="Calibri"/>
                <a:cs typeface="Calibri"/>
              </a:rPr>
              <a:t>%</a:t>
            </a:r>
          </a:p>
          <a:p>
            <a:pPr marL="584200" indent="-571500"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3B3B3C"/>
                </a:solidFill>
                <a:latin typeface="Calibri"/>
                <a:cs typeface="Calibri"/>
              </a:rPr>
              <a:t>Сладость лактозы – 16</a:t>
            </a:r>
            <a:r>
              <a:rPr lang="en-GB" sz="3600" spc="160" dirty="0">
                <a:solidFill>
                  <a:srgbClr val="3B3B3C"/>
                </a:solidFill>
                <a:latin typeface="Calibri"/>
                <a:cs typeface="Calibri"/>
              </a:rPr>
              <a:t>%</a:t>
            </a:r>
          </a:p>
          <a:p>
            <a:pPr marL="12700"/>
            <a:endParaRPr lang="en-GB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12700"/>
            <a:endParaRPr lang="en-GB" sz="3600" spc="160" dirty="0">
              <a:solidFill>
                <a:srgbClr val="3B3B3C"/>
              </a:solidFill>
              <a:latin typeface="Calibri"/>
              <a:cs typeface="Calibri"/>
            </a:endParaRPr>
          </a:p>
          <a:p>
            <a:pPr marL="12700"/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BA232066-B4F5-0746-A218-E14C6D462C47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Физические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pic>
        <p:nvPicPr>
          <p:cNvPr id="16" name="Picture 3" descr="28841166_21382845_arbuz.jpg">
            <a:extLst>
              <a:ext uri="{FF2B5EF4-FFF2-40B4-BE49-F238E27FC236}">
                <a16:creationId xmlns:a16="http://schemas.microsoft.com/office/drawing/2014/main" id="{CD896985-7380-A94F-8288-2F496B99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649" y="4809781"/>
            <a:ext cx="5634813" cy="42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632BBA7E-0375-1E47-B4D1-CCC579C82267}"/>
              </a:ext>
            </a:extLst>
          </p:cNvPr>
          <p:cNvSpPr/>
          <p:nvPr/>
        </p:nvSpPr>
        <p:spPr>
          <a:xfrm>
            <a:off x="11847654" y="9004067"/>
            <a:ext cx="10120804" cy="141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5" y="1113389"/>
            <a:ext cx="10721340" cy="10195560"/>
          </a:xfrm>
          <a:custGeom>
            <a:avLst/>
            <a:gdLst/>
            <a:ahLst/>
            <a:cxnLst/>
            <a:rect l="l" t="t" r="r" b="b"/>
            <a:pathLst>
              <a:path w="10721340" h="10195560">
                <a:moveTo>
                  <a:pt x="0" y="0"/>
                </a:moveTo>
                <a:lnTo>
                  <a:pt x="0" y="10195167"/>
                </a:lnTo>
                <a:lnTo>
                  <a:pt x="10721325" y="1019516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12623" y="8191515"/>
            <a:ext cx="10120804" cy="141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BE0505A8-F8DF-634D-B0A2-9FBE58423C6C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Химические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C9F9754E-73E4-E349-A65A-1DAD64D18B6E}"/>
              </a:ext>
            </a:extLst>
          </p:cNvPr>
          <p:cNvSpPr txBox="1"/>
          <p:nvPr/>
        </p:nvSpPr>
        <p:spPr>
          <a:xfrm>
            <a:off x="1191283" y="3349857"/>
            <a:ext cx="12820818" cy="7654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000" marR="5080">
              <a:lnSpc>
                <a:spcPct val="109900"/>
              </a:lnSpc>
              <a:spcBef>
                <a:spcPts val="95"/>
              </a:spcBef>
            </a:pPr>
            <a:r>
              <a:rPr lang="ru-RU" sz="3600" kern="0" spc="-105" dirty="0">
                <a:solidFill>
                  <a:srgbClr val="0C2D78"/>
                </a:solidFill>
                <a:latin typeface="Arial"/>
                <a:cs typeface="Arial"/>
              </a:rPr>
              <a:t>Окисление. Реакция «серебряного зеркала».</a:t>
            </a:r>
            <a:endParaRPr lang="ru-RU" sz="3600" kern="0" dirty="0">
              <a:latin typeface="Arial"/>
              <a:cs typeface="Arial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endParaRPr lang="ru" sz="3600" spc="140" dirty="0">
              <a:solidFill>
                <a:srgbClr val="3B3B3C"/>
              </a:solidFill>
              <a:cs typeface="Calibri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Цель: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подтвердить наличие в составе молекулы глюкозы альдегидной группы.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endParaRPr lang="ru" sz="3600" spc="140" dirty="0">
              <a:solidFill>
                <a:srgbClr val="3B3B3C"/>
              </a:solidFill>
              <a:cs typeface="Calibri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Реактивы: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раствор глюкозы, аммиачный раствор оксида серебра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endParaRPr lang="ru" sz="3600" spc="140" dirty="0">
              <a:solidFill>
                <a:srgbClr val="3B3B3C"/>
              </a:solidFill>
              <a:cs typeface="Calibri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Ход работы: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в пробирку налейте 2</a:t>
            </a:r>
            <a:r>
              <a:rPr lang="ru" sz="3600" spc="140" baseline="-25000" dirty="0">
                <a:solidFill>
                  <a:srgbClr val="3B3B3C"/>
                </a:solidFill>
                <a:cs typeface="Calibri"/>
              </a:rPr>
              <a:t>мл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 раствора глюкозы и добавьте 2</a:t>
            </a:r>
            <a:r>
              <a:rPr lang="ru" sz="3600" spc="140" baseline="-25000" dirty="0">
                <a:solidFill>
                  <a:srgbClr val="3B3B3C"/>
                </a:solidFill>
                <a:cs typeface="Calibri"/>
              </a:rPr>
              <a:t>мл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 аммиачного раствора оксида серебра. Осторожно нагрейте.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endParaRPr lang="ru" sz="3600" spc="140" dirty="0">
              <a:solidFill>
                <a:srgbClr val="3B3B3C"/>
              </a:solidFill>
              <a:cs typeface="Calibri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Что наблюдаете? О чем свидетельствует данный опыт?</a:t>
            </a:r>
            <a:endParaRPr sz="3600" b="1" dirty="0">
              <a:latin typeface="Calibri"/>
              <a:cs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DC9CFB-0A92-A14F-801F-F7E83852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923" y="5114737"/>
            <a:ext cx="5266203" cy="2962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BE0505A8-F8DF-634D-B0A2-9FBE58423C6C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Химические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89F3BB-A41C-734C-82F2-2E9E674B68CE}"/>
              </a:ext>
            </a:extLst>
          </p:cNvPr>
          <p:cNvSpPr txBox="1">
            <a:spLocks noChangeArrowheads="1"/>
          </p:cNvSpPr>
          <p:nvPr/>
        </p:nvSpPr>
        <p:spPr>
          <a:xfrm>
            <a:off x="2051050" y="6873875"/>
            <a:ext cx="177546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en-US" sz="40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40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en-US" sz="4000" kern="0" dirty="0">
              <a:solidFill>
                <a:srgbClr val="3B3B3C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4000" b="1" kern="0" dirty="0">
                <a:solidFill>
                  <a:srgbClr val="3B3B3C"/>
                </a:solidFill>
                <a:cs typeface="Calibri" panose="020F0502020204030204" pitchFamily="34" charset="0"/>
              </a:rPr>
              <a:t>Вывод: </a:t>
            </a:r>
            <a:r>
              <a:rPr lang="ru-RU" altLang="en-US" sz="4000" kern="0" dirty="0">
                <a:solidFill>
                  <a:srgbClr val="3B3B3C"/>
                </a:solidFill>
                <a:cs typeface="Calibri" panose="020F0502020204030204" pitchFamily="34" charset="0"/>
              </a:rPr>
              <a:t>данная реакция свидетельствует о присутствии альдегидной группы в составе молекулы глюкозы. Глюкоза – является альдегидом.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03B3-8B52-2B45-B352-9FDF48EE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200" y="3725862"/>
            <a:ext cx="113157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5" y="1113389"/>
            <a:ext cx="10721340" cy="10195560"/>
          </a:xfrm>
          <a:custGeom>
            <a:avLst/>
            <a:gdLst/>
            <a:ahLst/>
            <a:cxnLst/>
            <a:rect l="l" t="t" r="r" b="b"/>
            <a:pathLst>
              <a:path w="10721340" h="10195560">
                <a:moveTo>
                  <a:pt x="0" y="0"/>
                </a:moveTo>
                <a:lnTo>
                  <a:pt x="0" y="10195167"/>
                </a:lnTo>
                <a:lnTo>
                  <a:pt x="10721325" y="1019516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6398" y="8290130"/>
            <a:ext cx="10120804" cy="141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0104100" cy="1115060"/>
          </a:xfrm>
          <a:custGeom>
            <a:avLst/>
            <a:gdLst/>
            <a:ahLst/>
            <a:cxnLst/>
            <a:rect l="l" t="t" r="r" b="b"/>
            <a:pathLst>
              <a:path w="20104100" h="1115060">
                <a:moveTo>
                  <a:pt x="0" y="111443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114436"/>
                </a:lnTo>
                <a:lnTo>
                  <a:pt x="0" y="1114436"/>
                </a:lnTo>
                <a:close/>
              </a:path>
            </a:pathLst>
          </a:custGeom>
          <a:solidFill>
            <a:srgbClr val="08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BE0505A8-F8DF-634D-B0A2-9FBE58423C6C}"/>
              </a:ext>
            </a:extLst>
          </p:cNvPr>
          <p:cNvSpPr txBox="1">
            <a:spLocks/>
          </p:cNvSpPr>
          <p:nvPr/>
        </p:nvSpPr>
        <p:spPr>
          <a:xfrm>
            <a:off x="5327650" y="1878759"/>
            <a:ext cx="9448800" cy="831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5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lang="ru-RU" sz="5250" kern="0" spc="-105" dirty="0">
                <a:solidFill>
                  <a:srgbClr val="0C2D78"/>
                </a:solidFill>
                <a:latin typeface="Arial"/>
                <a:cs typeface="Arial"/>
              </a:rPr>
              <a:t>Химические свойства глюкозы:</a:t>
            </a:r>
            <a:endParaRPr lang="ru-RU" sz="5250" kern="0" dirty="0">
              <a:latin typeface="Arial"/>
              <a:cs typeface="Arial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C9F9754E-73E4-E349-A65A-1DAD64D18B6E}"/>
              </a:ext>
            </a:extLst>
          </p:cNvPr>
          <p:cNvSpPr txBox="1"/>
          <p:nvPr/>
        </p:nvSpPr>
        <p:spPr>
          <a:xfrm>
            <a:off x="1191282" y="3349857"/>
            <a:ext cx="13813767" cy="73881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000" marR="5080">
              <a:lnSpc>
                <a:spcPct val="109900"/>
              </a:lnSpc>
              <a:spcBef>
                <a:spcPts val="95"/>
              </a:spcBef>
            </a:pPr>
            <a:r>
              <a:rPr lang="ru-RU" sz="3600" kern="0" spc="-105" dirty="0">
                <a:solidFill>
                  <a:srgbClr val="0C2D78"/>
                </a:solidFill>
                <a:latin typeface="Arial"/>
                <a:cs typeface="Arial"/>
              </a:rPr>
              <a:t>Реакция</a:t>
            </a:r>
            <a:r>
              <a:rPr lang="en-GB" sz="3600" kern="0" spc="-105" dirty="0">
                <a:solidFill>
                  <a:srgbClr val="0C2D78"/>
                </a:solidFill>
                <a:latin typeface="Arial"/>
                <a:cs typeface="Arial"/>
              </a:rPr>
              <a:t> </a:t>
            </a:r>
            <a:r>
              <a:rPr lang="ru-RU" sz="3600" kern="0" spc="-105" dirty="0">
                <a:solidFill>
                  <a:srgbClr val="0C2D78"/>
                </a:solidFill>
                <a:latin typeface="Arial"/>
                <a:cs typeface="Arial"/>
              </a:rPr>
              <a:t>глюкозы как многоатомного спирта.</a:t>
            </a:r>
            <a:endParaRPr lang="ru-RU" sz="3600" kern="0" dirty="0">
              <a:latin typeface="Arial"/>
              <a:cs typeface="Arial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endParaRPr lang="ru" sz="3600" spc="140" dirty="0">
              <a:solidFill>
                <a:srgbClr val="3B3B3C"/>
              </a:solidFill>
              <a:cs typeface="Calibri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Цель: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Подтвердить наличие в составе молекулы глюкозы гидроксильных групп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Реактивы: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Растворы: гидроксида натрия, сульфата меди, глюкозы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endParaRPr lang="ru" sz="3600" b="1" spc="140" dirty="0">
              <a:solidFill>
                <a:srgbClr val="3B3B3C"/>
              </a:solidFill>
              <a:cs typeface="Calibri"/>
            </a:endParaRP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Ход работы: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В пробирку налейте 3 капли раствора сульфата меди (II), прилейте 3</a:t>
            </a:r>
            <a:r>
              <a:rPr lang="ru" sz="3600" spc="140" baseline="-25000" dirty="0">
                <a:solidFill>
                  <a:srgbClr val="3B3B3C"/>
                </a:solidFill>
                <a:cs typeface="Calibri"/>
              </a:rPr>
              <a:t>мл  </a:t>
            </a:r>
            <a:r>
              <a:rPr lang="ru" sz="3600" spc="140" dirty="0">
                <a:solidFill>
                  <a:srgbClr val="3B3B3C"/>
                </a:solidFill>
                <a:cs typeface="Calibri"/>
              </a:rPr>
              <a:t>раствора гидроксида натрия.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Что наблюдаете? </a:t>
            </a:r>
          </a:p>
          <a:p>
            <a:pPr marL="36000">
              <a:lnSpc>
                <a:spcPct val="100000"/>
              </a:lnSpc>
              <a:spcBef>
                <a:spcPts val="120"/>
              </a:spcBef>
            </a:pPr>
            <a:r>
              <a:rPr lang="ru" sz="3600" b="1" spc="140" dirty="0">
                <a:solidFill>
                  <a:srgbClr val="3B3B3C"/>
                </a:solidFill>
                <a:cs typeface="Calibri"/>
              </a:rPr>
              <a:t>Затем добавьте 2</a:t>
            </a:r>
            <a:r>
              <a:rPr lang="ru" sz="3600" b="1" spc="140" baseline="-25000" dirty="0">
                <a:solidFill>
                  <a:srgbClr val="3B3B3C"/>
                </a:solidFill>
                <a:cs typeface="Calibri"/>
              </a:rPr>
              <a:t>мл</a:t>
            </a:r>
            <a:r>
              <a:rPr lang="ru" sz="3600" b="1" spc="140" dirty="0">
                <a:solidFill>
                  <a:srgbClr val="3B3B3C"/>
                </a:solidFill>
                <a:cs typeface="Calibri"/>
              </a:rPr>
              <a:t> раствора глюкозы. Что наблюдаете?</a:t>
            </a:r>
            <a:endParaRPr sz="3600" b="1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CC3A9-374D-9A46-8D21-F770E0406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28"/>
          <a:stretch/>
        </p:blipFill>
        <p:spPr>
          <a:xfrm>
            <a:off x="14455692" y="5314282"/>
            <a:ext cx="5082215" cy="29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8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463</Words>
  <Application>Microsoft Macintosh PowerPoint</Application>
  <PresentationFormat>Custom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Углеводы – природные органические соединения, состав которых выражается общей формулой Сn(H2O)m, (m,n &gt;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16</cp:revision>
  <dcterms:created xsi:type="dcterms:W3CDTF">2019-06-22T16:05:09Z</dcterms:created>
  <dcterms:modified xsi:type="dcterms:W3CDTF">2019-06-24T10:10:16Z</dcterms:modified>
</cp:coreProperties>
</file>