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66" r:id="rId3"/>
    <p:sldId id="257" r:id="rId4"/>
    <p:sldId id="267" r:id="rId5"/>
    <p:sldId id="268" r:id="rId6"/>
    <p:sldId id="261" r:id="rId7"/>
    <p:sldId id="256" r:id="rId8"/>
    <p:sldId id="271" r:id="rId9"/>
    <p:sldId id="270" r:id="rId10"/>
    <p:sldId id="263" r:id="rId11"/>
    <p:sldId id="264" r:id="rId12"/>
    <p:sldId id="272" r:id="rId13"/>
    <p:sldId id="273" r:id="rId14"/>
    <p:sldId id="274" r:id="rId15"/>
    <p:sldId id="275" r:id="rId16"/>
    <p:sldId id="27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EF09-8C3F-4ADD-9A08-B89F7FAE81A1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000AB-DA32-4D9B-ABE9-5567FF4C9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000AB-DA32-4D9B-ABE9-5567FF4C9E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FC6CB8-B2DB-4B10-9A75-892A4494A01F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297A3E-3892-410D-8EF2-079E9B3EF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Desktop\&#1052;&#1077;&#1090;&#1086;&#1076;.%20&#1082;&#1086;&#1087;&#1080;&#1083;&#1082;&#1072;\&#1052;&#1086;&#1080;%20&#1091;&#1088;&#1086;&#1082;&#1080;\&#1048;&#1079;%20&#1074;&#1072;&#1088;&#1103;&#1075;%20%20&#1074;%20&#1075;&#1088;&#1077;&#1082;&#1080;\&#1045;&#1089;&#1083;&#1080;%20&#1042;&#1077;&#1089;&#1077;&#1083;&#1086;%20&#1046;&#1080;&#1074;&#1077;&#1090;&#1089;&#1103;,%20&#1044;&#1077;&#1083;&#1072;&#1081;%20&#1058;&#1072;&#1082;%20-%20&#1056;&#1072;&#1079;&#1074;&#1080;&#1074;&#1072;&#1102;&#1097;&#1080;&#1077;%20&#1052;&#1091;&#1083;&#1100;&#1090;&#1080;&#1082;&#1080;%20-%20&#1044;&#1077;&#1090;&#1089;&#1082;&#1080;&#1077;%20&#1055;&#1077;&#1089;&#1085;&#1080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ru-RU" altLang="ru-RU" sz="6600" dirty="0" smtClean="0"/>
              <a:t>Из «варяг в греки»</a:t>
            </a:r>
          </a:p>
        </p:txBody>
      </p:sp>
      <p:pic>
        <p:nvPicPr>
          <p:cNvPr id="6147" name="Рисунок 52"/>
          <p:cNvPicPr>
            <a:picLocks noChangeAspect="1" noChangeArrowheads="1"/>
          </p:cNvPicPr>
          <p:nvPr/>
        </p:nvPicPr>
        <p:blipFill>
          <a:blip r:embed="rId2"/>
          <a:srcRect l="2225" t="1587" r="34808" b="73544"/>
          <a:stretch>
            <a:fillRect/>
          </a:stretch>
        </p:blipFill>
        <p:spPr bwMode="auto">
          <a:xfrm>
            <a:off x="7286625" y="3143250"/>
            <a:ext cx="16811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14313" y="214313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МБОУ СОШ № 29 с углублённым изучением отдельных предметов г. Смоленска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0" y="6072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Смоленск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Там, где реки близко подходили друг к другу, путники вытаскивали ладью из воды, волокли её по земле или ставили на деревянные круглые катки и катили до следующей реки. Там лодку спускали на воду и продолжали свой путь.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67552"/>
            <a:ext cx="4032448" cy="285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buza.su/images/gusli/bogatyigost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1700808"/>
            <a:ext cx="394520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d/d5/%D0%A1%D0%B0%D0%B4%D0%BA%D0%BE%2C_%D0%B1%D0%BE%D0%B3%D0%B0%D1%82%D1%8B%D0%B9_%D0%BD%D0%BE%D0%B2%D0%B3%D0%BE%D1%80%D0%BE%D0%B4%D1%81%D0%BA%D0%B8%D0%B9_%D0%B3%D0%BE%D1%81%D1%82%D1%8C.jpg/250px-%D0%A1%D0%B0%D0%B4%D0%BA%D0%BE%2C_%D0%B1%D0%BE%D0%B3%D0%B0%D1%82%D1%8B%D0%B9_%D0%BD%D0%BE%D0%B2%D0%B3%D0%BE%D1%80%D0%BE%D0%B4%D1%81%D0%BA%D0%B8%D0%B9_%D0%B3%D0%BE%D1%81%D1%82%D1%8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982" y="980728"/>
            <a:ext cx="418777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8351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Постепенно освоили этот путь и русские торговцы. Их называли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купцами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 Главным их занятием была торговля.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7643834" y="3000372"/>
            <a:ext cx="1368425" cy="1584325"/>
            <a:chOff x="7452320" y="4077071"/>
            <a:chExt cx="1368152" cy="1584176"/>
          </a:xfrm>
        </p:grpSpPr>
        <p:pic>
          <p:nvPicPr>
            <p:cNvPr id="6" name="Рисунок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4077071"/>
              <a:ext cx="1368152" cy="1584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57" name="TextBox 7"/>
            <p:cNvSpPr txBox="1">
              <a:spLocks noChangeArrowheads="1"/>
            </p:cNvSpPr>
            <p:nvPr/>
          </p:nvSpPr>
          <p:spPr bwMode="auto">
            <a:xfrm>
              <a:off x="7880862" y="4862815"/>
              <a:ext cx="755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Зерно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4643438" y="1000108"/>
            <a:ext cx="1582737" cy="1584325"/>
            <a:chOff x="4211960" y="1196752"/>
            <a:chExt cx="1224137" cy="1447822"/>
          </a:xfrm>
        </p:grpSpPr>
        <p:pic>
          <p:nvPicPr>
            <p:cNvPr id="14354" name="Рисунок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4211960" y="1196752"/>
              <a:ext cx="1224137" cy="144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Box 8"/>
            <p:cNvSpPr txBox="1">
              <a:spLocks noChangeArrowheads="1"/>
            </p:cNvSpPr>
            <p:nvPr/>
          </p:nvSpPr>
          <p:spPr bwMode="auto">
            <a:xfrm>
              <a:off x="4343117" y="1916832"/>
              <a:ext cx="1092979" cy="26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Смола</a:t>
              </a:r>
            </a:p>
          </p:txBody>
        </p:sp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6357950" y="1357298"/>
            <a:ext cx="1152525" cy="1295400"/>
            <a:chOff x="7596336" y="4365104"/>
            <a:chExt cx="974126" cy="1152128"/>
          </a:xfrm>
        </p:grpSpPr>
        <p:pic>
          <p:nvPicPr>
            <p:cNvPr id="14352" name="Рисунок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7596336" y="4365104"/>
              <a:ext cx="97412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TextBox 9"/>
            <p:cNvSpPr txBox="1">
              <a:spLocks noChangeArrowheads="1"/>
            </p:cNvSpPr>
            <p:nvPr/>
          </p:nvSpPr>
          <p:spPr bwMode="auto">
            <a:xfrm>
              <a:off x="7866926" y="4883562"/>
              <a:ext cx="665513" cy="27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Мёд</a:t>
              </a:r>
            </a:p>
          </p:txBody>
        </p:sp>
      </p:grp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7643834" y="1785926"/>
            <a:ext cx="1152525" cy="863600"/>
            <a:chOff x="7668344" y="5157192"/>
            <a:chExt cx="1048715" cy="935037"/>
          </a:xfrm>
        </p:grpSpPr>
        <p:pic>
          <p:nvPicPr>
            <p:cNvPr id="14350" name="Рисунок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7668344" y="5157192"/>
              <a:ext cx="790575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Box 17"/>
            <p:cNvSpPr txBox="1">
              <a:spLocks noChangeArrowheads="1"/>
            </p:cNvSpPr>
            <p:nvPr/>
          </p:nvSpPr>
          <p:spPr bwMode="auto">
            <a:xfrm>
              <a:off x="7799430" y="5546936"/>
              <a:ext cx="917629" cy="33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Воск</a:t>
              </a:r>
            </a:p>
          </p:txBody>
        </p:sp>
      </p:grpSp>
      <p:grpSp>
        <p:nvGrpSpPr>
          <p:cNvPr id="7" name="Группа 60"/>
          <p:cNvGrpSpPr>
            <a:grpSpLocks/>
          </p:cNvGrpSpPr>
          <p:nvPr/>
        </p:nvGrpSpPr>
        <p:grpSpPr bwMode="auto">
          <a:xfrm>
            <a:off x="4857752" y="2643182"/>
            <a:ext cx="2592387" cy="2232025"/>
            <a:chOff x="395536" y="4077072"/>
            <a:chExt cx="2328873" cy="1440160"/>
          </a:xfrm>
        </p:grpSpPr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077072"/>
              <a:ext cx="1731933" cy="1152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4365104"/>
              <a:ext cx="1536785" cy="1152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343" name="TextBox 22"/>
          <p:cNvSpPr txBox="1">
            <a:spLocks noChangeArrowheads="1"/>
          </p:cNvSpPr>
          <p:nvPr/>
        </p:nvSpPr>
        <p:spPr bwMode="auto">
          <a:xfrm>
            <a:off x="323850" y="260350"/>
            <a:ext cx="8640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altLang="ru-RU">
                <a:latin typeface="Times New Roman" pitchFamily="18" charset="0"/>
                <a:cs typeface="Times New Roman" pitchFamily="18" charset="0"/>
              </a:rPr>
              <a:t>Они приобретали у своих соплеменников меха пушных зверей, мёд, воск, а затем везли всё это на рынки Византии.</a:t>
            </a:r>
          </a:p>
        </p:txBody>
      </p:sp>
      <p:grpSp>
        <p:nvGrpSpPr>
          <p:cNvPr id="8" name="Группа 30"/>
          <p:cNvGrpSpPr>
            <a:grpSpLocks/>
          </p:cNvGrpSpPr>
          <p:nvPr/>
        </p:nvGrpSpPr>
        <p:grpSpPr bwMode="auto">
          <a:xfrm>
            <a:off x="7215206" y="4786322"/>
            <a:ext cx="1295400" cy="863600"/>
            <a:chOff x="3917195" y="4215660"/>
            <a:chExt cx="1346430" cy="936104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195" y="4215660"/>
              <a:ext cx="1346430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47" name="TextBox 21"/>
            <p:cNvSpPr txBox="1">
              <a:spLocks noChangeArrowheads="1"/>
            </p:cNvSpPr>
            <p:nvPr/>
          </p:nvSpPr>
          <p:spPr bwMode="auto">
            <a:xfrm rot="19187674">
              <a:off x="4298138" y="4287999"/>
              <a:ext cx="792088" cy="33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Лён</a:t>
              </a:r>
            </a:p>
          </p:txBody>
        </p:sp>
      </p:grpSp>
      <p:pic>
        <p:nvPicPr>
          <p:cNvPr id="14345" name="Рисунок 23" descr="1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1341438"/>
            <a:ext cx="36004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www.motto.net.ua/pic/201505/800x600/motto.net.ua-9583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143512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chert-poberi.ru/wp-content/uploads/2016/proga/111/igor-02october1616331533_4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5929330"/>
            <a:ext cx="2184394" cy="57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573016"/>
            <a:ext cx="1925960" cy="144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7019925" y="1268413"/>
            <a:ext cx="889000" cy="1146175"/>
            <a:chOff x="5770474" y="5183388"/>
            <a:chExt cx="889758" cy="1145638"/>
          </a:xfrm>
        </p:grpSpPr>
        <p:pic>
          <p:nvPicPr>
            <p:cNvPr id="1537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1020192" flipV="1">
              <a:off x="5770474" y="5183388"/>
              <a:ext cx="846860" cy="88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TextBox 31"/>
            <p:cNvSpPr txBox="1">
              <a:spLocks noChangeArrowheads="1"/>
            </p:cNvSpPr>
            <p:nvPr/>
          </p:nvSpPr>
          <p:spPr bwMode="auto">
            <a:xfrm>
              <a:off x="5796136" y="6021289"/>
              <a:ext cx="864096" cy="30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Жемчуг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7812088" y="2205038"/>
            <a:ext cx="1152525" cy="1243012"/>
            <a:chOff x="6372200" y="4005064"/>
            <a:chExt cx="1152128" cy="1244200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6372200" y="4005064"/>
              <a:ext cx="1047750" cy="1047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376" name="TextBox 19"/>
            <p:cNvSpPr txBox="1">
              <a:spLocks noChangeArrowheads="1"/>
            </p:cNvSpPr>
            <p:nvPr/>
          </p:nvSpPr>
          <p:spPr bwMode="auto">
            <a:xfrm>
              <a:off x="6588224" y="4941168"/>
              <a:ext cx="936104" cy="308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Шёлк</a:t>
              </a:r>
            </a:p>
          </p:txBody>
        </p:sp>
      </p:grp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5435600" y="2060575"/>
            <a:ext cx="1512888" cy="1316038"/>
            <a:chOff x="3491880" y="2564904"/>
            <a:chExt cx="1512169" cy="1315940"/>
          </a:xfrm>
        </p:grpSpPr>
        <p:pic>
          <p:nvPicPr>
            <p:cNvPr id="29" name="Picture 2" descr="http://science.compulenta.ru/upload/iblock/9a3/sp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2564904"/>
              <a:ext cx="1512168" cy="11433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374" name="TextBox 29"/>
            <p:cNvSpPr txBox="1">
              <a:spLocks noChangeArrowheads="1"/>
            </p:cNvSpPr>
            <p:nvPr/>
          </p:nvSpPr>
          <p:spPr bwMode="auto">
            <a:xfrm>
              <a:off x="3779912" y="3573016"/>
              <a:ext cx="1224137" cy="30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Пряности</a:t>
              </a:r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5508625" y="3573463"/>
            <a:ext cx="1557338" cy="2106612"/>
            <a:chOff x="5436096" y="2348880"/>
            <a:chExt cx="1556933" cy="2107373"/>
          </a:xfrm>
        </p:grpSpPr>
        <p:pic>
          <p:nvPicPr>
            <p:cNvPr id="32" name="Picture 2" descr="http://www.ukr-prom.com/img/alboms/9422009-08-023779976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6096" y="2348880"/>
              <a:ext cx="1556933" cy="16380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372" name="TextBox 32"/>
            <p:cNvSpPr txBox="1">
              <a:spLocks noChangeArrowheads="1"/>
            </p:cNvSpPr>
            <p:nvPr/>
          </p:nvSpPr>
          <p:spPr bwMode="auto">
            <a:xfrm>
              <a:off x="5580112" y="3933056"/>
              <a:ext cx="1296144" cy="52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Золото</a:t>
              </a:r>
            </a:p>
            <a:p>
              <a:pPr algn="ct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Серебро</a:t>
              </a:r>
            </a:p>
          </p:txBody>
        </p:sp>
      </p:grp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250825" y="188913"/>
            <a:ext cx="856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Там купцы меняли свои  товары на золото, шёлковые ткани, вина, дорогое оружие.</a:t>
            </a:r>
          </a:p>
        </p:txBody>
      </p:sp>
      <p:sp>
        <p:nvSpPr>
          <p:cNvPr id="15368" name="TextBox 21"/>
          <p:cNvSpPr txBox="1">
            <a:spLocks noChangeArrowheads="1"/>
          </p:cNvSpPr>
          <p:nvPr/>
        </p:nvSpPr>
        <p:spPr bwMode="auto">
          <a:xfrm>
            <a:off x="323850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Благодаря торговле с варягами и греками крепли, богатели и укреплялись расположенные вдоль всего этого пути славянские поселения.</a:t>
            </a:r>
          </a:p>
        </p:txBody>
      </p:sp>
      <p:sp>
        <p:nvSpPr>
          <p:cNvPr id="15369" name="TextBox 22"/>
          <p:cNvSpPr txBox="1">
            <a:spLocks noChangeArrowheads="1"/>
          </p:cNvSpPr>
          <p:nvPr/>
        </p:nvSpPr>
        <p:spPr bwMode="auto">
          <a:xfrm>
            <a:off x="7596188" y="4941888"/>
            <a:ext cx="1295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Оружие</a:t>
            </a:r>
          </a:p>
        </p:txBody>
      </p:sp>
      <p:pic>
        <p:nvPicPr>
          <p:cNvPr id="15370" name="Рисунок 19" descr="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341438"/>
            <a:ext cx="467995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11188" y="404813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Монеты Древней Руси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995738" y="27082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276225"/>
            <a:r>
              <a:rPr lang="ru-RU" altLang="ru-RU">
                <a:latin typeface="Times New Roman" pitchFamily="18" charset="0"/>
                <a:cs typeface="Times New Roman" pitchFamily="18" charset="0"/>
              </a:rPr>
              <a:t>1. Куны (от латинского “cuneus” –  что значит “кованый”) или ногаты.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188" y="4581525"/>
            <a:ext cx="144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284663" y="5229225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4 – 5. Гривна серебра.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9975" y="53006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TextBox 24"/>
          <p:cNvSpPr txBox="1">
            <a:spLocks noChangeArrowheads="1"/>
          </p:cNvSpPr>
          <p:nvPr/>
        </p:nvSpPr>
        <p:spPr bwMode="auto">
          <a:xfrm>
            <a:off x="4211638" y="3716338"/>
            <a:ext cx="461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ru-RU" altLang="ru-RU">
                <a:latin typeface="Times New Roman" pitchFamily="18" charset="0"/>
                <a:cs typeface="Times New Roman" pitchFamily="18" charset="0"/>
              </a:rPr>
              <a:t>2. Резаны – половинка куны</a:t>
            </a:r>
            <a:r>
              <a:rPr lang="ru-RU" altLang="ru-RU"/>
              <a:t> 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 происходит от глагола «резать».  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39750" y="1773238"/>
            <a:ext cx="3095625" cy="4176712"/>
            <a:chOff x="539552" y="1772816"/>
            <a:chExt cx="3096344" cy="4176464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539552" y="1772816"/>
              <a:ext cx="3096344" cy="4176464"/>
              <a:chOff x="395288" y="1773238"/>
              <a:chExt cx="2597150" cy="3671887"/>
            </a:xfrm>
          </p:grpSpPr>
          <p:sp>
            <p:nvSpPr>
              <p:cNvPr id="16396" name="TextBox 22"/>
              <p:cNvSpPr txBox="1">
                <a:spLocks noChangeArrowheads="1"/>
              </p:cNvSpPr>
              <p:nvPr/>
            </p:nvSpPr>
            <p:spPr bwMode="auto">
              <a:xfrm>
                <a:off x="395288" y="2708275"/>
                <a:ext cx="215900" cy="33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6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grpSp>
            <p:nvGrpSpPr>
              <p:cNvPr id="4" name="Группа 20"/>
              <p:cNvGrpSpPr>
                <a:grpSpLocks/>
              </p:cNvGrpSpPr>
              <p:nvPr/>
            </p:nvGrpSpPr>
            <p:grpSpPr bwMode="auto">
              <a:xfrm>
                <a:off x="395288" y="1773238"/>
                <a:ext cx="2597150" cy="3671887"/>
                <a:chOff x="395288" y="1773238"/>
                <a:chExt cx="2597150" cy="3671887"/>
              </a:xfrm>
            </p:grpSpPr>
            <p:grpSp>
              <p:nvGrpSpPr>
                <p:cNvPr id="5" name="Группа 20"/>
                <p:cNvGrpSpPr>
                  <a:grpSpLocks/>
                </p:cNvGrpSpPr>
                <p:nvPr/>
              </p:nvGrpSpPr>
              <p:grpSpPr bwMode="auto">
                <a:xfrm>
                  <a:off x="395288" y="1773238"/>
                  <a:ext cx="2597150" cy="3671887"/>
                  <a:chOff x="395288" y="1773238"/>
                  <a:chExt cx="2597150" cy="3671986"/>
                </a:xfrm>
              </p:grpSpPr>
              <p:grpSp>
                <p:nvGrpSpPr>
                  <p:cNvPr id="6" name="Группа 17"/>
                  <p:cNvGrpSpPr>
                    <a:grpSpLocks/>
                  </p:cNvGrpSpPr>
                  <p:nvPr/>
                </p:nvGrpSpPr>
                <p:grpSpPr bwMode="auto">
                  <a:xfrm>
                    <a:off x="395288" y="1773238"/>
                    <a:ext cx="2597150" cy="3667125"/>
                    <a:chOff x="395288" y="1773238"/>
                    <a:chExt cx="2597150" cy="3667125"/>
                  </a:xfrm>
                </p:grpSpPr>
                <p:pic>
                  <p:nvPicPr>
                    <p:cNvPr id="16404" name="Picture 5" descr="Монеты древней Руси - дирхемы, куны, ногаты, гривн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611188" y="1773238"/>
                      <a:ext cx="2381250" cy="36671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1258341" y="1844416"/>
                      <a:ext cx="145174" cy="1451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06" name="Text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5288" y="1844675"/>
                      <a:ext cx="288925" cy="338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ru-RU" alt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6407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5288" y="4581525"/>
                      <a:ext cx="215900" cy="3683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ru-RU" altLang="ru-RU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611051" y="2637152"/>
                      <a:ext cx="1728770" cy="9364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" name="Прямоугольник 16"/>
                    <p:cNvSpPr/>
                    <p:nvPr/>
                  </p:nvSpPr>
                  <p:spPr>
                    <a:xfrm>
                      <a:off x="1115831" y="3644820"/>
                      <a:ext cx="46615" cy="2163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611051" y="4652488"/>
                    <a:ext cx="145174" cy="725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2339821" y="5300075"/>
                    <a:ext cx="215763" cy="14514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6399" name="Picture 4" descr="О РЯЗАНЕ, КУНАХ И СОРОКАХ. (ПРОТИВ ОДНОГО МИФА РОССИЙСКОЙ НУМИЗМАТИКИ)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1188" y="2781300"/>
                  <a:ext cx="1223962" cy="622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0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95288" y="3573463"/>
                  <a:ext cx="215900" cy="338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altLang="ru-RU" sz="160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16395" name="TextBox 23"/>
            <p:cNvSpPr txBox="1">
              <a:spLocks noChangeArrowheads="1"/>
            </p:cNvSpPr>
            <p:nvPr/>
          </p:nvSpPr>
          <p:spPr bwMode="auto">
            <a:xfrm>
              <a:off x="2699792" y="1844824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60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6393" name="TextBox 25"/>
          <p:cNvSpPr txBox="1">
            <a:spLocks noChangeArrowheads="1"/>
          </p:cNvSpPr>
          <p:nvPr/>
        </p:nvSpPr>
        <p:spPr bwMode="auto">
          <a:xfrm>
            <a:off x="4211638" y="4581525"/>
            <a:ext cx="374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3. Монеты Дмитрия Донского.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«из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варяг в греки»</a:t>
            </a:r>
          </a:p>
        </p:txBody>
      </p:sp>
      <p:pic>
        <p:nvPicPr>
          <p:cNvPr id="17411" name="Picture 5" descr="http://content.foto.mail.ru/bk/afo/_blogs/i-502.jpg"/>
          <p:cNvPicPr>
            <a:picLocks noChangeAspect="1" noChangeArrowheads="1"/>
          </p:cNvPicPr>
          <p:nvPr/>
        </p:nvPicPr>
        <p:blipFill>
          <a:blip r:embed="rId2"/>
          <a:srcRect l="21420" t="16917" r="19283" b="14185"/>
          <a:stretch>
            <a:fillRect/>
          </a:stretch>
        </p:blipFill>
        <p:spPr bwMode="auto">
          <a:xfrm>
            <a:off x="1763713" y="1196975"/>
            <a:ext cx="56499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195513" y="6237288"/>
            <a:ext cx="504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г.Андреаполь, Тверская область</a:t>
            </a:r>
          </a:p>
        </p:txBody>
      </p:sp>
      <p:pic>
        <p:nvPicPr>
          <p:cNvPr id="17414" name="Picture 6" descr="http://www.roadplanet.ru/img/reports/1036/img/21.jpg"/>
          <p:cNvPicPr>
            <a:picLocks noChangeAspect="1" noChangeArrowheads="1"/>
          </p:cNvPicPr>
          <p:nvPr/>
        </p:nvPicPr>
        <p:blipFill>
          <a:blip r:embed="rId3"/>
          <a:srcRect l="10882" t="11486" r="7506" b="1460"/>
          <a:stretch>
            <a:fillRect/>
          </a:stretch>
        </p:blipFill>
        <p:spPr bwMode="auto">
          <a:xfrm>
            <a:off x="6011863" y="1052513"/>
            <a:ext cx="2447925" cy="1958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980728"/>
            <a:ext cx="741682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именно через Смоленск проходил важный торговый путь?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зародился великий торговый путь «из варяг в греки»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почему его так назвали?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Откуда он начинался и где заканчивался?</a:t>
            </a: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торговали местные и иностранные купцы?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Узнать: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272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Сегодня на уроке я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Мне удалось…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могу похвалить…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недостаточно…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старался…</a:t>
            </a:r>
          </a:p>
          <a:p>
            <a:pPr marL="342900" indent="-342900">
              <a:buFont typeface="+mj-lt"/>
              <a:buAutoNum type="arabicPeriod"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1340768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 слушай –  и всё услышишь.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Внимательно смотри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всё увидишь.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Думай – и всё поймёшь.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74" y="1928802"/>
            <a:ext cx="3714776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9289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озёра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42900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7147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товары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30718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ладьи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3574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21455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Торговый путь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64318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«из варяг в греки»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Смоленск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12858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славяне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14287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39290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Чёрное море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17859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Византия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endCxn id="2" idx="1"/>
          </p:cNvCxnSpPr>
          <p:nvPr/>
        </p:nvCxnSpPr>
        <p:spPr>
          <a:xfrm rot="16200000" flipH="1">
            <a:off x="2764383" y="1736154"/>
            <a:ext cx="444475" cy="401141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14548" y="2143118"/>
            <a:ext cx="571501" cy="28575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28794" y="2857496"/>
            <a:ext cx="714380" cy="28575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393142" y="3107530"/>
            <a:ext cx="428628" cy="3571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" idx="4"/>
          </p:cNvCxnSpPr>
          <p:nvPr/>
        </p:nvCxnSpPr>
        <p:spPr>
          <a:xfrm rot="5400000">
            <a:off x="4286248" y="3714752"/>
            <a:ext cx="428628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071670" y="2571744"/>
            <a:ext cx="571504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72132" y="3357562"/>
            <a:ext cx="500066" cy="42862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7" idx="1"/>
          </p:cNvCxnSpPr>
          <p:nvPr/>
        </p:nvCxnSpPr>
        <p:spPr>
          <a:xfrm>
            <a:off x="6215074" y="3071810"/>
            <a:ext cx="357190" cy="18466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" idx="6"/>
            <a:endCxn id="13" idx="1"/>
          </p:cNvCxnSpPr>
          <p:nvPr/>
        </p:nvCxnSpPr>
        <p:spPr>
          <a:xfrm flipV="1">
            <a:off x="6357950" y="2684972"/>
            <a:ext cx="500066" cy="2964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6" idx="1"/>
          </p:cNvCxnSpPr>
          <p:nvPr/>
        </p:nvCxnSpPr>
        <p:spPr>
          <a:xfrm flipV="1">
            <a:off x="5929322" y="1970592"/>
            <a:ext cx="642942" cy="24396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5536413" y="1821645"/>
            <a:ext cx="285752" cy="214314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214811" y="1785926"/>
            <a:ext cx="285753" cy="3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71736" y="37861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3036083" y="3464719"/>
            <a:ext cx="500066" cy="28575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6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«Торговый путь «из варяг в греки»</a:t>
            </a:r>
            <a:endParaRPr lang="ru-RU" sz="6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980728"/>
            <a:ext cx="741682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именно через Смоленск проходил важный торговый путь?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зародился великий торговый путь «из варяг в греки»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почему его так назвали?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Откуда он начинался и где заканчивался?</a:t>
            </a: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торговали местные и иностранные купцы?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Узнать: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Рисунок 5" descr="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9355"/>
            <a:ext cx="5715040" cy="62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142844" y="1285860"/>
            <a:ext cx="2214578" cy="1785950"/>
            <a:chOff x="151128" y="476672"/>
            <a:chExt cx="1678305" cy="14924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128" y="476672"/>
              <a:ext cx="1678305" cy="1142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04269" y="1571266"/>
              <a:ext cx="1535010" cy="39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Балтийское (Варяжское) </a:t>
              </a:r>
            </a:p>
            <a:p>
              <a:pPr algn="ctr"/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море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86050" y="1357298"/>
            <a:ext cx="2071702" cy="1571636"/>
            <a:chOff x="4371904" y="500042"/>
            <a:chExt cx="2143140" cy="1665099"/>
          </a:xfrm>
        </p:grpSpPr>
        <p:pic>
          <p:nvPicPr>
            <p:cNvPr id="13314" name="Picture 2" descr="http://www.visit-petersburg.ru/media/uploads/album/otel_gelios_0_detail_pa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1904" y="500042"/>
              <a:ext cx="2143140" cy="1428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714876" y="1857364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Финский залив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4"/>
          <p:cNvGrpSpPr>
            <a:grpSpLocks/>
          </p:cNvGrpSpPr>
          <p:nvPr/>
        </p:nvGrpSpPr>
        <p:grpSpPr bwMode="auto">
          <a:xfrm>
            <a:off x="5357818" y="1285860"/>
            <a:ext cx="2000264" cy="1647145"/>
            <a:chOff x="4440373" y="2907788"/>
            <a:chExt cx="1729273" cy="1366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0373" y="2907788"/>
              <a:ext cx="1729273" cy="1152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4810932" y="4018609"/>
              <a:ext cx="1358714" cy="255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Ладожское озеро</a:t>
              </a: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29190" y="3357562"/>
            <a:ext cx="1743161" cy="1525271"/>
            <a:chOff x="2555776" y="3068960"/>
            <a:chExt cx="1743161" cy="1525271"/>
          </a:xfrm>
        </p:grpSpPr>
        <p:pic>
          <p:nvPicPr>
            <p:cNvPr id="13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3068960"/>
              <a:ext cx="1736710" cy="1302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49"/>
            <p:cNvSpPr txBox="1">
              <a:spLocks noChangeArrowheads="1"/>
            </p:cNvSpPr>
            <p:nvPr/>
          </p:nvSpPr>
          <p:spPr bwMode="auto">
            <a:xfrm>
              <a:off x="2643174" y="4286256"/>
              <a:ext cx="16557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Озеро Ильмень</a:t>
              </a:r>
            </a:p>
          </p:txBody>
        </p:sp>
      </p:grpSp>
      <p:sp>
        <p:nvSpPr>
          <p:cNvPr id="17" name="Стрелка вправо 16"/>
          <p:cNvSpPr/>
          <p:nvPr/>
        </p:nvSpPr>
        <p:spPr>
          <a:xfrm rot="5400000">
            <a:off x="5357818" y="2928934"/>
            <a:ext cx="785818" cy="214314"/>
          </a:xfrm>
          <a:prstGeom prst="rightArrow">
            <a:avLst/>
          </a:prstGeom>
          <a:solidFill>
            <a:srgbClr val="638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68"/>
          <p:cNvSpPr txBox="1">
            <a:spLocks noChangeArrowheads="1"/>
          </p:cNvSpPr>
          <p:nvPr/>
        </p:nvSpPr>
        <p:spPr bwMode="auto">
          <a:xfrm>
            <a:off x="5786446" y="3000372"/>
            <a:ext cx="93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р. Волхов</a:t>
            </a:r>
          </a:p>
        </p:txBody>
      </p:sp>
      <p:sp>
        <p:nvSpPr>
          <p:cNvPr id="19" name="Стрелка углом 18"/>
          <p:cNvSpPr/>
          <p:nvPr/>
        </p:nvSpPr>
        <p:spPr bwMode="auto">
          <a:xfrm rot="5400000">
            <a:off x="7002477" y="3498853"/>
            <a:ext cx="433387" cy="1150937"/>
          </a:xfrm>
          <a:prstGeom prst="bentArrow">
            <a:avLst>
              <a:gd name="adj1" fmla="val 25000"/>
              <a:gd name="adj2" fmla="val 28197"/>
              <a:gd name="adj3" fmla="val 25000"/>
              <a:gd name="adj4" fmla="val 43750"/>
            </a:avLst>
          </a:prstGeom>
          <a:solidFill>
            <a:srgbClr val="638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69"/>
          <p:cNvSpPr txBox="1">
            <a:spLocks noChangeArrowheads="1"/>
          </p:cNvSpPr>
          <p:nvPr/>
        </p:nvSpPr>
        <p:spPr bwMode="auto">
          <a:xfrm>
            <a:off x="6643702" y="4000504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Ловать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42"/>
          <p:cNvGrpSpPr>
            <a:grpSpLocks/>
          </p:cNvGrpSpPr>
          <p:nvPr/>
        </p:nvGrpSpPr>
        <p:grpSpPr bwMode="auto">
          <a:xfrm>
            <a:off x="7572396" y="4429132"/>
            <a:ext cx="1152525" cy="433388"/>
            <a:chOff x="6156175" y="4509121"/>
            <a:chExt cx="1152525" cy="433388"/>
          </a:xfrm>
        </p:grpSpPr>
        <p:sp>
          <p:nvSpPr>
            <p:cNvPr id="22" name="Стрелка углом 21"/>
            <p:cNvSpPr/>
            <p:nvPr/>
          </p:nvSpPr>
          <p:spPr bwMode="auto">
            <a:xfrm rot="5400000">
              <a:off x="6515744" y="4149552"/>
              <a:ext cx="433388" cy="1152525"/>
            </a:xfrm>
            <a:prstGeom prst="bentArrow">
              <a:avLst/>
            </a:prstGeom>
            <a:solidFill>
              <a:srgbClr val="638C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TextBox 79"/>
            <p:cNvSpPr txBox="1">
              <a:spLocks noChangeArrowheads="1"/>
            </p:cNvSpPr>
            <p:nvPr/>
          </p:nvSpPr>
          <p:spPr bwMode="auto">
            <a:xfrm>
              <a:off x="6300192" y="4581128"/>
              <a:ext cx="863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р. Днепр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15140" y="4857760"/>
            <a:ext cx="2193965" cy="1665297"/>
            <a:chOff x="6786578" y="4500570"/>
            <a:chExt cx="2193965" cy="1665297"/>
          </a:xfrm>
        </p:grpSpPr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4500570"/>
              <a:ext cx="2193965" cy="14941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82"/>
            <p:cNvSpPr txBox="1">
              <a:spLocks noChangeArrowheads="1"/>
            </p:cNvSpPr>
            <p:nvPr/>
          </p:nvSpPr>
          <p:spPr bwMode="auto">
            <a:xfrm>
              <a:off x="7358082" y="5857892"/>
              <a:ext cx="12239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Чёрное море</a:t>
              </a:r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4857752" y="1785926"/>
            <a:ext cx="545081" cy="237133"/>
          </a:xfrm>
          <a:prstGeom prst="rightArrow">
            <a:avLst/>
          </a:prstGeom>
          <a:solidFill>
            <a:srgbClr val="638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285984" y="1785926"/>
            <a:ext cx="571504" cy="214314"/>
          </a:xfrm>
          <a:prstGeom prst="rightArrow">
            <a:avLst/>
          </a:prstGeom>
          <a:solidFill>
            <a:srgbClr val="638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2339975" y="5876925"/>
            <a:ext cx="4392613" cy="215900"/>
          </a:xfrm>
          <a:prstGeom prst="leftArrow">
            <a:avLst/>
          </a:prstGeom>
          <a:solidFill>
            <a:srgbClr val="638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85720" y="4929198"/>
            <a:ext cx="2008143" cy="1665297"/>
            <a:chOff x="285720" y="4929198"/>
            <a:chExt cx="2008143" cy="1665297"/>
          </a:xfrm>
        </p:grpSpPr>
        <p:pic>
          <p:nvPicPr>
            <p:cNvPr id="30" name="Picture 47"/>
            <p:cNvPicPr>
              <a:picLocks noChangeAspect="1" noChangeArrowheads="1"/>
            </p:cNvPicPr>
            <p:nvPr/>
          </p:nvPicPr>
          <p:blipFill>
            <a:blip r:embed="rId7" cstate="print"/>
            <a:srcRect t="9147"/>
            <a:stretch>
              <a:fillRect/>
            </a:stretch>
          </p:blipFill>
          <p:spPr bwMode="auto">
            <a:xfrm>
              <a:off x="285720" y="4929198"/>
              <a:ext cx="2008143" cy="1430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TextBox 50"/>
            <p:cNvSpPr txBox="1">
              <a:spLocks noChangeArrowheads="1"/>
            </p:cNvSpPr>
            <p:nvPr/>
          </p:nvSpPr>
          <p:spPr bwMode="auto">
            <a:xfrm>
              <a:off x="642910" y="6286520"/>
              <a:ext cx="107157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Византия</a:t>
              </a: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42910" y="35716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Схема торгового пути «из варяг в греки»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7939" y="1428736"/>
            <a:ext cx="487077" cy="357190"/>
          </a:xfrm>
          <a:prstGeom prst="rect">
            <a:avLst/>
          </a:prstGeom>
          <a:noFill/>
        </p:spPr>
      </p:pic>
      <p:pic>
        <p:nvPicPr>
          <p:cNvPr id="35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428736"/>
            <a:ext cx="487077" cy="357190"/>
          </a:xfrm>
          <a:prstGeom prst="rect">
            <a:avLst/>
          </a:prstGeom>
          <a:noFill/>
        </p:spPr>
      </p:pic>
      <p:pic>
        <p:nvPicPr>
          <p:cNvPr id="36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429000"/>
            <a:ext cx="487077" cy="357190"/>
          </a:xfrm>
          <a:prstGeom prst="rect">
            <a:avLst/>
          </a:prstGeom>
          <a:noFill/>
        </p:spPr>
      </p:pic>
      <p:pic>
        <p:nvPicPr>
          <p:cNvPr id="37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4000504"/>
            <a:ext cx="487077" cy="357190"/>
          </a:xfrm>
          <a:prstGeom prst="rect">
            <a:avLst/>
          </a:prstGeom>
          <a:noFill/>
        </p:spPr>
      </p:pic>
      <p:pic>
        <p:nvPicPr>
          <p:cNvPr id="38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715008" y="5357826"/>
            <a:ext cx="900120" cy="500066"/>
          </a:xfrm>
          <a:prstGeom prst="rect">
            <a:avLst/>
          </a:prstGeom>
          <a:noFill/>
        </p:spPr>
      </p:pic>
      <p:pic>
        <p:nvPicPr>
          <p:cNvPr id="39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357422" y="5357826"/>
            <a:ext cx="900120" cy="500066"/>
          </a:xfrm>
          <a:prstGeom prst="rect">
            <a:avLst/>
          </a:prstGeom>
          <a:noFill/>
        </p:spPr>
      </p:pic>
      <p:pic>
        <p:nvPicPr>
          <p:cNvPr id="40" name="Picture 2" descr="http://www.v3toys.ru/kiwi-public-data/Kiwi_Img/372-4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071934" y="5357826"/>
            <a:ext cx="900120" cy="500066"/>
          </a:xfrm>
          <a:prstGeom prst="rect">
            <a:avLst/>
          </a:prstGeom>
          <a:noFill/>
        </p:spPr>
      </p:pic>
      <p:pic>
        <p:nvPicPr>
          <p:cNvPr id="41" name="Picture 4" descr="https://static.my-shop.ru/product/f4/207/20672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2786058"/>
            <a:ext cx="642942" cy="42835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4714876" y="200024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р. Нева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сли Весело Живется, Делай Так - Развивающие Мультики - Детские Песн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8326994" cy="468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Рисунок 5" descr="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9355"/>
            <a:ext cx="5715040" cy="62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</TotalTime>
  <Words>402</Words>
  <Application>Microsoft Office PowerPoint</Application>
  <PresentationFormat>Экран (4:3)</PresentationFormat>
  <Paragraphs>82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Из «варяг в греки»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2018-11-25T19:28:02Z</dcterms:created>
  <dcterms:modified xsi:type="dcterms:W3CDTF">2019-08-26T20:26:27Z</dcterms:modified>
</cp:coreProperties>
</file>