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68" r:id="rId2"/>
    <p:sldId id="256" r:id="rId3"/>
    <p:sldId id="259" r:id="rId4"/>
    <p:sldId id="260" r:id="rId5"/>
    <p:sldId id="257" r:id="rId6"/>
    <p:sldId id="266" r:id="rId7"/>
    <p:sldId id="261" r:id="rId8"/>
    <p:sldId id="262" r:id="rId9"/>
    <p:sldId id="263" r:id="rId10"/>
    <p:sldId id="267" r:id="rId11"/>
    <p:sldId id="264" r:id="rId12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B25C69-8C18-4CA9-9B70-351CCE9AA59E}">
          <p14:sldIdLst>
            <p14:sldId id="268"/>
            <p14:sldId id="256"/>
          </p14:sldIdLst>
        </p14:section>
        <p14:section name="Раздел без заголовка" id="{205AD4A1-7274-42AD-A6B9-77D11FA2F945}">
          <p14:sldIdLst/>
        </p14:section>
        <p14:section name="Раздел без заголовка" id="{88D9C915-9A41-47B2-BD3B-078CF2AD960A}">
          <p14:sldIdLst>
            <p14:sldId id="259"/>
            <p14:sldId id="260"/>
            <p14:sldId id="257"/>
            <p14:sldId id="266"/>
            <p14:sldId id="261"/>
            <p14:sldId id="262"/>
            <p14:sldId id="263"/>
            <p14:sldId id="267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9999"/>
    <a:srgbClr val="FFCC66"/>
    <a:srgbClr val="6699FF"/>
    <a:srgbClr val="FF0000"/>
    <a:srgbClr val="A50021"/>
    <a:srgbClr val="CC0000"/>
    <a:srgbClr val="FF66FF"/>
    <a:srgbClr val="FFCC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0A97BC5-A735-408F-957A-B9191ADDE3A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8D03B5A-D396-4F78-A2CF-E5AF97A1E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35175" y="750888"/>
            <a:ext cx="28178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03B5A-D396-4F78-A2CF-E5AF97A1EB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9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35175" y="750888"/>
            <a:ext cx="28178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03B5A-D396-4F78-A2CF-E5AF97A1EB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1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540001"/>
            <a:ext cx="5657850" cy="3458633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6096000"/>
            <a:ext cx="4846320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604-823F-4DDA-AFDF-149B51A21F5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7BE7-9ECA-40BD-9B09-194FDA68D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604-823F-4DDA-AFDF-149B51A21F5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7BE7-9ECA-40BD-9B09-194FDA68D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314450" cy="7802033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604-823F-4DDA-AFDF-149B51A21F5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7BE7-9ECA-40BD-9B09-194FDA68D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604-823F-4DDA-AFDF-149B51A21F5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7BE7-9ECA-40BD-9B09-194FDA68D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7315200"/>
            <a:ext cx="5744765" cy="1557867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5137151"/>
            <a:ext cx="4601765" cy="21780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604-823F-4DDA-AFDF-149B51A21F5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7BE7-9ECA-40BD-9B09-194FDA68D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048256"/>
            <a:ext cx="2743200" cy="6120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4700" y="2048256"/>
            <a:ext cx="2743200" cy="6120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604-823F-4DDA-AFDF-149B51A21F5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7BE7-9ECA-40BD-9B09-194FDA68D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274320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274320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4700" y="2046817"/>
            <a:ext cx="274320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14700" y="2899833"/>
            <a:ext cx="274320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604-823F-4DDA-AFDF-149B51A21F5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7BE7-9ECA-40BD-9B09-194FDA68D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604-823F-4DDA-AFDF-149B51A21F5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7BE7-9ECA-40BD-9B09-194FDA68D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604-823F-4DDA-AFDF-149B51A21F5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7BE7-9ECA-40BD-9B09-194FDA68D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7327392"/>
            <a:ext cx="5829300" cy="79248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8128000"/>
            <a:ext cx="5829301" cy="812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604-823F-4DDA-AFDF-149B51A21F5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7BE7-9ECA-40BD-9B09-194FDA68D29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508000"/>
            <a:ext cx="5829300" cy="65904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7327037"/>
            <a:ext cx="5829300" cy="792835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343650" cy="731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314" y="8128000"/>
            <a:ext cx="5829300" cy="81686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E604-823F-4DDA-AFDF-149B51A21F5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367BE7-9ECA-40BD-9B09-194FDA68D2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715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57150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43650" y="0"/>
            <a:ext cx="514350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43650" y="7315200"/>
            <a:ext cx="51435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8841" y="7531947"/>
            <a:ext cx="411480" cy="52832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3367BE7-9ECA-40BD-9B09-194FDA68D29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4999726" y="5505027"/>
            <a:ext cx="31563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4952314" y="2301240"/>
            <a:ext cx="325119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CEEE604-823F-4DDA-AFDF-149B51A21F5B}" type="datetimeFigureOut">
              <a:rPr lang="ru-RU" smtClean="0"/>
              <a:t>11.04.2020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5.jpeg"/><Relationship Id="rId7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7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5536"/>
            <a:ext cx="6669360" cy="489654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КИНЕЗИОТЕЙПИРОВАНИЕ </a:t>
            </a:r>
            <a:b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В  ЛОГОПЕДИЧЕСКОЙ            ПРАКТИКЕ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4788024"/>
            <a:ext cx="3289176" cy="328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87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50" y="251520"/>
            <a:ext cx="3096344" cy="792088"/>
          </a:xfrm>
          <a:blipFill>
            <a:blip r:embed="rId2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990033"/>
                </a:solidFill>
              </a:rPr>
              <a:t>Аппликации  для мышц лица</a:t>
            </a:r>
            <a:endParaRPr lang="ru-RU" sz="2000" dirty="0">
              <a:solidFill>
                <a:srgbClr val="9900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2651" y="1118602"/>
            <a:ext cx="3143250" cy="8025401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rgbClr val="FFCC00"/>
                </a:solidFill>
                <a:cs typeface="Times New Roman" panose="02020603050405020304" pitchFamily="18" charset="0"/>
              </a:rPr>
              <a:t>Аппликация поддержки мышцы, поднимающей губу. </a:t>
            </a:r>
          </a:p>
          <a:p>
            <a:pPr marL="0" indent="0">
              <a:buNone/>
            </a:pPr>
            <a:endParaRPr lang="ru-RU" sz="1600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79512"/>
            <a:ext cx="3257550" cy="8964488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0" indent="0" algn="ctr">
              <a:buNone/>
            </a:pPr>
            <a:endParaRPr lang="ru-RU" sz="1800" dirty="0" smtClean="0">
              <a:solidFill>
                <a:srgbClr val="FF505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5050"/>
                </a:solidFill>
              </a:rPr>
              <a:t>Аппликации для улучшения носового дыхания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Рома\Downloads\IMG_20190322_1656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50" y="1187625"/>
            <a:ext cx="2361805" cy="23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ома\Downloads\IMG_20190322_1649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8" y="1691680"/>
            <a:ext cx="256662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5582" y="3527986"/>
            <a:ext cx="2901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Аппликация для поддержки мышц смеха.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4" y="4157426"/>
            <a:ext cx="2538163" cy="194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9938" y="6303539"/>
            <a:ext cx="2873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5050"/>
                </a:solidFill>
              </a:rPr>
              <a:t>Аппликация для поддержки большой и малой скуловых мышц.</a:t>
            </a:r>
            <a:endParaRPr lang="ru-RU" sz="1600" dirty="0">
              <a:solidFill>
                <a:srgbClr val="FF505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4" y="7150773"/>
            <a:ext cx="2547835" cy="173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:\Users\Рома\Pictures\IMG_20190322_17194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83" y="5789995"/>
            <a:ext cx="1859045" cy="13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Рома\Pictures\IMG_20190322_17324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935" y="7309087"/>
            <a:ext cx="2566033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75" y="3700477"/>
            <a:ext cx="1962150" cy="146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87478" y="5201051"/>
            <a:ext cx="30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336600"/>
                </a:solidFill>
              </a:rPr>
              <a:t>Воздействие в  области гайморовых и фронтальных пазух.</a:t>
            </a:r>
            <a:endParaRPr lang="ru-RU" sz="14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5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14" y="323528"/>
            <a:ext cx="6515100" cy="72008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Аппликация по отведению  указательного пальца.</a:t>
            </a:r>
            <a:b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1" y="1259632"/>
            <a:ext cx="2048434" cy="18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7" y="1488553"/>
            <a:ext cx="1981372" cy="139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1259633"/>
            <a:ext cx="2133600" cy="184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Рома\Pictures\IMG_20190322_1351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53513" y="3532341"/>
            <a:ext cx="2076412" cy="29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Рома\Downloads\IMG_20190322_1403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3407" y="3483017"/>
            <a:ext cx="2068868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2658" y="3125810"/>
            <a:ext cx="6382072" cy="92333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CC3300"/>
                </a:solidFill>
                <a:latin typeface="Sylfaen" panose="010A0502050306030303" pitchFamily="18" charset="0"/>
              </a:rPr>
              <a:t>Расслабение</a:t>
            </a:r>
            <a:r>
              <a:rPr lang="ru-RU" dirty="0" smtClean="0">
                <a:solidFill>
                  <a:srgbClr val="CC3300"/>
                </a:solidFill>
                <a:latin typeface="Sylfaen" panose="010A0502050306030303" pitchFamily="18" charset="0"/>
              </a:rPr>
              <a:t> пальцев кисти (</a:t>
            </a:r>
            <a:r>
              <a:rPr lang="ru-RU" dirty="0" err="1" smtClean="0">
                <a:solidFill>
                  <a:srgbClr val="CC3300"/>
                </a:solidFill>
                <a:latin typeface="Sylfaen" panose="010A0502050306030303" pitchFamily="18" charset="0"/>
              </a:rPr>
              <a:t>ингибиция</a:t>
            </a:r>
            <a:r>
              <a:rPr lang="ru-RU" dirty="0" smtClean="0">
                <a:solidFill>
                  <a:srgbClr val="CC3300"/>
                </a:solidFill>
                <a:latin typeface="Sylfaen" panose="010A0502050306030303" pitchFamily="18" charset="0"/>
              </a:rPr>
              <a:t> сгибателей пальцев.)</a:t>
            </a:r>
          </a:p>
          <a:p>
            <a:pPr algn="ctr"/>
            <a:r>
              <a:rPr lang="ru-RU" dirty="0" smtClean="0">
                <a:solidFill>
                  <a:srgbClr val="CC3300"/>
                </a:solidFill>
                <a:latin typeface="Sylfaen" panose="010A0502050306030303" pitchFamily="18" charset="0"/>
              </a:rPr>
              <a:t>Работа с детьми с ДЦП, фокальная форма дистонии руки («писчий спазм»)</a:t>
            </a:r>
            <a:endParaRPr lang="ru-RU" dirty="0">
              <a:solidFill>
                <a:srgbClr val="CC3300"/>
              </a:solidFill>
              <a:latin typeface="Sylfaen" panose="010A05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94" y="8100395"/>
            <a:ext cx="6714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Использованный материал: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«Клиническое руководство по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кинезиолгическому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тейпированию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Под. Ред. М.С. Касаткина, Е.Е.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Ачкасова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 «Использование комбинированных техник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тейпирования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Г.М.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Маюрова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C:\Users\Рома\Downloads\IMG_20190322_14565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7603" y="5637201"/>
            <a:ext cx="2065971" cy="30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5" y="6139067"/>
            <a:ext cx="3133096" cy="20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37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641" y="323528"/>
            <a:ext cx="6552728" cy="3600400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Microsoft Sans Serif" panose="020B0604020202020204" pitchFamily="34" charset="0"/>
              </a:rPr>
              <a:t>Кинезиологическое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Microsoft Sans Serif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Microsoft Sans Serif" panose="020B0604020202020204" pitchFamily="34" charset="0"/>
              </a:rPr>
              <a:t>тейпирование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Microsoft Sans Serif" panose="020B0604020202020204" pitchFamily="34" charset="0"/>
              </a:rPr>
              <a:t> </a:t>
            </a:r>
            <a:r>
              <a:rPr lang="ru-RU" sz="1800" dirty="0" smtClean="0"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+mj-lt"/>
                <a:cs typeface="Microsoft Sans Serif" panose="020B0604020202020204" pitchFamily="34" charset="0"/>
              </a:rPr>
              <a:t>это совокупность навыков и приемов для выполнения специально разработанным эластическим пластырем на кожных покровах аппликаций, которые способны оказывать предсказуемое влияние на различные моторные стереотипы посредством воздействия непосредственно на покровные ткани тела и их рецепторный аппарат, а также оптимизировать течение локального воспалительного процесса за счет снижения внутритканевого давления, а значит, обеспечения адекватного обстоятельствам уровня микроциркуляции и </a:t>
            </a:r>
            <a:r>
              <a:rPr lang="ru-RU" sz="1800" dirty="0" err="1" smtClean="0">
                <a:latin typeface="+mj-lt"/>
                <a:cs typeface="Microsoft Sans Serif" panose="020B0604020202020204" pitchFamily="34" charset="0"/>
              </a:rPr>
              <a:t>лимфодренажа</a:t>
            </a:r>
            <a:r>
              <a:rPr lang="ru-RU" sz="1800" dirty="0" smtClean="0">
                <a:latin typeface="+mj-lt"/>
                <a:cs typeface="Microsoft Sans Serif" panose="020B0604020202020204" pitchFamily="34" charset="0"/>
              </a:rPr>
              <a:t>.</a:t>
            </a:r>
            <a:r>
              <a:rPr lang="ru-RU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655" y="4211960"/>
            <a:ext cx="3672409" cy="1477328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Классическая методика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кинезиологического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тейпирования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предложена в 1979 году японским специалистом –доктором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Кензо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Касе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3847852"/>
            <a:ext cx="208823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642" y="6296124"/>
            <a:ext cx="6336701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3300"/>
                </a:solidFill>
                <a:latin typeface="+mj-lt"/>
              </a:rPr>
              <a:t>Основные цели, которые преследуют люди </a:t>
            </a:r>
            <a:endParaRPr lang="ru-RU" b="1" i="1" dirty="0" smtClean="0">
              <a:solidFill>
                <a:srgbClr val="FF3300"/>
              </a:solidFill>
              <a:latin typeface="+mj-lt"/>
            </a:endParaRPr>
          </a:p>
          <a:p>
            <a:r>
              <a:rPr lang="ru-RU" b="1" i="1" dirty="0" smtClean="0">
                <a:solidFill>
                  <a:srgbClr val="FF3300"/>
                </a:solidFill>
                <a:latin typeface="+mj-lt"/>
              </a:rPr>
              <a:t>при </a:t>
            </a:r>
            <a:r>
              <a:rPr lang="ru-RU" b="1" i="1" dirty="0">
                <a:solidFill>
                  <a:srgbClr val="FF3300"/>
                </a:solidFill>
                <a:latin typeface="+mj-lt"/>
              </a:rPr>
              <a:t>использовании </a:t>
            </a:r>
            <a:r>
              <a:rPr lang="ru-RU" b="1" i="1" dirty="0" err="1">
                <a:solidFill>
                  <a:srgbClr val="FF3300"/>
                </a:solidFill>
                <a:latin typeface="+mj-lt"/>
              </a:rPr>
              <a:t>кинезио</a:t>
            </a:r>
            <a:r>
              <a:rPr lang="ru-RU" b="1" i="1" dirty="0">
                <a:solidFill>
                  <a:srgbClr val="FF3300"/>
                </a:solidFill>
                <a:latin typeface="+mj-lt"/>
              </a:rPr>
              <a:t> тейпов: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-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устранение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воспалительных поражений;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-стимуляция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мышечного тонуса;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-снятие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отеков и болевых ощущений;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-улучшение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оттока лимфы и кровообращения;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-снятие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напряжения с поврежденной мышцы;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-стабилизация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сустава.</a:t>
            </a:r>
          </a:p>
        </p:txBody>
      </p:sp>
    </p:spTree>
    <p:extLst>
      <p:ext uri="{BB962C8B-B14F-4D97-AF65-F5344CB8AC3E}">
        <p14:creationId xmlns:p14="http://schemas.microsoft.com/office/powerpoint/2010/main" val="160413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3419873"/>
            <a:ext cx="6455618" cy="2808312"/>
          </a:xfr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Ko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нт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ли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у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м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тяж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ни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жи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,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co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зд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в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м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п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и н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л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ж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нии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йп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в, «п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ип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дним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т»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п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в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epx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oc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ть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и,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coo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тв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c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тв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нн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п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дл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ж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щи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мышцы.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Эт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б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ec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п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чив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т н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ec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льк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эфф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кт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в: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pa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зг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узк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мыш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чны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x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в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л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н; у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c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pa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ни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б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л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в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г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 c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инд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a, o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бу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c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л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вл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нн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г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д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вл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ни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м мышц н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ep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вны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в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л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кн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a;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улучш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ни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мик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po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ци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куляции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к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po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ви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в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бл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ac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ти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йпи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в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ния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; н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op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лиз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ция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лимф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д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ж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и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бл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гч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ни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 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в,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c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ниж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ни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инт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c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ивн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oc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ти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в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oc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п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лит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льн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г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п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ц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ecca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з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 c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ч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т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улучш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ния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к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в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в п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л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гич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ec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й з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e;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к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oppe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кция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п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л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ж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ния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c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у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c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вны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x c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укту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pe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фл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co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г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нн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д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й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c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тви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включ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я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б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зб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лив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ни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и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эфф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кту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мик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м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acca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ж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a.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4" y="1333778"/>
            <a:ext cx="58832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540" y="251522"/>
            <a:ext cx="6106814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+mj-lt"/>
              </a:rPr>
              <a:t>Механизм  действия </a:t>
            </a:r>
            <a:r>
              <a:rPr lang="ru-RU" dirty="0" err="1">
                <a:solidFill>
                  <a:srgbClr val="000066"/>
                </a:solidFill>
                <a:latin typeface="+mj-lt"/>
              </a:rPr>
              <a:t>кинезиологического</a:t>
            </a:r>
            <a:r>
              <a:rPr lang="ru-RU" dirty="0">
                <a:solidFill>
                  <a:srgbClr val="000066"/>
                </a:solidFill>
                <a:latin typeface="+mj-lt"/>
              </a:rPr>
              <a:t> тейпа, наложенного в виде аппликации на поверхностные слои кожи, заключается в следующем: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0688" y="1174851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39057" y="6319453"/>
            <a:ext cx="6311602" cy="26098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FF0000"/>
                </a:solidFill>
                <a:latin typeface="Constantia" panose="02030602050306030303" pitchFamily="18" charset="0"/>
                <a:cs typeface="Microsoft Sans Serif" panose="020B0604020202020204" pitchFamily="34" charset="0"/>
              </a:rPr>
              <a:t>Показания к </a:t>
            </a:r>
            <a:r>
              <a:rPr lang="ru-RU" sz="1800" b="1" dirty="0" err="1" smtClean="0">
                <a:solidFill>
                  <a:srgbClr val="FF0000"/>
                </a:solidFill>
                <a:latin typeface="Constantia" panose="02030602050306030303" pitchFamily="18" charset="0"/>
                <a:cs typeface="Microsoft Sans Serif" panose="020B0604020202020204" pitchFamily="34" charset="0"/>
              </a:rPr>
              <a:t>кинезиологическому</a:t>
            </a:r>
            <a:r>
              <a:rPr lang="ru-RU" sz="1800" b="1" dirty="0" smtClean="0">
                <a:solidFill>
                  <a:srgbClr val="FF0000"/>
                </a:solidFill>
                <a:latin typeface="Constantia" panose="02030602050306030303" pitchFamily="18" charset="0"/>
                <a:cs typeface="Microsoft Sans Serif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Constantia" panose="02030602050306030303" pitchFamily="18" charset="0"/>
                <a:cs typeface="Microsoft Sans Serif" panose="020B0604020202020204" pitchFamily="34" charset="0"/>
              </a:rPr>
              <a:t>тейпированию</a:t>
            </a:r>
            <a:r>
              <a:rPr lang="ru-RU" sz="1800" b="1" dirty="0" smtClean="0">
                <a:solidFill>
                  <a:srgbClr val="FF0000"/>
                </a:solidFill>
                <a:latin typeface="Constantia" panose="02030602050306030303" pitchFamily="18" charset="0"/>
                <a:cs typeface="Microsoft Sans Serif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-Спортивная медицина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-Неврология 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Травмотология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и ортопедия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-Акушерство и гинекология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-Логопедия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-Ортодонтия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-Педиатрия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-Этетическая медицина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6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14" y="251520"/>
            <a:ext cx="6515100" cy="648072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Противопоказания к </a:t>
            </a:r>
            <a:b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</a:br>
            <a:r>
              <a:rPr lang="ru-RU" sz="24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кинезиологическому</a:t>
            </a:r>
            <a:r>
              <a:rPr lang="ru-RU" sz="24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</a:t>
            </a:r>
            <a:r>
              <a:rPr lang="ru-RU" sz="24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тейпированию</a:t>
            </a:r>
            <a:r>
              <a:rPr lang="ru-RU" sz="16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.</a:t>
            </a:r>
            <a:endParaRPr lang="ru-RU" sz="16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8640" y="971600"/>
            <a:ext cx="3143250" cy="3888432"/>
          </a:xfr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Абсолютные противопоказания.</a:t>
            </a:r>
          </a:p>
          <a:p>
            <a:pPr marL="0" indent="0">
              <a:buNone/>
            </a:pPr>
            <a:r>
              <a:rPr lang="ru-RU" sz="1600" dirty="0" smtClean="0"/>
              <a:t>-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Области злокачественного (онкологического)  процесса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-Область острого гнойно-воспалительного очага инфекции кожи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-Область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флеботромбза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-Открытые раны и трофические язвы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-Индивидуальная непереносимость 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12976" y="971600"/>
            <a:ext cx="3530724" cy="3888432"/>
          </a:xfrm>
          <a:blipFill>
            <a:blip r:embed="rId4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Относительные противопоказания.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-Диабет  ( не рекомендуется накладывать на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щитвидную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железу)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-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Заболеания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почек ( не рекомендуется накладывать на  область почек)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-Отеки при заболеваниях сердечно-сосудистой системы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-Легко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травмирующаяся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и заживающая кожа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--Беременность ( 1 и 2 триместр)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( не рекомендуется накладывать в область живота и крестца.)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640" y="4716017"/>
            <a:ext cx="6552728" cy="4247317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Кинезио</a:t>
            </a:r>
            <a:r>
              <a:rPr lang="ru-RU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тейпы</a:t>
            </a:r>
            <a:r>
              <a:rPr lang="ru-RU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– это специальные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хлопковые ленты, не содержащие латекс, с акриловым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термоактивным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покрытием, аналогичные по эластичности человеческой коже,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обладая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гипоаллергенными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свойствами и полной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воздухо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- 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влагопроницаемостью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. Могут использоваться на протяжении 5 дней, 24 часа в сутки, даже в воде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. Процесс наложения аппликаций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называется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кинезиологическое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тейпирование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» и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кинезиотейпинг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»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-термин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образован из двух слов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kinesio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»(движение) и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tape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»(лента)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. Главной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особенностью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кинезиотейпирования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является терапия, направленная не на ограничение движения, а на его увеличение, правильно наложенная аппликация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кинезиотейпа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не сковывает движения, а в некоторых случаях, по утверждениям разработчика, даже увеличивает их показатели.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endParaRP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3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842" y="827586"/>
            <a:ext cx="1995945" cy="575542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Кинезио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 тейпы. 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Этот вариант тейпов подходит для мягкий участков тела (для мышечного аппарата), а также применяется при неврологических/висцеральных болях. Участок под лентой после ее нанесения остается столь же активно подвижным: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кинезио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тейп не сковывает движений, поддерживает мышцу и даже ускоряет кровообращение. Носить его можно круглые сутки.</a:t>
            </a:r>
            <a:endParaRPr lang="ru-RU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5" y="6765145"/>
            <a:ext cx="2088232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68" y="977714"/>
            <a:ext cx="2439144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47" y="6788029"/>
            <a:ext cx="223202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99932" y="1403649"/>
            <a:ext cx="2041438" cy="54726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Динамик тейп</a:t>
            </a:r>
          </a:p>
          <a:p>
            <a:pPr fontAlgn="base"/>
            <a:r>
              <a:rPr lang="ru-RU" sz="1600" dirty="0" smtClean="0"/>
              <a:t>Это вариант тейпов</a:t>
            </a:r>
            <a:r>
              <a:rPr lang="ru-RU" sz="1600" dirty="0"/>
              <a:t>, </a:t>
            </a:r>
            <a:r>
              <a:rPr lang="ru-RU" sz="1600" dirty="0" err="1" smtClean="0"/>
              <a:t>изготовленых</a:t>
            </a:r>
            <a:r>
              <a:rPr lang="ru-RU" sz="1600" dirty="0" smtClean="0"/>
              <a:t> </a:t>
            </a:r>
            <a:r>
              <a:rPr lang="ru-RU" sz="1600" dirty="0"/>
              <a:t>из эластичного нейлона и лайкры, </a:t>
            </a:r>
            <a:r>
              <a:rPr lang="ru-RU" sz="1600" dirty="0" err="1"/>
              <a:t>гипоаллергенный</a:t>
            </a:r>
            <a:r>
              <a:rPr lang="ru-RU" sz="1600" dirty="0"/>
              <a:t>, дышащий и водонепроницаемый. Растягивается во всех </a:t>
            </a:r>
            <a:r>
              <a:rPr lang="ru-RU" sz="1600" dirty="0" smtClean="0"/>
              <a:t>направлениях Разработан </a:t>
            </a:r>
            <a:r>
              <a:rPr lang="ru-RU" sz="1600" dirty="0"/>
              <a:t>для коррекции диапазона движения, поглощая нагрузку и перераспределяя кинетическую энергию от нее обратно в движение, при этом не ограничивая диапазон движения.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32" y="6947444"/>
            <a:ext cx="2133775" cy="209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4843" y="179512"/>
            <a:ext cx="647652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Виды тейпов.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4367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085" y="323528"/>
            <a:ext cx="3217917" cy="79208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Виды аппликаций </a:t>
            </a:r>
            <a:r>
              <a:rPr lang="ru-RU" dirty="0" err="1"/>
              <a:t>кинезиологических</a:t>
            </a:r>
            <a:r>
              <a:rPr lang="ru-RU" dirty="0"/>
              <a:t> тейпов</a:t>
            </a:r>
          </a:p>
        </p:txBody>
      </p:sp>
      <p:pic>
        <p:nvPicPr>
          <p:cNvPr id="205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1" y="1331640"/>
            <a:ext cx="302922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501008" y="251523"/>
            <a:ext cx="3201942" cy="8280919"/>
          </a:xfrm>
          <a:solidFill>
            <a:srgbClr val="CCFF99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она реализует основной эффект аппликации, зависящий от приложенного натяжения</a:t>
            </a:r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srgbClr val="FF33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FF3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Степени натяжения терапевтической зоны аппликаций.</a:t>
            </a:r>
          </a:p>
          <a:p>
            <a:pPr marL="0" indent="0">
              <a:buNone/>
            </a:pP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Суперлегкое 0-10%                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Заводское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10-15%  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Легкое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15-25% 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Умереннное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25-35%</a:t>
            </a:r>
          </a:p>
          <a:p>
            <a:pPr marL="0" indent="0">
              <a:buNone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Сильное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50-75%</a:t>
            </a:r>
          </a:p>
          <a:p>
            <a:pPr marL="0" indent="0">
              <a:buNone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Полное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75-100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%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CC3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Удаление аппликаций </a:t>
            </a:r>
            <a:r>
              <a:rPr lang="ru-RU" sz="1600" dirty="0" err="1" smtClean="0">
                <a:solidFill>
                  <a:srgbClr val="CC3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кинезиологического</a:t>
            </a:r>
            <a:r>
              <a:rPr lang="ru-RU" sz="1600" dirty="0" smtClean="0">
                <a:solidFill>
                  <a:srgbClr val="CC3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тейпа:</a:t>
            </a:r>
          </a:p>
          <a:p>
            <a:pPr marL="0" indent="0">
              <a:buNone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А- метод скатывания</a:t>
            </a:r>
          </a:p>
          <a:p>
            <a:pPr marL="0" indent="0">
              <a:buNone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Б-метод « кожа от тейпа»</a:t>
            </a:r>
          </a:p>
          <a:p>
            <a:pPr marL="0" indent="0">
              <a:buNone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В- метод давления</a:t>
            </a:r>
          </a:p>
          <a:p>
            <a:pPr marL="0" indent="0">
              <a:buNone/>
            </a:pP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640" y="3635896"/>
            <a:ext cx="3240360" cy="550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Наносить тейпы необходимо на сухую, чистую, обезжиренную любым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спиротосодержащим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средством, кожу. 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При  наличии волосяного покрова в зоне нанесения  аппликации, волосы стоит удалить. 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Правила нанесения тейпов:</a:t>
            </a:r>
          </a:p>
          <a:p>
            <a:r>
              <a:rPr lang="ru-RU" sz="1600" dirty="0" smtClean="0">
                <a:solidFill>
                  <a:srgbClr val="FF3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Якорь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-начало аппликации, всегда наклеивается без натяжения.</a:t>
            </a:r>
          </a:p>
          <a:p>
            <a:r>
              <a:rPr lang="ru-RU" sz="1600" dirty="0" smtClean="0">
                <a:solidFill>
                  <a:srgbClr val="FF3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Конец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-конечная часть аппликации, приложенная к коже без натяжения.</a:t>
            </a:r>
          </a:p>
          <a:p>
            <a:r>
              <a:rPr lang="ru-RU" sz="1600" dirty="0">
                <a:solidFill>
                  <a:srgbClr val="FF33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Терапевтическая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зона—участок аппликации между якорем и концом , который располагается в центре I-образной или X-образной полоски, также в центре хвостов Y-образной полоски</a:t>
            </a:r>
          </a:p>
        </p:txBody>
      </p:sp>
      <p:pic>
        <p:nvPicPr>
          <p:cNvPr id="2055" name="Picture 7" descr="C:\Users\Рома\Pictures\IMG_20190322_1557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2" y="5004050"/>
            <a:ext cx="2288057" cy="367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8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14" y="179512"/>
            <a:ext cx="6515100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Показания к применению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тейпирования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в логопедической работе.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8640" y="1475658"/>
            <a:ext cx="2160240" cy="1584175"/>
          </a:xfrm>
          <a:prstGeom prst="roundRect">
            <a:avLst/>
          </a:prstGeom>
          <a:solidFill>
            <a:srgbClr val="FF996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Нарушение </a:t>
            </a:r>
            <a:r>
              <a:rPr lang="ru-RU" sz="1600" dirty="0"/>
              <a:t>тонуса лицевой, артикуляторной мускулатуры (</a:t>
            </a:r>
            <a:r>
              <a:rPr lang="ru-RU" sz="1600" dirty="0" err="1"/>
              <a:t>гипертонус</a:t>
            </a:r>
            <a:r>
              <a:rPr lang="ru-RU" sz="1600" dirty="0" smtClean="0"/>
              <a:t>/</a:t>
            </a:r>
          </a:p>
          <a:p>
            <a:pPr algn="ctr"/>
            <a:r>
              <a:rPr lang="ru-RU" sz="1600" dirty="0" err="1" smtClean="0"/>
              <a:t>гипотонус</a:t>
            </a:r>
            <a:r>
              <a:rPr lang="ru-RU" sz="1600" dirty="0"/>
              <a:t>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69100" y="2159091"/>
            <a:ext cx="1968012" cy="1368152"/>
          </a:xfrm>
          <a:prstGeom prst="round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Гиперсаливация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45125" y="1491521"/>
            <a:ext cx="2143279" cy="1568313"/>
          </a:xfrm>
          <a:prstGeom prst="roundRect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Нарушения </a:t>
            </a:r>
            <a:r>
              <a:rPr lang="ru-RU" sz="1600" dirty="0"/>
              <a:t>функции жевания и глотания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8640" y="4902146"/>
            <a:ext cx="2199184" cy="1758087"/>
          </a:xfrm>
          <a:prstGeom prst="roundRect">
            <a:avLst/>
          </a:prstGeom>
          <a:solidFill>
            <a:srgbClr val="00CC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Ротовое дыхание (трудности дифференциации ротового и носового дыхания)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74139" y="3923928"/>
            <a:ext cx="1872208" cy="1152520"/>
          </a:xfrm>
          <a:prstGeom prst="roundRect">
            <a:avLst/>
          </a:prstGeom>
          <a:solidFill>
            <a:srgbClr val="99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Нарушение голоса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90329" y="3527243"/>
            <a:ext cx="2204864" cy="1008112"/>
          </a:xfrm>
          <a:prstGeom prst="roundRect">
            <a:avLst/>
          </a:prstGeom>
          <a:solidFill>
            <a:srgbClr val="66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Повышенный небно-глоточный рефлекс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0650" y="3527244"/>
            <a:ext cx="2016224" cy="1061077"/>
          </a:xfrm>
          <a:prstGeom prst="roundRect">
            <a:avLst/>
          </a:prstGeom>
          <a:solidFill>
            <a:srgbClr val="33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Развитие диафрагмального дыхания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56892" y="5376559"/>
            <a:ext cx="2088232" cy="1728192"/>
          </a:xfrm>
          <a:prstGeom prst="roundRect">
            <a:avLst/>
          </a:prstGeom>
          <a:solidFill>
            <a:srgbClr val="FFCC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Трудности удержания артикуляционных поз при постановке и автоматизации звуков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59926" y="4902147"/>
            <a:ext cx="2035267" cy="1758087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Улучшение динамики движений для формировании редуцированных звуков.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0649" y="7041976"/>
            <a:ext cx="2304256" cy="18002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Нарушения прикуса (дистальная/</a:t>
            </a:r>
            <a:r>
              <a:rPr lang="ru-RU" sz="1600" dirty="0" err="1"/>
              <a:t>мезиальная</a:t>
            </a:r>
            <a:r>
              <a:rPr lang="ru-RU" sz="1600" dirty="0"/>
              <a:t> окклюзия, нестабильность височно-</a:t>
            </a:r>
            <a:r>
              <a:rPr lang="ru-RU" sz="1600" dirty="0" err="1"/>
              <a:t>нижечелюстного</a:t>
            </a:r>
            <a:r>
              <a:rPr lang="ru-RU" sz="1600" dirty="0"/>
              <a:t> сустава)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37114" y="7041976"/>
            <a:ext cx="2251291" cy="1800200"/>
          </a:xfrm>
          <a:prstGeom prst="roundRect">
            <a:avLst/>
          </a:prstGeom>
          <a:solidFill>
            <a:srgbClr val="66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Совершенствование моторных функций кистей и пальцев рук.</a:t>
            </a:r>
          </a:p>
        </p:txBody>
      </p:sp>
    </p:spTree>
    <p:extLst>
      <p:ext uri="{BB962C8B-B14F-4D97-AF65-F5344CB8AC3E}">
        <p14:creationId xmlns:p14="http://schemas.microsoft.com/office/powerpoint/2010/main" val="23294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14" y="467544"/>
            <a:ext cx="6515100" cy="648072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Sylfaen" panose="010A0502050306030303" pitchFamily="18" charset="0"/>
              </a:rPr>
              <a:t>Виды логопедических аппликаций. </a:t>
            </a:r>
            <a:endParaRPr lang="ru-RU" sz="2400" b="1" dirty="0">
              <a:solidFill>
                <a:srgbClr val="003300"/>
              </a:solidFill>
              <a:latin typeface="Sylfaen" panose="010A0502050306030303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1" y="1076589"/>
            <a:ext cx="2880320" cy="206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40970" y="1115616"/>
            <a:ext cx="3617590" cy="7389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990033"/>
                </a:solidFill>
                <a:latin typeface="Cambria" panose="02040503050406030204" pitchFamily="18" charset="0"/>
              </a:rPr>
              <a:t>Работа с круговой мышцей рта. </a:t>
            </a:r>
            <a:r>
              <a:rPr lang="ru-RU" sz="1800" dirty="0">
                <a:solidFill>
                  <a:srgbClr val="990033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 smtClean="0">
                <a:solidFill>
                  <a:srgbClr val="990033"/>
                </a:solidFill>
                <a:latin typeface="Cambria" panose="02040503050406030204" pitchFamily="18" charset="0"/>
              </a:rPr>
              <a:t> </a:t>
            </a:r>
            <a:endParaRPr lang="ru-RU" sz="1800" dirty="0">
              <a:solidFill>
                <a:srgbClr val="990033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990033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rgbClr val="990033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rgbClr val="990033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990033"/>
                </a:solidFill>
                <a:latin typeface="Cambria" panose="02040503050406030204" pitchFamily="18" charset="0"/>
              </a:rPr>
              <a:t>.</a:t>
            </a:r>
            <a:endParaRPr lang="ru-RU" sz="1600" dirty="0">
              <a:solidFill>
                <a:srgbClr val="990033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 descr="C:\Users\Рома\Downloads\P90320-205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758798"/>
            <a:ext cx="2711374" cy="196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Рома\Downloads\IMG_20190321_212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620" y="1540001"/>
            <a:ext cx="1944215" cy="20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640" y="3131843"/>
            <a:ext cx="36004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6600"/>
                </a:solidFill>
              </a:rPr>
              <a:t>« </a:t>
            </a:r>
            <a:r>
              <a:rPr lang="ru-RU" sz="1600" dirty="0">
                <a:solidFill>
                  <a:srgbClr val="336600"/>
                </a:solidFill>
              </a:rPr>
              <a:t>Положение губ в улыбке» для формирования свистящих </a:t>
            </a:r>
            <a:r>
              <a:rPr lang="ru-RU" sz="1600" dirty="0" smtClean="0">
                <a:solidFill>
                  <a:srgbClr val="336600"/>
                </a:solidFill>
              </a:rPr>
              <a:t>звуков.</a:t>
            </a:r>
            <a:endParaRPr lang="ru-RU" sz="1600" dirty="0">
              <a:solidFill>
                <a:srgbClr val="33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0015" y="3758799"/>
            <a:ext cx="3697339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Формирование  губных  и губно-зубных звуков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30" y="4376067"/>
            <a:ext cx="2600705" cy="163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3" y="7010312"/>
            <a:ext cx="1800199" cy="194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82" y="7092071"/>
            <a:ext cx="1569900" cy="185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8640" y="6228185"/>
            <a:ext cx="6396654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Работа с подъязычными мышцами , языком и гортанью.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643" y="6597518"/>
            <a:ext cx="6669359" cy="338554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C3300"/>
                </a:solidFill>
                <a:latin typeface="Sylfaen" panose="010A0502050306030303" pitchFamily="18" charset="0"/>
              </a:rPr>
              <a:t>Работа с заднеязычными звуками, коррекция дефектов смягчения.</a:t>
            </a:r>
            <a:endParaRPr lang="ru-RU" sz="1600" dirty="0">
              <a:solidFill>
                <a:srgbClr val="CC3300"/>
              </a:solidFill>
              <a:latin typeface="Sylfaen" panose="010A0502050306030303" pitchFamily="18" charset="0"/>
            </a:endParaRPr>
          </a:p>
        </p:txBody>
      </p:sp>
      <p:pic>
        <p:nvPicPr>
          <p:cNvPr id="1032" name="Picture 8" descr="C:\Users\Рома\Downloads\IMG_20190214_163018 (1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89" y="7088309"/>
            <a:ext cx="1674730" cy="178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1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14" y="251520"/>
            <a:ext cx="6515100" cy="864096"/>
          </a:xfrm>
          <a:solidFill>
            <a:srgbClr val="FFCC66"/>
          </a:solidFill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1800" dirty="0">
                <a:solidFill>
                  <a:srgbClr val="FF5050"/>
                </a:solidFill>
              </a:rPr>
              <a:t>Аппликации </a:t>
            </a:r>
            <a:r>
              <a:rPr lang="ru-RU" sz="1800" dirty="0" smtClean="0">
                <a:solidFill>
                  <a:srgbClr val="FF5050"/>
                </a:solidFill>
              </a:rPr>
              <a:t>при дистальной,  </a:t>
            </a:r>
            <a:r>
              <a:rPr lang="ru-RU" sz="1800" dirty="0" err="1" smtClean="0">
                <a:solidFill>
                  <a:srgbClr val="FF5050"/>
                </a:solidFill>
              </a:rPr>
              <a:t>мезиальной</a:t>
            </a:r>
            <a:r>
              <a:rPr lang="ru-RU" sz="1800" dirty="0" smtClean="0">
                <a:solidFill>
                  <a:srgbClr val="FF5050"/>
                </a:solidFill>
              </a:rPr>
              <a:t>  окклюзии и нестабильности височно-нижнечелюстного сустава.</a:t>
            </a:r>
            <a:endParaRPr lang="ru-RU" sz="1800" dirty="0">
              <a:solidFill>
                <a:srgbClr val="FF505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44" y="1907704"/>
            <a:ext cx="172819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5021287"/>
            <a:ext cx="2564436" cy="200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2" y="1347503"/>
            <a:ext cx="223224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75" y="1347506"/>
            <a:ext cx="2285475" cy="170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07488" y="438733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4" y="7122359"/>
            <a:ext cx="2632957" cy="196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17501" y="4773809"/>
            <a:ext cx="1984659" cy="247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0800000" flipV="1">
            <a:off x="204004" y="4029034"/>
            <a:ext cx="6621709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+mj-lt"/>
                <a:cs typeface="Aparajita" panose="020B0604020202020204" pitchFamily="34" charset="0"/>
              </a:rPr>
              <a:t>Аппликации при спазме диафрагмы, при формировании </a:t>
            </a:r>
            <a:r>
              <a:rPr lang="ru-RU" sz="1600" b="1" i="1" dirty="0" err="1" smtClean="0">
                <a:solidFill>
                  <a:schemeClr val="bg1"/>
                </a:solidFill>
                <a:latin typeface="+mj-lt"/>
                <a:cs typeface="Aparajita" panose="020B0604020202020204" pitchFamily="34" charset="0"/>
              </a:rPr>
              <a:t>костоабдоминального</a:t>
            </a:r>
            <a:r>
              <a:rPr lang="ru-RU" sz="1600" b="1" i="1" dirty="0" smtClean="0">
                <a:solidFill>
                  <a:schemeClr val="bg1"/>
                </a:solidFill>
                <a:latin typeface="+mj-lt"/>
                <a:cs typeface="Aparajita" panose="020B0604020202020204" pitchFamily="34" charset="0"/>
              </a:rPr>
              <a:t> дыхания , работе с заиканием и постановке голоса.</a:t>
            </a:r>
            <a:endParaRPr lang="ru-RU" sz="1600" b="1" i="1" dirty="0">
              <a:solidFill>
                <a:schemeClr val="bg1"/>
              </a:solidFill>
              <a:latin typeface="+mj-lt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86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2244</TotalTime>
  <Words>1205</Words>
  <Application>Microsoft Office PowerPoint</Application>
  <PresentationFormat>Экран (4:3)</PresentationFormat>
  <Paragraphs>103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Соседство</vt:lpstr>
      <vt:lpstr>КИНЕЗИОТЕЙПИРОВАНИЕ       В  ЛОГОПЕДИЧЕСКОЙ            ПРАКТИКЕ</vt:lpstr>
      <vt:lpstr>Кинезиологическое тейпирование – это совокупность навыков и приемов для выполнения специально разработанным эластическим пластырем на кожных покровах аппликаций, которые способны оказывать предсказуемое влияние на различные моторные стереотипы посредством воздействия непосредственно на покровные ткани тела и их рецепторный аппарат, а также оптимизировать течение локального воспалительного процесса за счет снижения внутритканевого давления, а значит, обеспечения адекватного обстоятельствам уровня микроциркуляции и лимфодренажа. </vt:lpstr>
      <vt:lpstr>Презентация PowerPoint</vt:lpstr>
      <vt:lpstr>Противопоказания к  кинезиологическому тейпированию.</vt:lpstr>
      <vt:lpstr>Презентация PowerPoint</vt:lpstr>
      <vt:lpstr>Презентация PowerPoint</vt:lpstr>
      <vt:lpstr>  Показания к применению тейпирования в логопедической работе. </vt:lpstr>
      <vt:lpstr>Виды логопедических аппликаций. </vt:lpstr>
      <vt:lpstr>Аппликации при дистальной,  мезиальной  окклюзии и нестабильности височно-нижнечелюстного сустава.</vt:lpstr>
      <vt:lpstr>Аппликации  для мышц лица</vt:lpstr>
      <vt:lpstr>Аппликация по отведению  указательного пальца.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</dc:creator>
  <cp:lastModifiedBy>Рома</cp:lastModifiedBy>
  <cp:revision>59</cp:revision>
  <cp:lastPrinted>2019-03-22T14:45:49Z</cp:lastPrinted>
  <dcterms:created xsi:type="dcterms:W3CDTF">2019-03-04T16:52:01Z</dcterms:created>
  <dcterms:modified xsi:type="dcterms:W3CDTF">2020-04-11T11:09:40Z</dcterms:modified>
</cp:coreProperties>
</file>