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74" r:id="rId4"/>
    <p:sldId id="257" r:id="rId5"/>
    <p:sldId id="258" r:id="rId6"/>
    <p:sldId id="259" r:id="rId7"/>
    <p:sldId id="260" r:id="rId8"/>
    <p:sldId id="275" r:id="rId9"/>
    <p:sldId id="261" r:id="rId10"/>
    <p:sldId id="262" r:id="rId11"/>
    <p:sldId id="271" r:id="rId12"/>
    <p:sldId id="263" r:id="rId13"/>
    <p:sldId id="273" r:id="rId14"/>
    <p:sldId id="264" r:id="rId15"/>
    <p:sldId id="272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092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091D3-7AC2-484A-9A78-B9B4E5BD82B9}" type="datetimeFigureOut">
              <a:rPr lang="ru-RU" smtClean="0"/>
              <a:pPr/>
              <a:t>10.08.2019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A719D-9B0E-44D3-91F5-737E47EDB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&#1085;&#1072;&#1076;&#1103;\Videos\Movavi%20Library\&#1053;&#1086;&#1074;&#1099;&#1081;%20&#1087;&#1088;&#1086;&#1077;&#1082;&#1090;.avi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Областной конкурс</a:t>
            </a:r>
            <a:b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«Педагог года Подмосковья – 2018»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412776"/>
            <a:ext cx="8604448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Конкурсное испытание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800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«Учебное занятие»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800" dirty="0" smtClean="0">
              <a:solidFill>
                <a:srgbClr val="0000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Урок русского языка. 3 класс.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800" b="1" dirty="0" smtClean="0">
                <a:solidFill>
                  <a:srgbClr val="0000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«Школа  России»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800" dirty="0" smtClean="0">
              <a:solidFill>
                <a:srgbClr val="8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5300" b="0" i="0" u="none" strike="noStrike" kern="120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4355976" y="4077072"/>
            <a:ext cx="4608512" cy="24928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Учитель начальных классов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 кв. категории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Соловьева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Надежда Валериевна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МБОУ СОШ №1 г.о. Пущино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2" descr="http://www.medialipetsk.ru/upload/news/1_35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861048"/>
            <a:ext cx="3856722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Марка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118072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0099"/>
                </a:solidFill>
              </a:rPr>
              <a:t>проездной </a:t>
            </a:r>
            <a:r>
              <a:rPr lang="ru-RU" dirty="0">
                <a:solidFill>
                  <a:srgbClr val="000099"/>
                </a:solidFill>
              </a:rPr>
              <a:t>билет письма, она оплачивает его </a:t>
            </a:r>
            <a:r>
              <a:rPr lang="ru-RU" dirty="0" smtClean="0">
                <a:solidFill>
                  <a:srgbClr val="000099"/>
                </a:solidFill>
              </a:rPr>
              <a:t>путешествие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2276872"/>
            <a:ext cx="8517632" cy="11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Филателист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собиратель,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коллекционер, исследователь почтовых марок.</a:t>
            </a:r>
          </a:p>
        </p:txBody>
      </p:sp>
      <p:pic>
        <p:nvPicPr>
          <p:cNvPr id="7" name="Рисунок 6" descr="http://e-tren.ru/news/wp-content/uploads/2017/02/rus203.jpg"/>
          <p:cNvPicPr/>
          <p:nvPr/>
        </p:nvPicPr>
        <p:blipFill>
          <a:blip r:embed="rId3" cstate="print"/>
          <a:srcRect l="2405" t="3548" r="1871" b="4194"/>
          <a:stretch>
            <a:fillRect/>
          </a:stretch>
        </p:blipFill>
        <p:spPr bwMode="auto">
          <a:xfrm>
            <a:off x="683568" y="3429000"/>
            <a:ext cx="756084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0099"/>
                </a:solidFill>
              </a:rPr>
              <a:t>Здравствуйте</a:t>
            </a:r>
            <a:r>
              <a:rPr lang="ru-RU" dirty="0">
                <a:solidFill>
                  <a:srgbClr val="000099"/>
                </a:solidFill>
              </a:rPr>
              <a:t>, </a:t>
            </a:r>
            <a:r>
              <a:rPr lang="ru-RU" dirty="0" smtClean="0">
                <a:solidFill>
                  <a:srgbClr val="000099"/>
                </a:solidFill>
              </a:rPr>
              <a:t>четвероклассники!</a:t>
            </a:r>
            <a:endParaRPr lang="ru-RU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0099"/>
                </a:solidFill>
              </a:rPr>
              <a:t>      </a:t>
            </a:r>
            <a:r>
              <a:rPr lang="ru-RU" dirty="0" smtClean="0">
                <a:solidFill>
                  <a:srgbClr val="000099"/>
                </a:solidFill>
              </a:rPr>
              <a:t>       Как </a:t>
            </a:r>
            <a:r>
              <a:rPr lang="ru-RU" dirty="0">
                <a:solidFill>
                  <a:srgbClr val="000099"/>
                </a:solidFill>
              </a:rPr>
              <a:t>у вас дела? </a:t>
            </a:r>
            <a:endParaRPr lang="ru-RU" dirty="0" smtClean="0">
              <a:solidFill>
                <a:srgbClr val="000099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0099"/>
                </a:solidFill>
              </a:rPr>
              <a:t>             Скоро, </a:t>
            </a:r>
            <a:r>
              <a:rPr lang="ru-RU" dirty="0">
                <a:solidFill>
                  <a:srgbClr val="000099"/>
                </a:solidFill>
              </a:rPr>
              <a:t>9 </a:t>
            </a:r>
            <a:r>
              <a:rPr lang="ru-RU" dirty="0" smtClean="0">
                <a:solidFill>
                  <a:srgbClr val="000099"/>
                </a:solidFill>
              </a:rPr>
              <a:t>октября, </a:t>
            </a:r>
            <a:r>
              <a:rPr lang="ru-RU" dirty="0">
                <a:solidFill>
                  <a:srgbClr val="000099"/>
                </a:solidFill>
              </a:rPr>
              <a:t>весь мир </a:t>
            </a:r>
            <a:r>
              <a:rPr lang="ru-RU" dirty="0" smtClean="0">
                <a:solidFill>
                  <a:srgbClr val="000099"/>
                </a:solidFill>
              </a:rPr>
              <a:t>будет отмечать </a:t>
            </a:r>
            <a:r>
              <a:rPr lang="ru-RU" dirty="0">
                <a:solidFill>
                  <a:srgbClr val="000099"/>
                </a:solidFill>
              </a:rPr>
              <a:t>праздник Недели письма. Он был утверждён в 1975 году. Этот праздник не только почтальонов, но и всех тех, кто любит получать письма. </a:t>
            </a:r>
            <a:endParaRPr lang="ru-RU" dirty="0" smtClean="0">
              <a:solidFill>
                <a:srgbClr val="000099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0099"/>
                </a:solidFill>
              </a:rPr>
              <a:t>             Пишите </a:t>
            </a:r>
            <a:r>
              <a:rPr lang="ru-RU" dirty="0">
                <a:solidFill>
                  <a:srgbClr val="000099"/>
                </a:solidFill>
              </a:rPr>
              <a:t>письма друзьям и близким. Им будет очень приятно.</a:t>
            </a:r>
            <a:endParaRPr lang="ru-RU" dirty="0" smtClean="0">
              <a:solidFill>
                <a:srgbClr val="000099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000099"/>
                </a:solidFill>
              </a:rPr>
              <a:t>         </a:t>
            </a:r>
            <a:r>
              <a:rPr lang="ru-RU" dirty="0" smtClean="0">
                <a:solidFill>
                  <a:srgbClr val="000099"/>
                </a:solidFill>
              </a:rPr>
              <a:t>                                      </a:t>
            </a:r>
            <a:r>
              <a:rPr lang="ru-RU" dirty="0">
                <a:solidFill>
                  <a:srgbClr val="000099"/>
                </a:solidFill>
              </a:rPr>
              <a:t>До свидания!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                                       Ваш </a:t>
            </a:r>
            <a:r>
              <a:rPr lang="ru-RU" dirty="0">
                <a:solidFill>
                  <a:srgbClr val="000099"/>
                </a:solidFill>
              </a:rPr>
              <a:t>друг, почтальон Печкин.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                                                       01 </a:t>
            </a:r>
            <a:r>
              <a:rPr lang="ru-RU" dirty="0">
                <a:solidFill>
                  <a:srgbClr val="000099"/>
                </a:solidFill>
              </a:rPr>
              <a:t>апреля 2018 года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Письмо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000099"/>
                </a:solidFill>
              </a:rPr>
              <a:t>Водная часть: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приветствие и обращение.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0099"/>
                </a:solidFill>
              </a:rPr>
              <a:t>Основной текст письма: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новости, слова-поздравления, слова – пожелания.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0099"/>
                </a:solidFill>
              </a:rPr>
              <a:t>Заключительная часть: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слова – прощания;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подпись отправителя;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дата отправления.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820472" cy="62646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u="sng" dirty="0" smtClean="0">
                <a:solidFill>
                  <a:srgbClr val="000099"/>
                </a:solidFill>
              </a:rPr>
              <a:t>Исследуем текст письма</a:t>
            </a:r>
          </a:p>
          <a:p>
            <a:pPr algn="ctr">
              <a:buNone/>
            </a:pPr>
            <a:endParaRPr lang="ru-RU" b="1" u="sng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sz="2800" b="1" u="sng" dirty="0" smtClean="0">
                <a:solidFill>
                  <a:srgbClr val="000099"/>
                </a:solidFill>
              </a:rPr>
              <a:t>Подчеркнуть части </a:t>
            </a:r>
            <a:r>
              <a:rPr lang="ru-RU" sz="2800" b="1" u="sng" dirty="0">
                <a:solidFill>
                  <a:srgbClr val="000099"/>
                </a:solidFill>
              </a:rPr>
              <a:t>письма, </a:t>
            </a:r>
            <a:r>
              <a:rPr lang="ru-RU" sz="2800" b="1" u="sng" dirty="0" smtClean="0">
                <a:solidFill>
                  <a:srgbClr val="000099"/>
                </a:solidFill>
              </a:rPr>
              <a:t>которые относятся к: </a:t>
            </a:r>
            <a:endParaRPr lang="ru-RU" sz="2800" b="1" u="sng" dirty="0">
              <a:solidFill>
                <a:srgbClr val="000099"/>
              </a:solidFill>
            </a:endParaRPr>
          </a:p>
          <a:p>
            <a:r>
              <a:rPr lang="ru-RU" dirty="0" smtClean="0">
                <a:solidFill>
                  <a:srgbClr val="000099"/>
                </a:solidFill>
              </a:rPr>
              <a:t>приветствию </a:t>
            </a:r>
            <a:r>
              <a:rPr lang="ru-RU" dirty="0">
                <a:solidFill>
                  <a:srgbClr val="000099"/>
                </a:solidFill>
              </a:rPr>
              <a:t>и </a:t>
            </a:r>
            <a:r>
              <a:rPr lang="ru-RU" dirty="0" smtClean="0">
                <a:solidFill>
                  <a:srgbClr val="000099"/>
                </a:solidFill>
              </a:rPr>
              <a:t>обращению -</a:t>
            </a:r>
            <a:r>
              <a:rPr lang="ru-RU" b="1" dirty="0" smtClean="0">
                <a:solidFill>
                  <a:srgbClr val="C09200"/>
                </a:solidFill>
              </a:rPr>
              <a:t> желтым</a:t>
            </a:r>
            <a:endParaRPr lang="ru-RU" b="1" dirty="0">
              <a:solidFill>
                <a:srgbClr val="C09200"/>
              </a:solidFill>
            </a:endParaRPr>
          </a:p>
          <a:p>
            <a:r>
              <a:rPr lang="ru-RU" dirty="0" smtClean="0">
                <a:solidFill>
                  <a:srgbClr val="000099"/>
                </a:solidFill>
              </a:rPr>
              <a:t>основному тексту письма: новостям - </a:t>
            </a:r>
            <a:r>
              <a:rPr lang="ru-RU" b="1" dirty="0" smtClean="0">
                <a:solidFill>
                  <a:srgbClr val="FF0000"/>
                </a:solidFill>
              </a:rPr>
              <a:t>красным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0099"/>
                </a:solidFill>
              </a:rPr>
              <a:t>заключительной части: словам пожелания - </a:t>
            </a:r>
            <a:r>
              <a:rPr lang="ru-RU" b="1" dirty="0" smtClean="0">
                <a:solidFill>
                  <a:srgbClr val="00B050"/>
                </a:solidFill>
              </a:rPr>
              <a:t>зеленым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заключительной части: словам прощания - </a:t>
            </a:r>
            <a:r>
              <a:rPr lang="ru-RU" b="1" dirty="0" smtClean="0">
                <a:solidFill>
                  <a:srgbClr val="000099"/>
                </a:solidFill>
              </a:rPr>
              <a:t>синим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подписи </a:t>
            </a:r>
            <a:r>
              <a:rPr lang="ru-RU" dirty="0">
                <a:solidFill>
                  <a:srgbClr val="000099"/>
                </a:solidFill>
              </a:rPr>
              <a:t>отправителя </a:t>
            </a:r>
            <a:r>
              <a:rPr lang="ru-RU" dirty="0" smtClean="0">
                <a:solidFill>
                  <a:srgbClr val="000099"/>
                </a:solidFill>
              </a:rPr>
              <a:t>-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коричневым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rgbClr val="000099"/>
                </a:solidFill>
              </a:rPr>
              <a:t>дате отправления - </a:t>
            </a:r>
            <a:r>
              <a:rPr lang="ru-RU" b="1" dirty="0" smtClean="0"/>
              <a:t>чёрным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0099"/>
                </a:solidFill>
              </a:rPr>
              <a:t>Здравствуйте</a:t>
            </a:r>
            <a:r>
              <a:rPr lang="ru-RU" dirty="0">
                <a:solidFill>
                  <a:srgbClr val="000099"/>
                </a:solidFill>
              </a:rPr>
              <a:t>, </a:t>
            </a:r>
            <a:r>
              <a:rPr lang="ru-RU" dirty="0" smtClean="0">
                <a:solidFill>
                  <a:srgbClr val="000099"/>
                </a:solidFill>
              </a:rPr>
              <a:t>четвероклассники!</a:t>
            </a:r>
            <a:endParaRPr lang="ru-RU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0099"/>
                </a:solidFill>
              </a:rPr>
              <a:t>      </a:t>
            </a:r>
            <a:r>
              <a:rPr lang="ru-RU" dirty="0" smtClean="0">
                <a:solidFill>
                  <a:srgbClr val="000099"/>
                </a:solidFill>
              </a:rPr>
              <a:t>       Как </a:t>
            </a:r>
            <a:r>
              <a:rPr lang="ru-RU" dirty="0">
                <a:solidFill>
                  <a:srgbClr val="000099"/>
                </a:solidFill>
              </a:rPr>
              <a:t>у вас дела? </a:t>
            </a:r>
            <a:endParaRPr lang="ru-RU" dirty="0" smtClean="0">
              <a:solidFill>
                <a:srgbClr val="000099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0099"/>
                </a:solidFill>
              </a:rPr>
              <a:t>             Скоро, </a:t>
            </a:r>
            <a:r>
              <a:rPr lang="ru-RU" dirty="0">
                <a:solidFill>
                  <a:srgbClr val="000099"/>
                </a:solidFill>
              </a:rPr>
              <a:t>9 </a:t>
            </a:r>
            <a:r>
              <a:rPr lang="ru-RU" dirty="0" smtClean="0">
                <a:solidFill>
                  <a:srgbClr val="000099"/>
                </a:solidFill>
              </a:rPr>
              <a:t>октября, </a:t>
            </a:r>
            <a:r>
              <a:rPr lang="ru-RU" dirty="0">
                <a:solidFill>
                  <a:srgbClr val="000099"/>
                </a:solidFill>
              </a:rPr>
              <a:t>весь мир отмечает праздник Недели письма. Он был утверждён в 1975 году. Этот праздник не только почтальонов, но и всех тех, кто любит получать письма. </a:t>
            </a:r>
            <a:endParaRPr lang="ru-RU" dirty="0" smtClean="0">
              <a:solidFill>
                <a:srgbClr val="000099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0099"/>
                </a:solidFill>
              </a:rPr>
              <a:t>             Пишите </a:t>
            </a:r>
            <a:r>
              <a:rPr lang="ru-RU" dirty="0">
                <a:solidFill>
                  <a:srgbClr val="000099"/>
                </a:solidFill>
              </a:rPr>
              <a:t>письма друзьям и близким. Им будет очень приятно.</a:t>
            </a:r>
            <a:endParaRPr lang="ru-RU" dirty="0" smtClean="0">
              <a:solidFill>
                <a:srgbClr val="000099"/>
              </a:solidFill>
            </a:endParaRPr>
          </a:p>
          <a:p>
            <a:pPr algn="just">
              <a:buNone/>
            </a:pPr>
            <a:r>
              <a:rPr lang="ru-RU" dirty="0">
                <a:solidFill>
                  <a:srgbClr val="000099"/>
                </a:solidFill>
              </a:rPr>
              <a:t>         </a:t>
            </a:r>
            <a:r>
              <a:rPr lang="ru-RU" dirty="0" smtClean="0">
                <a:solidFill>
                  <a:srgbClr val="000099"/>
                </a:solidFill>
              </a:rPr>
              <a:t>                                      </a:t>
            </a:r>
            <a:r>
              <a:rPr lang="ru-RU" dirty="0">
                <a:solidFill>
                  <a:srgbClr val="000099"/>
                </a:solidFill>
              </a:rPr>
              <a:t>До свидания!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                                       Ваш </a:t>
            </a:r>
            <a:r>
              <a:rPr lang="ru-RU" dirty="0">
                <a:solidFill>
                  <a:srgbClr val="000099"/>
                </a:solidFill>
              </a:rPr>
              <a:t>друг, почтальон Печкин.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                                                       01 </a:t>
            </a:r>
            <a:r>
              <a:rPr lang="ru-RU" dirty="0">
                <a:solidFill>
                  <a:srgbClr val="000099"/>
                </a:solidFill>
              </a:rPr>
              <a:t>апреля 2018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u="sng" dirty="0" smtClean="0">
                <a:solidFill>
                  <a:srgbClr val="000099"/>
                </a:solidFill>
              </a:rPr>
              <a:t>Пишем письмо школе</a:t>
            </a:r>
            <a:endParaRPr lang="ru-RU" sz="4000" b="1" u="sng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363272" cy="485740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 </a:t>
            </a:r>
            <a:endParaRPr lang="ru-RU" dirty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               __________________, моя любимая школа!</a:t>
            </a:r>
            <a:endParaRPr lang="ru-RU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        Меня зовут _______________.  Мне </a:t>
            </a:r>
            <a:r>
              <a:rPr lang="ru-RU" b="1" dirty="0" err="1" smtClean="0">
                <a:solidFill>
                  <a:srgbClr val="000099"/>
                </a:solidFill>
              </a:rPr>
              <a:t>_______лет</a:t>
            </a:r>
            <a:r>
              <a:rPr lang="ru-RU" b="1" dirty="0" smtClean="0">
                <a:solidFill>
                  <a:srgbClr val="000099"/>
                </a:solidFill>
              </a:rPr>
              <a:t>.   Я   учусь в ____________ классе.  Я пишу тебе с урока русского языка. Сегодня хочу поздравить тебя с юбилеем! Пожелаю  _____________________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</a:rPr>
              <a:t>    ____________________________________________.</a:t>
            </a:r>
            <a:endParaRPr lang="ru-RU" dirty="0" smtClean="0">
              <a:solidFill>
                <a:srgbClr val="000099"/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До  ________________.</a:t>
            </a:r>
            <a:endParaRPr lang="ru-RU" dirty="0" smtClean="0">
              <a:solidFill>
                <a:srgbClr val="000099"/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____________________</a:t>
            </a:r>
            <a:endParaRPr lang="ru-RU" dirty="0" smtClean="0">
              <a:solidFill>
                <a:srgbClr val="000099"/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000099"/>
                </a:solidFill>
              </a:rPr>
              <a:t>25 апреля   2018 г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Оценим свою работу на уроке</a:t>
            </a:r>
            <a:endParaRPr lang="ru-RU" sz="4000" b="1" dirty="0">
              <a:solidFill>
                <a:srgbClr val="000099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1340767"/>
          <a:ext cx="8208912" cy="5135244"/>
        </p:xfrm>
        <a:graphic>
          <a:graphicData uri="http://schemas.openxmlformats.org/drawingml/2006/table">
            <a:tbl>
              <a:tblPr/>
              <a:tblGrid>
                <a:gridCol w="1344563"/>
                <a:gridCol w="5352181"/>
                <a:gridCol w="1512168"/>
              </a:tblGrid>
              <a:tr h="937677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1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изучения темы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1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 урока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1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После изучения темы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31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 smtClean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узнать 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правила написания писем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49"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узнать из каких частей состоит текст письма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995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попробовать самостоятельно написать письмо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49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 smtClean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узнать, 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 появились письма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995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пополнить свой словарный запас новыми словами</a:t>
                      </a:r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549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узнать что-то новое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31"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поделиться своими знаниями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435280" cy="229026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99"/>
                </a:solidFill>
              </a:rPr>
              <a:t>Спасибо за урок!</a:t>
            </a:r>
            <a:br>
              <a:rPr lang="ru-RU" sz="5400" b="1" dirty="0" smtClean="0">
                <a:solidFill>
                  <a:srgbClr val="000099"/>
                </a:solidFill>
              </a:rPr>
            </a:br>
            <a:r>
              <a:rPr lang="ru-RU" sz="5400" b="1" dirty="0" smtClean="0">
                <a:solidFill>
                  <a:srgbClr val="000099"/>
                </a:solidFill>
              </a:rPr>
              <a:t>Пишите письма!</a:t>
            </a:r>
            <a:endParaRPr lang="ru-RU" sz="5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Новый проект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1350404" y="-1323528"/>
            <a:ext cx="11844808" cy="95050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4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Эдуард Николаевич Успенский</a:t>
            </a: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1026" name="Picture 2" descr="http://www.kino-teatr.ru/news/13848/1298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8"/>
            <a:ext cx="5076056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s://im0-tub-ru.yandex.net/i?id=2d3c007af7cdd1ab5c20ab243593036f-l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143000"/>
            <a:ext cx="3724275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7"/>
            <a:ext cx="8229600" cy="8640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0099"/>
                </a:solidFill>
              </a:rPr>
              <a:t>Тема урока «Пишем письмо школе»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1340768"/>
            <a:ext cx="8229600" cy="864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b="1" dirty="0" smtClean="0">
                <a:solidFill>
                  <a:srgbClr val="000099"/>
                </a:solidFill>
              </a:rPr>
              <a:t>Ставим</a:t>
            </a: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цель урока.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2348880"/>
          <a:ext cx="8352928" cy="4320479"/>
        </p:xfrm>
        <a:graphic>
          <a:graphicData uri="http://schemas.openxmlformats.org/drawingml/2006/table">
            <a:tbl>
              <a:tblPr/>
              <a:tblGrid>
                <a:gridCol w="1368152"/>
                <a:gridCol w="5688632"/>
                <a:gridCol w="1296144"/>
              </a:tblGrid>
              <a:tr h="1128565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1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 изучения темы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1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Цель  урока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100" b="1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После изучения темы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57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 smtClean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узнать 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правила написания писем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82"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узнать из каких частей состоит текст письма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827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попробовать самостоятельно написать письмо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82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 smtClean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узнать, </a:t>
                      </a: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 появились письма 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827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пополнить свой словарный запас новыми словами</a:t>
                      </a:r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182">
                <a:tc>
                  <a:txBody>
                    <a:bodyPr/>
                    <a:lstStyle/>
                    <a:p>
                      <a:endParaRPr lang="ru-RU" sz="210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узнать что-то новое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57"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49580"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100" dirty="0">
                          <a:solidFill>
                            <a:srgbClr val="000099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поделиться своими знаниями</a:t>
                      </a:r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100" dirty="0">
                        <a:solidFill>
                          <a:srgbClr val="000099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334" marR="52334" marT="823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262088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>
                <a:solidFill>
                  <a:srgbClr val="000099"/>
                </a:solidFill>
              </a:rPr>
              <a:t>«</a:t>
            </a:r>
            <a:r>
              <a:rPr lang="ru-RU" b="1" dirty="0">
                <a:solidFill>
                  <a:srgbClr val="000099"/>
                </a:solidFill>
              </a:rPr>
              <a:t>Письмо</a:t>
            </a:r>
            <a:r>
              <a:rPr lang="ru-RU" dirty="0">
                <a:solidFill>
                  <a:srgbClr val="000099"/>
                </a:solidFill>
              </a:rPr>
              <a:t> —  </a:t>
            </a:r>
            <a:r>
              <a:rPr lang="ru-RU" b="1" dirty="0">
                <a:solidFill>
                  <a:srgbClr val="000099"/>
                </a:solidFill>
              </a:rPr>
              <a:t>текст</a:t>
            </a:r>
            <a:r>
              <a:rPr lang="ru-RU" dirty="0">
                <a:solidFill>
                  <a:srgbClr val="000099"/>
                </a:solidFill>
              </a:rPr>
              <a:t>, написанный на бумаге или набранный в электронном виде, отправляемый </a:t>
            </a:r>
            <a:r>
              <a:rPr lang="ru-RU" b="1" dirty="0">
                <a:solidFill>
                  <a:srgbClr val="000099"/>
                </a:solidFill>
              </a:rPr>
              <a:t>адресату</a:t>
            </a:r>
            <a:r>
              <a:rPr lang="ru-RU" dirty="0">
                <a:solidFill>
                  <a:srgbClr val="000099"/>
                </a:solidFill>
              </a:rPr>
              <a:t> для сообщения личной или официальной информации</a:t>
            </a:r>
            <a:r>
              <a:rPr lang="ru-RU" dirty="0" smtClean="0">
                <a:solidFill>
                  <a:srgbClr val="000099"/>
                </a:solidFill>
              </a:rPr>
              <a:t>».</a:t>
            </a:r>
          </a:p>
          <a:p>
            <a:pPr algn="r">
              <a:buNone/>
            </a:pPr>
            <a:r>
              <a:rPr lang="ru-RU" dirty="0" smtClean="0">
                <a:solidFill>
                  <a:srgbClr val="000099"/>
                </a:solidFill>
              </a:rPr>
              <a:t>Толковый словарь Дмитриева Д.В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95536" y="3068960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Адресат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тот, кому адресовано письмо, т.е.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получатель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».</a:t>
            </a:r>
          </a:p>
          <a:p>
            <a:pPr marL="342900" lvl="0" indent="-342900" algn="r">
              <a:spcBef>
                <a:spcPct val="20000"/>
              </a:spcBef>
            </a:pPr>
            <a:r>
              <a:rPr lang="ru-RU" sz="3200" dirty="0" smtClean="0">
                <a:solidFill>
                  <a:srgbClr val="000099"/>
                </a:solidFill>
              </a:rPr>
              <a:t>Толковый словарь Ожегова С.И.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algn="just">
              <a:spcBef>
                <a:spcPct val="20000"/>
              </a:spcBef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7544" y="4653136"/>
            <a:ext cx="8229600" cy="262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lang="ru-RU" sz="3200" b="1" noProof="0" dirty="0" smtClean="0">
                <a:solidFill>
                  <a:srgbClr val="000099"/>
                </a:solidFill>
              </a:rPr>
              <a:t>Адреса</a:t>
            </a:r>
            <a:r>
              <a:rPr lang="ru-RU" sz="3200" b="1" u="sng" noProof="0" dirty="0" smtClean="0">
                <a:solidFill>
                  <a:srgbClr val="000099"/>
                </a:solidFill>
              </a:rPr>
              <a:t>н</a:t>
            </a:r>
            <a:r>
              <a:rPr lang="ru-RU" sz="3200" b="1" noProof="0" dirty="0" smtClean="0">
                <a:solidFill>
                  <a:srgbClr val="000099"/>
                </a:solidFill>
              </a:rPr>
              <a:t>т</a:t>
            </a:r>
            <a:r>
              <a:rPr lang="ru-RU" sz="3200" b="1" dirty="0" smtClean="0">
                <a:solidFill>
                  <a:srgbClr val="000099"/>
                </a:solidFill>
              </a:rPr>
              <a:t> - </a:t>
            </a:r>
            <a:r>
              <a:rPr lang="ru-RU" sz="3200" dirty="0" smtClean="0">
                <a:solidFill>
                  <a:srgbClr val="000099"/>
                </a:solidFill>
              </a:rPr>
              <a:t>человек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который  пишет</a:t>
            </a:r>
            <a:r>
              <a:rPr lang="ru-RU" sz="3200" dirty="0" smtClean="0">
                <a:solidFill>
                  <a:srgbClr val="000099"/>
                </a:solidFill>
              </a:rPr>
              <a:t> письмо, а потом отправляет».</a:t>
            </a:r>
          </a:p>
          <a:p>
            <a:pPr marL="342900" indent="-342900" algn="r">
              <a:spcBef>
                <a:spcPct val="20000"/>
              </a:spcBef>
            </a:pPr>
            <a:r>
              <a:rPr lang="ru-RU" sz="3200" dirty="0" smtClean="0">
                <a:solidFill>
                  <a:srgbClr val="000099"/>
                </a:solidFill>
              </a:rPr>
              <a:t>Толковый словарь Ожегова С.И.</a:t>
            </a:r>
            <a:endParaRPr lang="ru-RU" sz="3200" dirty="0">
              <a:solidFill>
                <a:srgbClr val="000099"/>
              </a:solidFill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363272" cy="8640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0099"/>
                </a:solidFill>
              </a:rPr>
              <a:t>Конверт</a:t>
            </a:r>
            <a:endParaRPr lang="ru-RU" sz="4400" b="1" dirty="0">
              <a:solidFill>
                <a:srgbClr val="000099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836712"/>
            <a:ext cx="8363272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600" dirty="0"/>
              <a:t>  </a:t>
            </a:r>
            <a:r>
              <a:rPr lang="ru-RU" sz="3600" dirty="0" smtClean="0">
                <a:solidFill>
                  <a:srgbClr val="000099"/>
                </a:solidFill>
              </a:rPr>
              <a:t>Бумажные </a:t>
            </a:r>
            <a:r>
              <a:rPr lang="ru-RU" sz="3600" dirty="0" err="1" smtClean="0">
                <a:solidFill>
                  <a:srgbClr val="000099"/>
                </a:solidFill>
              </a:rPr>
              <a:t>бумажные</a:t>
            </a:r>
            <a:r>
              <a:rPr lang="ru-RU" sz="3600" dirty="0" smtClean="0">
                <a:solidFill>
                  <a:srgbClr val="000099"/>
                </a:solidFill>
              </a:rPr>
              <a:t> конверты</a:t>
            </a:r>
            <a:r>
              <a:rPr lang="ru-RU" sz="3600" dirty="0">
                <a:solidFill>
                  <a:srgbClr val="000099"/>
                </a:solidFill>
              </a:rPr>
              <a:t> появились </a:t>
            </a:r>
            <a:endParaRPr lang="ru-RU" sz="3600" dirty="0" smtClean="0">
              <a:solidFill>
                <a:srgbClr val="000099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ru-RU" sz="3600" dirty="0" smtClean="0">
                <a:solidFill>
                  <a:srgbClr val="000099"/>
                </a:solidFill>
              </a:rPr>
              <a:t>в </a:t>
            </a:r>
            <a:r>
              <a:rPr lang="ru-RU" sz="3600" dirty="0">
                <a:solidFill>
                  <a:srgbClr val="000099"/>
                </a:solidFill>
              </a:rPr>
              <a:t>Англии в 1820 году</a:t>
            </a:r>
            <a:endParaRPr kumimoji="0" lang="ru-RU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9" name="Рисунок 3" descr="http://letter.school-egvekinot.edusite.ru/images/p5_pis-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708920"/>
            <a:ext cx="4803028" cy="31245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http://mywishlist.ru/pic/i/wish/orig/008/554/626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458693"/>
            <a:ext cx="2448272" cy="2399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s://i.ytimg.com/vi/mWaQDT0o_eg/hqdefault.jpg"/>
          <p:cNvPicPr/>
          <p:nvPr/>
        </p:nvPicPr>
        <p:blipFill>
          <a:blip r:embed="rId5" cstate="print"/>
          <a:srcRect l="6250" t="15278" r="10833" b="14722"/>
          <a:stretch>
            <a:fillRect/>
          </a:stretch>
        </p:blipFill>
        <p:spPr bwMode="auto">
          <a:xfrm>
            <a:off x="251520" y="2060848"/>
            <a:ext cx="3888432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Почтовый конверт</a:t>
            </a: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5124" name="Picture 4" descr="http://www.dostoyanie-pokoleniy.ru/upload/iblock/47e/47e669bab0fa3271e1ceb302e51a63b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08720"/>
            <a:ext cx="9144000" cy="4556547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39552" y="55172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lvl="0" algn="just">
              <a:spcBef>
                <a:spcPct val="0"/>
              </a:spcBef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Адрес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lang="ru-RU" sz="4400" dirty="0">
                <a:solidFill>
                  <a:srgbClr val="000099"/>
                </a:solidFill>
              </a:rPr>
              <a:t>надпись на конверте, указывающая место назначения и </a:t>
            </a:r>
            <a:r>
              <a:rPr lang="ru-RU" sz="4400" dirty="0" smtClean="0">
                <a:solidFill>
                  <a:srgbClr val="000099"/>
                </a:solidFill>
              </a:rPr>
              <a:t>получателя.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Почтовый индекс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</a:t>
            </a:r>
            <a:r>
              <a:rPr lang="ru-RU" b="1" dirty="0" err="1" smtClean="0">
                <a:solidFill>
                  <a:srgbClr val="000099"/>
                </a:solidFill>
              </a:rPr>
              <a:t>Почто́вый</a:t>
            </a:r>
            <a:r>
              <a:rPr lang="ru-RU" b="1" dirty="0" smtClean="0">
                <a:solidFill>
                  <a:srgbClr val="000099"/>
                </a:solidFill>
              </a:rPr>
              <a:t> </a:t>
            </a:r>
            <a:r>
              <a:rPr lang="ru-RU" b="1" dirty="0" err="1" smtClean="0">
                <a:solidFill>
                  <a:srgbClr val="000099"/>
                </a:solidFill>
              </a:rPr>
              <a:t>и́ндекс</a:t>
            </a:r>
            <a:r>
              <a:rPr lang="ru-RU" b="1" dirty="0" smtClean="0">
                <a:solidFill>
                  <a:srgbClr val="000099"/>
                </a:solidFill>
              </a:rPr>
              <a:t> (6 знаков) </a:t>
            </a:r>
            <a:r>
              <a:rPr lang="ru-RU" dirty="0" smtClean="0">
                <a:solidFill>
                  <a:srgbClr val="000099"/>
                </a:solidFill>
              </a:rPr>
              <a:t>— последовательность букв или цифр, добавляемая к почтовому адресу с целью облегчения сортировки корреспонденции, в том числе автоматической</a:t>
            </a:r>
          </a:p>
          <a:p>
            <a:pPr algn="just">
              <a:buNone/>
            </a:pPr>
            <a:endParaRPr lang="ru-RU" dirty="0" smtClean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ru-RU" sz="8000" b="1" dirty="0" smtClean="0">
                <a:solidFill>
                  <a:srgbClr val="000099"/>
                </a:solidFill>
              </a:rPr>
              <a:t>142290</a:t>
            </a:r>
            <a:endParaRPr lang="ru-RU" sz="8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адя\Desktop\hello_html_m52b36a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99"/>
                </a:solidFill>
              </a:rPr>
              <a:t>Подписываем конверт</a:t>
            </a:r>
            <a:endParaRPr lang="ru-RU" sz="40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9224" y="4005064"/>
            <a:ext cx="6984776" cy="2664296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0099"/>
                </a:solidFill>
              </a:rPr>
              <a:t>Кому </a:t>
            </a:r>
            <a:r>
              <a:rPr lang="ru-RU" i="1" dirty="0" smtClean="0">
                <a:solidFill>
                  <a:srgbClr val="000099"/>
                </a:solidFill>
              </a:rPr>
              <a:t> </a:t>
            </a:r>
            <a:r>
              <a:rPr lang="ru-RU" dirty="0" smtClean="0">
                <a:solidFill>
                  <a:srgbClr val="000099"/>
                </a:solidFill>
              </a:rPr>
              <a:t>МБОУ СОШ №1 </a:t>
            </a:r>
            <a:endParaRPr lang="ru-RU" i="1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0099"/>
                </a:solidFill>
              </a:rPr>
              <a:t>Куда</a:t>
            </a:r>
            <a:r>
              <a:rPr lang="ru-RU" i="1" dirty="0" smtClean="0">
                <a:solidFill>
                  <a:srgbClr val="000099"/>
                </a:solidFill>
              </a:rPr>
              <a:t>  </a:t>
            </a:r>
            <a:r>
              <a:rPr lang="ru-RU" dirty="0" smtClean="0">
                <a:solidFill>
                  <a:srgbClr val="000099"/>
                </a:solidFill>
              </a:rPr>
              <a:t>д.7а, </a:t>
            </a:r>
            <a:r>
              <a:rPr lang="ru-RU" dirty="0" err="1" smtClean="0">
                <a:solidFill>
                  <a:srgbClr val="000099"/>
                </a:solidFill>
              </a:rPr>
              <a:t>мкр</a:t>
            </a:r>
            <a:r>
              <a:rPr lang="ru-RU" dirty="0" smtClean="0">
                <a:solidFill>
                  <a:srgbClr val="000099"/>
                </a:solidFill>
              </a:rPr>
              <a:t>. «В»,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г.о. Пущино,                                                   </a:t>
            </a:r>
          </a:p>
          <a:p>
            <a:pPr lvl="0">
              <a:buNone/>
              <a:defRPr/>
            </a:pPr>
            <a:r>
              <a:rPr lang="ru-RU" dirty="0" smtClean="0">
                <a:solidFill>
                  <a:srgbClr val="000099"/>
                </a:solidFill>
              </a:rPr>
              <a:t>Московская обл.</a:t>
            </a:r>
          </a:p>
          <a:p>
            <a:pPr>
              <a:buNone/>
            </a:pPr>
            <a:endParaRPr lang="ru-RU" dirty="0" smtClean="0">
              <a:solidFill>
                <a:srgbClr val="000099"/>
              </a:solidFill>
            </a:endParaRPr>
          </a:p>
          <a:p>
            <a:pPr>
              <a:buNone/>
            </a:pPr>
            <a:endParaRPr lang="ru-RU" i="1" dirty="0">
              <a:solidFill>
                <a:srgbClr val="000099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268760"/>
            <a:ext cx="6984776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 кого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твоя </a:t>
            </a:r>
            <a:r>
              <a:rPr lang="ru-RU" sz="3200" noProof="0" dirty="0" smtClean="0">
                <a:solidFill>
                  <a:srgbClr val="000099"/>
                </a:solidFill>
              </a:rPr>
              <a:t>фамилия и имя (в </a:t>
            </a:r>
            <a:r>
              <a:rPr lang="ru-RU" sz="3200" noProof="0" dirty="0" err="1" smtClean="0">
                <a:solidFill>
                  <a:srgbClr val="000099"/>
                </a:solidFill>
              </a:rPr>
              <a:t>Р.п</a:t>
            </a:r>
            <a:r>
              <a:rPr lang="ru-RU" sz="3200" noProof="0" dirty="0" smtClean="0">
                <a:solidFill>
                  <a:srgbClr val="000099"/>
                </a:solidFill>
              </a:rPr>
              <a:t>)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i="1" dirty="0" smtClean="0">
                <a:solidFill>
                  <a:srgbClr val="000099"/>
                </a:solidFill>
              </a:rPr>
              <a:t>Откуда</a:t>
            </a: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«Б» класс, д.7а,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мкр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«В»,</a:t>
            </a:r>
            <a:endParaRPr lang="ru-RU" sz="3200" dirty="0" smtClean="0">
              <a:solidFill>
                <a:srgbClr val="000099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0099"/>
                </a:solidFill>
              </a:rPr>
              <a:t>                  г.о. Пущино,                                                   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rgbClr val="000099"/>
                </a:solidFill>
              </a:rPr>
              <a:t>                  Московская обл.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507</Words>
  <Application>Microsoft Office PowerPoint</Application>
  <PresentationFormat>Экран (4:3)</PresentationFormat>
  <Paragraphs>105</Paragraphs>
  <Slides>18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Областной конкурс «Педагог года Подмосковья – 2018»  </vt:lpstr>
      <vt:lpstr>Слайд 2</vt:lpstr>
      <vt:lpstr>Эдуард Николаевич Успенский</vt:lpstr>
      <vt:lpstr>Слайд 4</vt:lpstr>
      <vt:lpstr>Слайд 5</vt:lpstr>
      <vt:lpstr>Слайд 6</vt:lpstr>
      <vt:lpstr>Почтовый конверт</vt:lpstr>
      <vt:lpstr>Почтовый индекс</vt:lpstr>
      <vt:lpstr>Подписываем конверт</vt:lpstr>
      <vt:lpstr>Марка</vt:lpstr>
      <vt:lpstr>Слайд 11</vt:lpstr>
      <vt:lpstr>Слайд 12</vt:lpstr>
      <vt:lpstr>Письмо</vt:lpstr>
      <vt:lpstr>Слайд 14</vt:lpstr>
      <vt:lpstr>Слайд 15</vt:lpstr>
      <vt:lpstr>Пишем письмо школе</vt:lpstr>
      <vt:lpstr>Оценим свою работу на уроке</vt:lpstr>
      <vt:lpstr>Спасибо за урок! Пишите письма!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надя</dc:creator>
  <cp:lastModifiedBy>надя</cp:lastModifiedBy>
  <cp:revision>56</cp:revision>
  <dcterms:created xsi:type="dcterms:W3CDTF">2018-03-29T17:06:13Z</dcterms:created>
  <dcterms:modified xsi:type="dcterms:W3CDTF">2019-08-10T18:48:30Z</dcterms:modified>
</cp:coreProperties>
</file>