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0" r:id="rId3"/>
    <p:sldId id="279" r:id="rId4"/>
    <p:sldId id="285" r:id="rId5"/>
    <p:sldId id="282" r:id="rId6"/>
    <p:sldId id="257" r:id="rId7"/>
    <p:sldId id="264" r:id="rId8"/>
    <p:sldId id="265" r:id="rId9"/>
    <p:sldId id="267" r:id="rId10"/>
    <p:sldId id="283" r:id="rId11"/>
    <p:sldId id="284" r:id="rId12"/>
    <p:sldId id="266" r:id="rId13"/>
    <p:sldId id="268" r:id="rId14"/>
    <p:sldId id="271" r:id="rId15"/>
    <p:sldId id="272" r:id="rId16"/>
    <p:sldId id="273" r:id="rId17"/>
    <p:sldId id="274" r:id="rId18"/>
    <p:sldId id="275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FF"/>
    <a:srgbClr val="9900C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177D45AC-352F-4524-8E09-0E4CFC5A9C57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12586D3-5CF6-439B-888E-CB361A619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1F18-7CCD-4CEC-AADB-94D8F3C333FA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A602-3C9C-47FA-9E70-6C696540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9029-8930-4488-AA29-C9758DBCE1FD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A656-93FD-44F1-BDF5-D63C9DA29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1B44-AD1A-49BF-8F9E-4A3BF5CB5246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6167-6EF3-4E8A-B0F6-414373D0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663B-80F5-438C-B436-3D7246884600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1015-531B-44F5-A682-184C23038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0CFB-138A-447C-8D13-60C059804829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B05-D8EA-4EBF-B90C-80FF4B1AC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1BC8-0468-4FD7-8C1C-AD128EA846D8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4398-5CB9-4D8E-A80E-5C58AF41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C641-6FFB-4920-81E4-D306489AEED4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8923-C653-48E3-BA54-E0B14025F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F3D7-FF0F-4255-B9A5-F8A8ACFF59A1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2AF9-04B5-4270-BFC6-F35873EA0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39D0-C1C1-4958-9289-AC6FAECD7033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905D-35B5-4ED9-8AF7-1F34C88E8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05B0-0068-4F7F-9031-05A241DA9CD1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ECA4-585E-4467-9B32-9AB12CDD6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3BBF6"/>
            </a:gs>
            <a:gs pos="62000">
              <a:srgbClr val="6085BE"/>
            </a:gs>
            <a:gs pos="100000">
              <a:srgbClr val="4F74A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A3C96-FB30-4938-83BC-3591C411655B}" type="datetimeFigureOut">
              <a:rPr lang="ru-RU"/>
              <a:pPr>
                <a:defRPr/>
              </a:pPr>
              <a:t>23.07.2019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FF7970-A0CA-44E0-823F-B1D9049B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2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981075"/>
            <a:ext cx="7848600" cy="3336925"/>
          </a:xfrm>
        </p:spPr>
        <p:txBody>
          <a:bodyPr/>
          <a:lstStyle/>
          <a:p>
            <a:pPr algn="ctr">
              <a:defRPr/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Решение задач </a:t>
            </a:r>
            <a:b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 помощью уравнений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урок математики в 5 классе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5013325"/>
            <a:ext cx="7562850" cy="1152525"/>
          </a:xfrm>
        </p:spPr>
        <p:txBody>
          <a:bodyPr/>
          <a:lstStyle/>
          <a:p>
            <a:pPr marL="69850" indent="0" algn="r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Автор : </a:t>
            </a:r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Овчинникова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Наталья Александровна, </a:t>
            </a:r>
            <a:b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учитель математики высшей категории </a:t>
            </a:r>
            <a:b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МБУ </a:t>
            </a:r>
            <a:r>
              <a:rPr lang="ru-RU" sz="2000" smtClean="0">
                <a:solidFill>
                  <a:schemeClr val="tx1"/>
                </a:solidFill>
                <a:latin typeface="Georgia" panose="02040502050405020303" pitchFamily="18" charset="0"/>
              </a:rPr>
              <a:t>«Лицей №6»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г. Тольятти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000" dirty="0"/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069975" y="255588"/>
            <a:ext cx="2620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Задача №3</a:t>
            </a:r>
            <a:endParaRPr lang="ru-RU" altLang="ru-RU" sz="3200" b="1" u="sng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52450" y="3789363"/>
            <a:ext cx="7956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Три снохи царя соткали ковры общей площадью 63 м</a:t>
            </a:r>
            <a:r>
              <a:rPr lang="ru-RU" altLang="ru-RU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. Купеческая дочь соткала ковер в 2 раза больше, чем боярская , а Василиса Премудрая </a:t>
            </a:r>
          </a:p>
          <a:p>
            <a:pPr algn="ctr">
              <a:buClr>
                <a:schemeClr val="accent1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 2 раза больше купеческой. Сколько квадратных метров ковров соткала каждая девушка? </a:t>
            </a:r>
          </a:p>
          <a:p>
            <a:pPr algn="just">
              <a:buClr>
                <a:srgbClr val="94C600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endParaRPr lang="ru-RU" altLang="ru-RU" sz="2400" b="1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938213"/>
            <a:ext cx="3416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  <p:pic>
        <p:nvPicPr>
          <p:cNvPr id="14342" name="Picture 7" descr="Картинки по запросу картинки из сказки царевна лягу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877888"/>
            <a:ext cx="349726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304800"/>
            <a:ext cx="3241675" cy="5032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63" y="903288"/>
            <a:ext cx="8158162" cy="2087562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Пусть боярыня соткала ковер площадью  </a:t>
            </a: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х 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м², 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Тогда ковер купчихи имел площадь  </a:t>
            </a: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(2</a:t>
            </a: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х)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 м² , 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а ковер Василисы был </a:t>
            </a: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2· 2х</a:t>
            </a: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м²,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по условию задачи общая площадь ковров - </a:t>
            </a: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63 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м²,  составим уравнение: 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990850"/>
            <a:ext cx="801528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х + 2х + 4х = 63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7х = 63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х = 63 : 7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х = 9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9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м²  – площадь ковра боярыни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1)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9 · 2 = 18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(м² ) – площадь ковра купчихи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2)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4 · 9 = 36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(м² ) – площадь ковра Василисы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6010275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9 м², 18 м², 36 м².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463" y="314166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05263"/>
            <a:ext cx="7591425" cy="1871662"/>
          </a:xfrm>
        </p:spPr>
        <p:txBody>
          <a:bodyPr/>
          <a:lstStyle/>
          <a:p>
            <a:pPr algn="ctr" eaLnBrk="1" hangingPunct="1">
              <a:tabLst>
                <a:tab pos="457200" algn="l"/>
              </a:tabLst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пиру было выпито 88 л напитков. Трехлитровых чарок медовухи выпито столько же, сколько пятилитровых ковшей кваса. Сколько чарок медовухи было выпито?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2188" y="1196975"/>
            <a:ext cx="4537075" cy="2541588"/>
          </a:xfrm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116013" y="457200"/>
            <a:ext cx="2611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Задача №4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96850"/>
            <a:ext cx="3240087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0763" y="3074988"/>
            <a:ext cx="63595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Пусть чарок и ковшей было по х штук,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составим уравнение: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х + 5х = 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8х = 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х = 88 :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х =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11 штук – чарок или ковшей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0763" y="5732463"/>
            <a:ext cx="7145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Ответ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: 11 чарок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750" y="952500"/>
          <a:ext cx="6769100" cy="1951038"/>
        </p:xfrm>
        <a:graphic>
          <a:graphicData uri="http://schemas.openxmlformats.org/drawingml/2006/table">
            <a:tbl>
              <a:tblPr firstRow="1" bandCol="1">
                <a:tableStyleId>{1FECB4D8-DB02-4DC6-A0A2-4F2EBAE1DC90}</a:tableStyleId>
              </a:tblPr>
              <a:tblGrid>
                <a:gridCol w="1224199"/>
                <a:gridCol w="1656269"/>
                <a:gridCol w="1944316"/>
                <a:gridCol w="1944316"/>
              </a:tblGrid>
              <a:tr h="914875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ёмкостей</a:t>
                      </a:r>
                    </a:p>
                    <a:p>
                      <a:pPr algn="ctr"/>
                      <a:r>
                        <a:rPr lang="ru-RU" sz="1800" dirty="0" smtClean="0"/>
                        <a:t>(штук)</a:t>
                      </a:r>
                      <a:endParaRPr lang="ru-RU" sz="180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Объём одной ёмкости (л)</a:t>
                      </a:r>
                      <a:endParaRPr lang="ru-RU" sz="180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Общий объём</a:t>
                      </a:r>
                    </a:p>
                    <a:p>
                      <a:pPr algn="ctr"/>
                      <a:r>
                        <a:rPr lang="ru-RU" sz="1800" dirty="0" smtClean="0"/>
                        <a:t>(л)</a:t>
                      </a:r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Чарки</a:t>
                      </a:r>
                      <a:endParaRPr lang="ru-RU" sz="2400" b="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(3х)</a:t>
                      </a:r>
                      <a:endParaRPr lang="ru-RU" sz="2400" b="1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Ковши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 smtClean="0"/>
                        <a:t>х</a:t>
                      </a:r>
                      <a:endParaRPr lang="ru-RU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(5х)</a:t>
                      </a:r>
                      <a:endParaRPr lang="ru-RU" sz="2400" b="1" dirty="0"/>
                    </a:p>
                  </a:txBody>
                  <a:tcPr marL="91443" marR="91443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7380288" y="1784292"/>
            <a:ext cx="392906" cy="115212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74013" y="2128838"/>
            <a:ext cx="78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/>
              <a:t>88 л</a:t>
            </a:r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0263" y="3976688"/>
            <a:ext cx="1185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0" name="Прямоугольник 11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300" y="990600"/>
            <a:ext cx="4133850" cy="5040313"/>
          </a:xfrm>
        </p:spPr>
        <p:txBody>
          <a:bodyPr/>
          <a:lstStyle/>
          <a:p>
            <a:pPr algn="ctr" eaLnBrk="1" hangingPunct="1">
              <a:tabLst>
                <a:tab pos="457200" algn="l"/>
              </a:tabLst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испечь хлеб </a:t>
            </a:r>
            <a:b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царя</a:t>
            </a:r>
            <a:b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Василиса Премудрая взяла 10 частей воды, </a:t>
            </a:r>
            <a:b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частей муки и 2 части масла (по массе).  Сколько граммов каждого вещества надо взять, чтобы приготовить каравай хлеба весом </a:t>
            </a:r>
            <a:b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кг 400г?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3611562" cy="2760663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116013" y="692150"/>
            <a:ext cx="260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Задача №5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3240087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613" y="2911475"/>
            <a:ext cx="676275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Пусть х г – вес одной части,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составим уравнение: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х + 10х + 2х = 3400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17х = 3400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х = 3400 : 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i="1" u="sng" dirty="0" smtClean="0">
                <a:solidFill>
                  <a:schemeClr val="accent3">
                    <a:lumMod val="50000"/>
                  </a:schemeClr>
                </a:solidFill>
              </a:rPr>
              <a:t>х = 200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200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– масса одной части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5· 200 = 1000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(г) = 1 (кг)– масса муки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2)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10· 200 = 2000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(г) = 2 (кг) – масса воды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3)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2· 200 = 400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(г) – масса масла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rgbClr val="4A3522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6176963"/>
            <a:ext cx="8064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Ответ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</a:rPr>
              <a:t>: 1000г, 2000 г, 400г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2450" y="638175"/>
          <a:ext cx="5951538" cy="2265363"/>
        </p:xfrm>
        <a:graphic>
          <a:graphicData uri="http://schemas.openxmlformats.org/drawingml/2006/table">
            <a:tbl>
              <a:tblPr firstRow="1" bandCol="1">
                <a:tableStyleId>{69012ECD-51FC-41F1-AA8D-1B2483CD663E}</a:tableStyleId>
              </a:tblPr>
              <a:tblGrid>
                <a:gridCol w="1199679"/>
                <a:gridCol w="1656184"/>
                <a:gridCol w="1800200"/>
                <a:gridCol w="1295475"/>
              </a:tblGrid>
              <a:tr h="914556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частей (штук)</a:t>
                      </a:r>
                      <a:endParaRPr lang="ru-RU" sz="1800" dirty="0"/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Масса одной части (г)</a:t>
                      </a:r>
                      <a:endParaRPr lang="ru-RU" sz="1800" dirty="0"/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Общая масса (г)</a:t>
                      </a:r>
                      <a:endParaRPr lang="ru-RU" sz="1800" dirty="0"/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5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Мука</a:t>
                      </a:r>
                      <a:endParaRPr lang="ru-RU" sz="22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2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5х</a:t>
                      </a:r>
                      <a:endParaRPr lang="ru-RU" sz="2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175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Вода </a:t>
                      </a:r>
                      <a:endParaRPr lang="ru-RU" sz="22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22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10х</a:t>
                      </a:r>
                      <a:endParaRPr lang="ru-RU" sz="2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Масло </a:t>
                      </a:r>
                      <a:endParaRPr lang="ru-RU" sz="2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</a:t>
                      </a:r>
                      <a:endParaRPr lang="ru-RU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2х</a:t>
                      </a:r>
                      <a:endParaRPr lang="ru-RU" sz="2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4" marR="91434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6532594" y="1610671"/>
            <a:ext cx="302892" cy="135438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246938" y="2097088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3400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63" y="3351213"/>
            <a:ext cx="11874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3" name="Прямоугольник 11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795338" y="550863"/>
            <a:ext cx="2620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4A3522"/>
                </a:solidFill>
                <a:latin typeface="Georgia" pitchFamily="18" charset="0"/>
                <a:cs typeface="Times New Roman" pitchFamily="18" charset="0"/>
              </a:rPr>
              <a:t>Задача №6</a:t>
            </a:r>
            <a:endParaRPr lang="ru-RU" altLang="ru-RU" sz="3200" b="1" u="sng">
              <a:solidFill>
                <a:srgbClr val="4A3522"/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806450" y="1484313"/>
            <a:ext cx="74469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Кощей старше царя на 1037 лет, </a:t>
            </a:r>
          </a:p>
          <a:p>
            <a:pPr algn="ctr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 царь моложе Кощея в 18 раз. </a:t>
            </a:r>
          </a:p>
          <a:p>
            <a:pPr algn="ctr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Сколько лет царю и сколько лет Кощею?</a:t>
            </a:r>
            <a:endParaRPr lang="ru-RU" altLang="ru-RU" sz="2400" b="1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15334" r="16707"/>
          <a:stretch>
            <a:fillRect/>
          </a:stretch>
        </p:blipFill>
        <p:spPr bwMode="auto">
          <a:xfrm>
            <a:off x="1108075" y="3517900"/>
            <a:ext cx="2486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rcRect r="27580"/>
          <a:stretch>
            <a:fillRect/>
          </a:stretch>
        </p:blipFill>
        <p:spPr>
          <a:xfrm>
            <a:off x="5435600" y="3498850"/>
            <a:ext cx="2641600" cy="2755900"/>
          </a:xfrm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00050"/>
            <a:ext cx="3241675" cy="5032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908050"/>
            <a:ext cx="7813675" cy="221615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Пусть Царю было 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х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лет,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тогда Кощею было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(18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х)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 лет,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разница в возрасте составляет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(18х – х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) лет, 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по условию задачи – это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1037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 лет,</a:t>
            </a:r>
          </a:p>
          <a:p>
            <a:pPr marL="68263" indent="0" eaLnBrk="1" hangingPunct="1">
              <a:buClr>
                <a:srgbClr val="94C600"/>
              </a:buClr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составим уравнение: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1050" y="3284538"/>
            <a:ext cx="7870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18х – х = 1037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17х = 1037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х = 1037 : 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х = 61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61 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год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  – возраст Царя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1037 – 61 = 976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(лет ) – возраст Кощея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8975" y="5803900"/>
            <a:ext cx="778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61 год, 976 лет.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314166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781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900113" y="981075"/>
            <a:ext cx="4956175" cy="1824038"/>
          </a:xfrm>
          <a:prstGeom prst="wedgeRoundRectCallout">
            <a:avLst>
              <a:gd name="adj1" fmla="val 69494"/>
              <a:gd name="adj2" fmla="val 128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244475"/>
            <a:ext cx="4687888" cy="736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Итоги урока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5327650" cy="18002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Georgia" pitchFamily="18" charset="0"/>
              </a:rPr>
              <a:t>Что узнали нового? </a:t>
            </a:r>
          </a:p>
          <a:p>
            <a:pPr eaLnBrk="1" hangingPunct="1"/>
            <a:r>
              <a:rPr lang="ru-RU" altLang="ru-RU" sz="2800" smtClean="0">
                <a:latin typeface="Georgia" pitchFamily="18" charset="0"/>
              </a:rPr>
              <a:t>Чему научились?</a:t>
            </a:r>
          </a:p>
          <a:p>
            <a:pPr eaLnBrk="1" hangingPunct="1"/>
            <a:r>
              <a:rPr lang="ru-RU" altLang="ru-RU" sz="2800" smtClean="0">
                <a:latin typeface="Georgia" pitchFamily="18" charset="0"/>
              </a:rPr>
              <a:t>Что еще  хотели бы узнать?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smtClean="0">
                <a:latin typeface="Georgia" pitchFamily="18" charset="0"/>
              </a:rPr>
              <a:t>   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04913" y="5373688"/>
            <a:ext cx="7024687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урок!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2" grpId="1"/>
      <p:bldP spid="6" grpId="0" build="p"/>
      <p:bldP spid="6" grpId="1" build="p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27113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accent4"/>
                </a:solidFill>
                <a:latin typeface="Georgia" panose="02040502050405020303" pitchFamily="18" charset="0"/>
              </a:rPr>
              <a:t>Список используемых источников</a:t>
            </a:r>
            <a:endParaRPr lang="ru-RU" sz="36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Дорофеев Г. В., Петерсон Л. Г. Математика. 5 класс. – М.: Издательство «Ювента», 2011. </a:t>
            </a:r>
          </a:p>
          <a:p>
            <a:r>
              <a:rPr lang="ru-RU" altLang="ru-RU" smtClean="0"/>
              <a:t>Картинки из сказки «Царевна - лягушка» </a:t>
            </a:r>
            <a:r>
              <a:rPr lang="en-US" altLang="ru-RU" smtClean="0"/>
              <a:t>https://www.google.ru/search?q=</a:t>
            </a:r>
            <a:r>
              <a:rPr lang="ru-RU" altLang="ru-RU" smtClean="0"/>
              <a:t>картинки+из+сказки+царевна+лягушка&amp;</a:t>
            </a:r>
            <a:r>
              <a:rPr lang="en-US" altLang="ru-RU" smtClean="0"/>
              <a:t>newwindow=1&amp;espv=2&amp;biw=1366&amp;bih=635&amp;site=webhp&amp;tbm=isch&amp;tbo=u&amp;source=univ&amp;sa=X&amp;ved=0CBsQsARqFQo</a:t>
            </a:r>
            <a:endParaRPr lang="ru-RU" altLang="ru-RU" smtClean="0"/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343775" cy="5184775"/>
          </a:xfrm>
        </p:spPr>
        <p:txBody>
          <a:bodyPr/>
          <a:lstStyle/>
          <a:p>
            <a:pPr algn="ctr"/>
            <a:r>
              <a:rPr lang="ru-RU" altLang="ru-RU" i="1" smtClean="0">
                <a:solidFill>
                  <a:srgbClr val="C00000"/>
                </a:solidFill>
                <a:latin typeface="Georgia" pitchFamily="18" charset="0"/>
              </a:rPr>
              <a:t>Умение решать задачи – такое же практическое искусство, как умение плавать и бегать. </a:t>
            </a:r>
            <a:br>
              <a:rPr lang="ru-RU" altLang="ru-RU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i="1" smtClean="0">
                <a:solidFill>
                  <a:srgbClr val="C00000"/>
                </a:solidFill>
                <a:latin typeface="Georgia" pitchFamily="18" charset="0"/>
              </a:rPr>
              <a:t>Ему можно научиться только путем подражания и упражнения. </a:t>
            </a:r>
            <a:br>
              <a:rPr lang="ru-RU" altLang="ru-RU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b="1" i="1" smtClean="0">
                <a:solidFill>
                  <a:srgbClr val="C00000"/>
                </a:solidFill>
                <a:latin typeface="Georgia" pitchFamily="18" charset="0"/>
              </a:rPr>
              <a:t>Д. Пойа</a:t>
            </a:r>
            <a:endParaRPr lang="ru-RU" altLang="ru-RU" b="1" smtClean="0">
              <a:solidFill>
                <a:srgbClr val="C00000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63" y="765175"/>
            <a:ext cx="7024687" cy="719138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Цели урока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07375" cy="482441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Знать алгоритм решения уравнений. Уметь решать задачи с помощью уравнений, выделяя три этапа математического моделирования.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Развивать умение анализировать, логическое мышление, грамотную математическую речь.</a:t>
            </a:r>
          </a:p>
          <a:p>
            <a:pPr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Формировать у учащихся положительную мотивацию учения, аккуратность математических записей, умение работать в коллективе.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88" y="349250"/>
            <a:ext cx="7705725" cy="621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Разминка:</a:t>
            </a: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а)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Ученик решал уравнение 16 : 2х = 4 так: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16: 2х=4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2х = 16: 4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2х = 4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х = 4: 2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х = 2 </a:t>
            </a:r>
          </a:p>
          <a:p>
            <a:pPr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Найди ошибку в решении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sz="22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б)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Два ученика решали уравнение 2(х+1)=18 так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2(х+1)=18                                                  2(х+1)=18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2х+1=18                                                     2х+2=18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2х=18-1                                                      2х=18-2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2х=17                                                         2х=16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х=17: 2                                                        х=16: 2 </a:t>
            </a:r>
          </a:p>
          <a:p>
            <a:pPr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х=8,5                                                           х=8 </a:t>
            </a:r>
          </a:p>
          <a:p>
            <a:pPr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Найди верное решение. Объясни свой выбор.     </a:t>
            </a:r>
          </a:p>
          <a:p>
            <a:pPr>
              <a:defRPr/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Сделай проверку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7850"/>
            <a:ext cx="8208962" cy="13477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Этапы математического моделирования</a:t>
            </a:r>
            <a:endParaRPr lang="en-US" altLang="ru-RU" sz="3600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gray">
          <a:xfrm flipV="1">
            <a:off x="1203325" y="2857500"/>
            <a:ext cx="6919913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gray">
          <a:xfrm>
            <a:off x="1890713" y="2395538"/>
            <a:ext cx="7004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Составление математической модели</a:t>
            </a:r>
            <a:endParaRPr lang="en-US" altLang="ru-RU" sz="2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gray">
          <a:xfrm>
            <a:off x="925513" y="2278063"/>
            <a:ext cx="4508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gray">
          <a:xfrm>
            <a:off x="1203325" y="4267200"/>
            <a:ext cx="6919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gray">
          <a:xfrm flipV="1">
            <a:off x="1203325" y="5456238"/>
            <a:ext cx="6919913" cy="714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gray">
          <a:xfrm>
            <a:off x="869950" y="3609975"/>
            <a:ext cx="450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  <a:latin typeface="Arial" charset="0"/>
              </a:rPr>
              <a:t>2</a:t>
            </a:r>
            <a:endParaRPr lang="en-US" altLang="ru-RU" sz="2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gray">
          <a:xfrm>
            <a:off x="1195388" y="4919663"/>
            <a:ext cx="450850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  <a:latin typeface="Arial" charset="0"/>
              </a:rPr>
              <a:t>3</a:t>
            </a:r>
            <a:endParaRPr lang="en-US" altLang="ru-RU" sz="2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gray">
          <a:xfrm>
            <a:off x="1890713" y="3802063"/>
            <a:ext cx="6365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Решение математической модели</a:t>
            </a:r>
            <a:endParaRPr lang="en-US" altLang="ru-RU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gray">
          <a:xfrm>
            <a:off x="1890713" y="4995863"/>
            <a:ext cx="57610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Ответ на вопрос задачи</a:t>
            </a:r>
            <a:endParaRPr lang="en-US" altLang="ru-RU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9" name="Прямоугольник 22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">
          <a:xfrm rot="3419336">
            <a:off x="963612" y="2254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 rot="3419336">
            <a:off x="1035050" y="36639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 rot="3419336">
            <a:off x="1112837" y="488950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233" name="Text Box 12"/>
          <p:cNvSpPr txBox="1">
            <a:spLocks noChangeArrowheads="1"/>
          </p:cNvSpPr>
          <p:nvPr/>
        </p:nvSpPr>
        <p:spPr bwMode="gray">
          <a:xfrm>
            <a:off x="1098550" y="2278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  <a:latin typeface="Arial" charset="0"/>
              </a:rPr>
              <a:t>1</a:t>
            </a:r>
            <a:endParaRPr lang="en-US" altLang="ru-RU" sz="2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gray">
          <a:xfrm>
            <a:off x="1150938" y="36957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9235" name="Text Box 12"/>
          <p:cNvSpPr txBox="1">
            <a:spLocks noChangeArrowheads="1"/>
          </p:cNvSpPr>
          <p:nvPr/>
        </p:nvSpPr>
        <p:spPr bwMode="gray">
          <a:xfrm>
            <a:off x="1203325" y="4930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  <a:latin typeface="Arial" charset="0"/>
              </a:rPr>
              <a:t>3</a:t>
            </a:r>
            <a:endParaRPr lang="en-US" altLang="ru-RU" sz="24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3441700"/>
            <a:ext cx="7561263" cy="2663825"/>
          </a:xfrm>
        </p:spPr>
        <p:txBody>
          <a:bodyPr/>
          <a:lstStyle/>
          <a:p>
            <a:pPr algn="just" eaLnBrk="1" hangingPunct="1">
              <a:tabLst>
                <a:tab pos="457200" algn="l"/>
              </a:tabLst>
            </a:pPr>
            <a:r>
              <a:rPr lang="ru-RU" altLang="ru-RU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некотором царстве, в некотором государстве жил-был царь,  и было у него у него три сына.  Младший в два раза моложе старшего сына и  на 9 лет моложе среднего брата. Сколько лет было каждому сыну, если им вместе 85 лет?</a:t>
            </a:r>
            <a:endParaRPr lang="ru-RU" altLang="ru-RU" sz="2600" smtClean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5325" y="973138"/>
            <a:ext cx="3871913" cy="2813050"/>
          </a:xfrm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990600" y="457200"/>
            <a:ext cx="255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Задача №1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7478" b="9242"/>
          <a:stretch>
            <a:fillRect/>
          </a:stretch>
        </p:blipFill>
        <p:spPr bwMode="auto">
          <a:xfrm>
            <a:off x="827088" y="1341438"/>
            <a:ext cx="2824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3132138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1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765175"/>
            <a:ext cx="7810500" cy="172720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Пусть младшему сыну было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лет,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тогда среднему сыну – (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х + 9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) лет, 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а старшему – (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2х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) лет, 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по условию задачи вместе им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85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лет,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составим уравнение: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313" y="2636838"/>
            <a:ext cx="81359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rgbClr val="3E3D2D"/>
                </a:solidFill>
              </a:rPr>
              <a:t>     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2х + х + 9 + х = 85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4х + 9 = 85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4х = 85 – 9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4х = 76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х = 76 : 4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х = 19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19 лет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 – младшему сыну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2· 19 = 38 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лет) – старшему сыну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2)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</a:rPr>
              <a:t>19 + 9 = 28 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лет) – среднему сыну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6134100"/>
            <a:ext cx="684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</a:rPr>
              <a:t> 38 лет, 28 лет, 19 лет</a:t>
            </a: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6300788" y="981075"/>
            <a:ext cx="2303462" cy="922338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Составление математической модели</a:t>
            </a:r>
            <a:endParaRPr lang="ru-RU" alt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219700" y="1443038"/>
            <a:ext cx="108108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6340475" y="3165475"/>
            <a:ext cx="2279650" cy="922338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Решение 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математической 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модели</a:t>
            </a:r>
            <a:endParaRPr lang="ru-RU" altLang="ru-RU"/>
          </a:p>
        </p:txBody>
      </p:sp>
      <p:cxnSp>
        <p:nvCxnSpPr>
          <p:cNvPr id="15" name="Прямая со стрелкой 14"/>
          <p:cNvCxnSpPr>
            <a:stCxn id="11273" idx="1"/>
          </p:cNvCxnSpPr>
          <p:nvPr/>
        </p:nvCxnSpPr>
        <p:spPr>
          <a:xfrm flipH="1">
            <a:off x="2987675" y="3627438"/>
            <a:ext cx="3352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6764338" y="5157788"/>
            <a:ext cx="1511300" cy="92233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</a:rPr>
              <a:t>Ответ на вопрос задачи</a:t>
            </a:r>
            <a:endParaRPr lang="ru-RU" altLang="ru-RU"/>
          </a:p>
        </p:txBody>
      </p:sp>
      <p:cxnSp>
        <p:nvCxnSpPr>
          <p:cNvPr id="18" name="Прямая со стрелкой 17"/>
          <p:cNvCxnSpPr>
            <a:stCxn id="11275" idx="1"/>
          </p:cNvCxnSpPr>
          <p:nvPr/>
        </p:nvCxnSpPr>
        <p:spPr>
          <a:xfrm flipH="1">
            <a:off x="4356100" y="5618163"/>
            <a:ext cx="2408238" cy="7159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3075"/>
            <a:ext cx="3816350" cy="2884488"/>
          </a:xfrm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5167313" y="1425575"/>
            <a:ext cx="2611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u="sng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Задача №2</a:t>
            </a:r>
            <a:endParaRPr lang="ru-RU" altLang="ru-RU" sz="3200" b="1" u="sng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8313" y="3429000"/>
            <a:ext cx="81359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«И пошли братья счастья пытать, стрелы метать». Стрела старшего брата летела на 25 мин дольше, чем стрела среднего, а стрела младшего летела на 15 мин дольше, чем стрела старшего брата. Сколько минут летела каждая стрела, если общее время полета стрел 125 мин?</a:t>
            </a:r>
          </a:p>
          <a:p>
            <a:pPr marL="68263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38" y="196850"/>
            <a:ext cx="3241675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Решение: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765175"/>
            <a:ext cx="8183562" cy="172720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ru-RU" altLang="ru-RU" sz="2000" smtClean="0"/>
              <a:t>Пусть стрела среднего сына летела  </a:t>
            </a:r>
            <a:r>
              <a:rPr lang="ru-RU" altLang="ru-RU" sz="2000" b="1" i="1" smtClean="0"/>
              <a:t>х</a:t>
            </a:r>
            <a:r>
              <a:rPr lang="ru-RU" altLang="ru-RU" sz="2000" smtClean="0"/>
              <a:t> мин,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ru-RU" altLang="ru-RU" sz="2000" smtClean="0"/>
              <a:t>тогда стрела старшего летела (</a:t>
            </a:r>
            <a:r>
              <a:rPr lang="ru-RU" altLang="ru-RU" sz="2000" b="1" i="1" smtClean="0"/>
              <a:t>х + 25</a:t>
            </a:r>
            <a:r>
              <a:rPr lang="ru-RU" altLang="ru-RU" sz="2000" smtClean="0"/>
              <a:t>) мин,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ru-RU" altLang="ru-RU" sz="2000" smtClean="0"/>
              <a:t>а стрела младшего -  </a:t>
            </a:r>
            <a:r>
              <a:rPr lang="ru-RU" altLang="ru-RU" sz="2000" b="1" i="1" smtClean="0"/>
              <a:t>(х + 25 + 15) </a:t>
            </a:r>
            <a:r>
              <a:rPr lang="ru-RU" altLang="ru-RU" sz="2000" smtClean="0"/>
              <a:t>мин,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ru-RU" altLang="ru-RU" sz="2000" smtClean="0"/>
              <a:t>по условию задачи общее время - </a:t>
            </a:r>
            <a:r>
              <a:rPr lang="ru-RU" altLang="ru-RU" sz="2000" b="1" smtClean="0"/>
              <a:t>125</a:t>
            </a:r>
            <a:r>
              <a:rPr lang="ru-RU" altLang="ru-RU" sz="2000" smtClean="0"/>
              <a:t> мин,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ru-RU" altLang="ru-RU" sz="2000" smtClean="0"/>
              <a:t>составим уравнение:</a:t>
            </a:r>
          </a:p>
          <a:p>
            <a:pPr marL="68263" indent="0" eaLnBrk="1" hangingPunct="1">
              <a:buFont typeface="Wingdings 2" pitchFamily="18" charset="2"/>
              <a:buNone/>
            </a:pPr>
            <a:endParaRPr lang="ru-RU" altLang="ru-RU" smtClean="0"/>
          </a:p>
          <a:p>
            <a:pPr marL="68263" indent="0"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09613" y="2682875"/>
            <a:ext cx="7870825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  <a:cs typeface="+mn-cs"/>
              </a:rPr>
              <a:t>     х + 25 + х + х + 25 + 15 = 125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  <a:cs typeface="+mn-cs"/>
              </a:rPr>
              <a:t>3х + 65 = 125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  <a:cs typeface="+mn-cs"/>
              </a:rPr>
              <a:t>3х = 125 – 65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  <a:cs typeface="+mn-cs"/>
              </a:rPr>
              <a:t>3х = 60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  <a:cs typeface="+mn-cs"/>
              </a:rPr>
              <a:t>х = 60 : 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+mn-lt"/>
                <a:cs typeface="+mn-cs"/>
              </a:rPr>
              <a:t>х = 20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20 мин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– летела стрела среднего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1)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cs typeface="+mn-cs"/>
              </a:rPr>
              <a:t>20 + 25 = 45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(мин) – летела стрела старшего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2)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cs typeface="+mn-cs"/>
              </a:rPr>
              <a:t>45 + 15 = 60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(мин) – летела стрела младшего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6099175"/>
            <a:ext cx="766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altLang="ru-RU" sz="1800" dirty="0" smtClean="0">
                <a:solidFill>
                  <a:schemeClr val="accent3">
                    <a:lumMod val="50000"/>
                  </a:schemeClr>
                </a:solidFill>
              </a:rPr>
              <a:t> 45 мин, 20 мин, 60 мин.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835275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4572000" y="4445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Georgia" pitchFamily="18" charset="0"/>
              </a:rPr>
              <a:t>Урок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658</TotalTime>
  <Words>1103</Words>
  <Application>Microsoft Office PowerPoint</Application>
  <PresentationFormat>Экран (4:3)</PresentationFormat>
  <Paragraphs>194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Century Gothic</vt:lpstr>
      <vt:lpstr>Arial</vt:lpstr>
      <vt:lpstr>Wingdings 2</vt:lpstr>
      <vt:lpstr>Calibri</vt:lpstr>
      <vt:lpstr>Georgia</vt:lpstr>
      <vt:lpstr>Times New Roman</vt:lpstr>
      <vt:lpstr>Остин</vt:lpstr>
      <vt:lpstr>1_Остин</vt:lpstr>
      <vt:lpstr>2_Остин</vt:lpstr>
      <vt:lpstr>3_Остин</vt:lpstr>
      <vt:lpstr>Решение задач  с помощью уравнений  урок математики в 5 классе</vt:lpstr>
      <vt:lpstr>Умение решать задачи – такое же практическое искусство, как умение плавать и бегать.  Ему можно научиться только путем подражания и упражнения.  Д. Пойа</vt:lpstr>
      <vt:lpstr>Цели урока:</vt:lpstr>
      <vt:lpstr>Слайд 4</vt:lpstr>
      <vt:lpstr>Этапы математического моделирования</vt:lpstr>
      <vt:lpstr>В некотором царстве, в некотором государстве жил-был царь,  и было у него у него три сына.  Младший в два раза моложе старшего сына и  на 9 лет моложе среднего брата. Сколько лет было каждому сыну, если им вместе 85 лет?</vt:lpstr>
      <vt:lpstr>Решение:</vt:lpstr>
      <vt:lpstr>Слайд 8</vt:lpstr>
      <vt:lpstr>Решение:</vt:lpstr>
      <vt:lpstr>Слайд 10</vt:lpstr>
      <vt:lpstr>Решение:</vt:lpstr>
      <vt:lpstr>На пиру было выпито 88 л напитков. Трехлитровых чарок медовухи выпито столько же, сколько пятилитровых ковшей кваса. Сколько чарок медовухи было выпито?</vt:lpstr>
      <vt:lpstr>Решение:</vt:lpstr>
      <vt:lpstr>Чтобы испечь хлеб  для царя  Василиса Премудрая взяла 10 частей воды,  5 частей муки и 2 части масла (по массе).  Сколько граммов каждого вещества надо взять, чтобы приготовить каравай хлеба весом  3 кг 400г?</vt:lpstr>
      <vt:lpstr>Решение:</vt:lpstr>
      <vt:lpstr>Слайд 16</vt:lpstr>
      <vt:lpstr>Решение:</vt:lpstr>
      <vt:lpstr>Итоги урока</vt:lpstr>
      <vt:lpstr>Список используемых источников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помощью уравнений</dc:title>
  <dc:creator>Елена</dc:creator>
  <cp:lastModifiedBy>ДОМ</cp:lastModifiedBy>
  <cp:revision>126</cp:revision>
  <dcterms:created xsi:type="dcterms:W3CDTF">2012-07-06T07:20:02Z</dcterms:created>
  <dcterms:modified xsi:type="dcterms:W3CDTF">2017-04-18T12:16:11Z</dcterms:modified>
</cp:coreProperties>
</file>