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93" r:id="rId3"/>
    <p:sldId id="294" r:id="rId4"/>
    <p:sldId id="295" r:id="rId5"/>
    <p:sldId id="257" r:id="rId6"/>
    <p:sldId id="259" r:id="rId7"/>
    <p:sldId id="258" r:id="rId8"/>
    <p:sldId id="260" r:id="rId9"/>
    <p:sldId id="261" r:id="rId10"/>
    <p:sldId id="262" r:id="rId11"/>
    <p:sldId id="263" r:id="rId12"/>
    <p:sldId id="268" r:id="rId13"/>
    <p:sldId id="264" r:id="rId14"/>
    <p:sldId id="265" r:id="rId15"/>
    <p:sldId id="266" r:id="rId16"/>
    <p:sldId id="267" r:id="rId17"/>
    <p:sldId id="269" r:id="rId18"/>
    <p:sldId id="270" r:id="rId19"/>
    <p:sldId id="290" r:id="rId20"/>
    <p:sldId id="291" r:id="rId21"/>
    <p:sldId id="271" r:id="rId22"/>
    <p:sldId id="272" r:id="rId23"/>
    <p:sldId id="273" r:id="rId24"/>
    <p:sldId id="274" r:id="rId25"/>
    <p:sldId id="288" r:id="rId26"/>
    <p:sldId id="275" r:id="rId27"/>
    <p:sldId id="276" r:id="rId28"/>
    <p:sldId id="277" r:id="rId29"/>
    <p:sldId id="278" r:id="rId30"/>
    <p:sldId id="287" r:id="rId31"/>
    <p:sldId id="279" r:id="rId32"/>
    <p:sldId id="280" r:id="rId33"/>
    <p:sldId id="281" r:id="rId34"/>
    <p:sldId id="289" r:id="rId35"/>
    <p:sldId id="282" r:id="rId36"/>
    <p:sldId id="283" r:id="rId37"/>
    <p:sldId id="284" r:id="rId38"/>
    <p:sldId id="286" r:id="rId39"/>
    <p:sldId id="285" r:id="rId40"/>
    <p:sldId id="292" r:id="rId4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426" y="-7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Date Placeholder 29"/>
          <p:cNvSpPr>
            <a:spLocks noGrp="1"/>
          </p:cNvSpPr>
          <p:nvPr>
            <p:ph type="dt" sz="half" idx="10"/>
          </p:nvPr>
        </p:nvSpPr>
        <p:spPr/>
        <p:txBody>
          <a:bodyPr/>
          <a:lstStyle/>
          <a:p>
            <a:fld id="{B4C71EC6-210F-42DE-9C53-41977AD35B3D}" type="datetimeFigureOut">
              <a:rPr lang="ru-RU" smtClean="0"/>
              <a:t>11.07.2019</a:t>
            </a:fld>
            <a:endParaRPr lang="ru-RU"/>
          </a:p>
        </p:txBody>
      </p:sp>
      <p:sp>
        <p:nvSpPr>
          <p:cNvPr id="19" name="Footer Placeholder 18"/>
          <p:cNvSpPr>
            <a:spLocks noGrp="1"/>
          </p:cNvSpPr>
          <p:nvPr>
            <p:ph type="ftr" sz="quarter" idx="11"/>
          </p:nvPr>
        </p:nvSpPr>
        <p:spPr/>
        <p:txBody>
          <a:bodyPr/>
          <a:lstStyle/>
          <a:p>
            <a:endParaRPr lang="ru-RU"/>
          </a:p>
        </p:txBody>
      </p:sp>
      <p:sp>
        <p:nvSpPr>
          <p:cNvPr id="27" name="Slide Number Placeholder 26"/>
          <p:cNvSpPr>
            <a:spLocks noGrp="1"/>
          </p:cNvSpPr>
          <p:nvPr>
            <p:ph type="sldNum" sz="quarter" idx="12"/>
          </p:nvPr>
        </p:nvSpPr>
        <p:spPr/>
        <p:txBody>
          <a:bodyPr/>
          <a:lstStyle/>
          <a:p>
            <a:fld id="{B19B0651-EE4F-4900-A07F-96A6BFA9D0F0}" type="slidenum">
              <a:rPr lang="ru-RU" smtClean="0"/>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t>11.07.2019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t>11.07.2019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Content Placeholder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t>11.07.2019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11.07.2019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B4C71EC6-210F-42DE-9C53-41977AD35B3D}" type="datetimeFigureOut">
              <a:rPr lang="ru-RU" smtClean="0"/>
              <a:t>11.07.2019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Date Placeholder 6"/>
          <p:cNvSpPr>
            <a:spLocks noGrp="1"/>
          </p:cNvSpPr>
          <p:nvPr>
            <p:ph type="dt" sz="half" idx="10"/>
          </p:nvPr>
        </p:nvSpPr>
        <p:spPr/>
        <p:txBody>
          <a:bodyPr/>
          <a:lstStyle/>
          <a:p>
            <a:fld id="{B4C71EC6-210F-42DE-9C53-41977AD35B3D}" type="datetimeFigureOut">
              <a:rPr lang="ru-RU" smtClean="0"/>
              <a:t>11.07.2019</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Date Placeholder 2"/>
          <p:cNvSpPr>
            <a:spLocks noGrp="1"/>
          </p:cNvSpPr>
          <p:nvPr>
            <p:ph type="dt" sz="half" idx="10"/>
          </p:nvPr>
        </p:nvSpPr>
        <p:spPr/>
        <p:txBody>
          <a:bodyPr/>
          <a:lstStyle/>
          <a:p>
            <a:fld id="{B4C71EC6-210F-42DE-9C53-41977AD35B3D}" type="datetimeFigureOut">
              <a:rPr lang="ru-RU" smtClean="0"/>
              <a:t>11.07.2019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11.07.2019</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B4C71EC6-210F-42DE-9C53-41977AD35B3D}" type="datetimeFigureOut">
              <a:rPr lang="ru-RU" smtClean="0"/>
              <a:t>11.07.2019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11.07.2019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a:xfrm>
            <a:off x="8077200" y="6356350"/>
            <a:ext cx="609600" cy="365125"/>
          </a:xfrm>
        </p:spPr>
        <p:txBody>
          <a:bodyPr/>
          <a:lstStyle/>
          <a:p>
            <a:fld id="{B19B0651-EE4F-4900-A07F-96A6BFA9D0F0}" type="slidenum">
              <a:rPr lang="ru-RU" smtClean="0"/>
              <a:t>‹#›</a:t>
            </a:fld>
            <a:endParaRPr lang="ru-RU"/>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4C71EC6-210F-42DE-9C53-41977AD35B3D}" type="datetimeFigureOut">
              <a:rPr lang="ru-RU" smtClean="0"/>
              <a:t>11.07.2019</a:t>
            </a:fld>
            <a:endParaRPr lang="ru-RU"/>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19B0651-EE4F-4900-A07F-96A6BFA9D0F0}" type="slidenum">
              <a:rPr lang="ru-RU" smtClean="0"/>
              <a:t>‹#›</a:t>
            </a:fld>
            <a:endParaRPr lang="ru-RU"/>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a:bodyPr>
          <a:lstStyle/>
          <a:p>
            <a:pPr algn="ctr"/>
            <a:r>
              <a:rPr lang="ru-RU" dirty="0" smtClean="0"/>
              <a:t>Урок по ОМРК. Тема</a:t>
            </a:r>
            <a:r>
              <a:rPr lang="ru-RU" dirty="0" smtClean="0"/>
              <a:t>:          Искусство ислама. </a:t>
            </a:r>
            <a:endParaRPr lang="ru-RU" dirty="0"/>
          </a:p>
        </p:txBody>
      </p:sp>
      <p:sp>
        <p:nvSpPr>
          <p:cNvPr id="3" name="Подзаголовок 2"/>
          <p:cNvSpPr>
            <a:spLocks noGrp="1"/>
          </p:cNvSpPr>
          <p:nvPr>
            <p:ph type="subTitle" idx="1"/>
          </p:nvPr>
        </p:nvSpPr>
        <p:spPr/>
        <p:txBody>
          <a:bodyPr>
            <a:normAutofit/>
          </a:bodyPr>
          <a:lstStyle/>
          <a:p>
            <a:r>
              <a:rPr lang="ru-RU" dirty="0" smtClean="0"/>
              <a:t>Выполнила: </a:t>
            </a:r>
            <a:r>
              <a:rPr lang="ru-RU" dirty="0" smtClean="0"/>
              <a:t>учитель </a:t>
            </a:r>
            <a:r>
              <a:rPr lang="ru-RU" dirty="0" smtClean="0"/>
              <a:t>истории , обществознания</a:t>
            </a:r>
            <a:r>
              <a:rPr lang="ru-RU" dirty="0"/>
              <a:t> </a:t>
            </a:r>
            <a:r>
              <a:rPr lang="ru-RU" dirty="0" smtClean="0"/>
              <a:t>и  ОМРК МБОУ «Гимназия № 5» г. Дзержинский Коломиец </a:t>
            </a:r>
            <a:r>
              <a:rPr lang="ru-RU" smtClean="0"/>
              <a:t>Ольга </a:t>
            </a:r>
            <a:r>
              <a:rPr lang="ru-RU" smtClean="0"/>
              <a:t>Валерьевна</a:t>
            </a:r>
            <a:endParaRPr lang="ru-RU" dirty="0" smtClean="0"/>
          </a:p>
        </p:txBody>
      </p:sp>
    </p:spTree>
    <p:extLst>
      <p:ext uri="{BB962C8B-B14F-4D97-AF65-F5344CB8AC3E}">
        <p14:creationId xmlns:p14="http://schemas.microsoft.com/office/powerpoint/2010/main" val="39765105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t>Орнаменталистика</a:t>
            </a:r>
            <a:endParaRPr lang="ru-RU" dirty="0"/>
          </a:p>
        </p:txBody>
      </p:sp>
      <p:sp>
        <p:nvSpPr>
          <p:cNvPr id="3" name="Объект 2"/>
          <p:cNvSpPr>
            <a:spLocks noGrp="1"/>
          </p:cNvSpPr>
          <p:nvPr>
            <p:ph sz="half" idx="1"/>
          </p:nvPr>
        </p:nvSpPr>
        <p:spPr/>
        <p:txBody>
          <a:bodyPr/>
          <a:lstStyle/>
          <a:p>
            <a:r>
              <a:rPr lang="ru-RU" dirty="0" smtClean="0"/>
              <a:t>У мусульман популярным стало декоративное искусство, умение создавать орнаменты. Часто орнаменты и арабская вязь соединялись в одном рисунке. </a:t>
            </a:r>
            <a:endParaRPr lang="ru-RU" dirty="0"/>
          </a:p>
        </p:txBody>
      </p:sp>
      <p:pic>
        <p:nvPicPr>
          <p:cNvPr id="5" name="Объект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1988841"/>
            <a:ext cx="4038600" cy="4171644"/>
          </a:xfrm>
        </p:spPr>
      </p:pic>
    </p:spTree>
    <p:extLst>
      <p:ext uri="{BB962C8B-B14F-4D97-AF65-F5344CB8AC3E}">
        <p14:creationId xmlns:p14="http://schemas.microsoft.com/office/powerpoint/2010/main" val="4074410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Арабески</a:t>
            </a:r>
            <a:endParaRPr lang="ru-RU" dirty="0"/>
          </a:p>
        </p:txBody>
      </p:sp>
      <p:sp>
        <p:nvSpPr>
          <p:cNvPr id="3" name="Объект 2"/>
          <p:cNvSpPr>
            <a:spLocks noGrp="1"/>
          </p:cNvSpPr>
          <p:nvPr>
            <p:ph sz="half" idx="1"/>
          </p:nvPr>
        </p:nvSpPr>
        <p:spPr/>
        <p:txBody>
          <a:bodyPr>
            <a:normAutofit fontScale="92500" lnSpcReduction="20000"/>
          </a:bodyPr>
          <a:lstStyle/>
          <a:p>
            <a:r>
              <a:rPr lang="ru-RU" dirty="0" smtClean="0"/>
              <a:t>В исламе развилось искусство арабесок – сложных орнаментов, состоящих из бесконечно повторяющихся и перекликающихся друг с другом геометрических фигур, узоров. Как правило, очень богатыми узорами украшены многие элементы убранства мечетей, мусульманских религиозных школ.</a:t>
            </a:r>
            <a:endParaRPr lang="ru-RU" dirty="0"/>
          </a:p>
        </p:txBody>
      </p:sp>
      <p:pic>
        <p:nvPicPr>
          <p:cNvPr id="6" name="Объект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1916832"/>
            <a:ext cx="4172272" cy="4240287"/>
          </a:xfrm>
        </p:spPr>
      </p:pic>
    </p:spTree>
    <p:extLst>
      <p:ext uri="{BB962C8B-B14F-4D97-AF65-F5344CB8AC3E}">
        <p14:creationId xmlns:p14="http://schemas.microsoft.com/office/powerpoint/2010/main" val="1309005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t>Куфи</a:t>
            </a:r>
            <a:endParaRPr lang="ru-RU" dirty="0"/>
          </a:p>
        </p:txBody>
      </p:sp>
      <p:sp>
        <p:nvSpPr>
          <p:cNvPr id="3" name="Объект 2"/>
          <p:cNvSpPr>
            <a:spLocks noGrp="1"/>
          </p:cNvSpPr>
          <p:nvPr>
            <p:ph sz="half" idx="1"/>
          </p:nvPr>
        </p:nvSpPr>
        <p:spPr/>
        <p:txBody>
          <a:bodyPr>
            <a:normAutofit lnSpcReduction="10000"/>
          </a:bodyPr>
          <a:lstStyle/>
          <a:p>
            <a:r>
              <a:rPr lang="ru-RU" dirty="0" smtClean="0"/>
              <a:t>В </a:t>
            </a:r>
            <a:r>
              <a:rPr lang="en-US" dirty="0" smtClean="0"/>
              <a:t>VII</a:t>
            </a:r>
            <a:r>
              <a:rPr lang="ru-RU" dirty="0" smtClean="0"/>
              <a:t> веке возник прямолинейный, угловатый почерк </a:t>
            </a:r>
            <a:r>
              <a:rPr lang="ru-RU" dirty="0" err="1" smtClean="0"/>
              <a:t>куфи</a:t>
            </a:r>
            <a:r>
              <a:rPr lang="ru-RU" dirty="0" smtClean="0"/>
              <a:t>. Куфическое письмо украшает стены монументальных архитектурных сооружений, предметы прикладного искусства. Иногда надпись представляет собой фриз или панно.</a:t>
            </a:r>
            <a:endParaRPr lang="ru-RU" dirty="0"/>
          </a:p>
        </p:txBody>
      </p:sp>
      <p:pic>
        <p:nvPicPr>
          <p:cNvPr id="5" name="Объект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4008" y="1628800"/>
            <a:ext cx="4248472" cy="2304256"/>
          </a:xfr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4077071"/>
            <a:ext cx="4248472" cy="2366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3261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Книжная миниатюра</a:t>
            </a:r>
            <a:endParaRPr lang="ru-RU" dirty="0"/>
          </a:p>
        </p:txBody>
      </p:sp>
      <p:sp>
        <p:nvSpPr>
          <p:cNvPr id="3" name="Объект 2"/>
          <p:cNvSpPr>
            <a:spLocks noGrp="1"/>
          </p:cNvSpPr>
          <p:nvPr>
            <p:ph sz="half" idx="1"/>
          </p:nvPr>
        </p:nvSpPr>
        <p:spPr/>
        <p:txBody>
          <a:bodyPr>
            <a:normAutofit fontScale="92500" lnSpcReduction="10000"/>
          </a:bodyPr>
          <a:lstStyle/>
          <a:p>
            <a:r>
              <a:rPr lang="ru-RU" dirty="0" smtClean="0"/>
              <a:t>Особое место в исламском искусстве заняла книжная миниатюра. Стилистика миниатюры вобрала и своеобразно преломила опыт каллиграфии, ювелирного мастерства и ковроткачества: филигранная плоскостная графика рисунка сочетается с красочным узором.</a:t>
            </a:r>
            <a:endParaRPr lang="ru-RU" dirty="0"/>
          </a:p>
        </p:txBody>
      </p:sp>
      <p:pic>
        <p:nvPicPr>
          <p:cNvPr id="5" name="Объект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076056" y="1920875"/>
            <a:ext cx="2889841" cy="4433888"/>
          </a:xfrm>
        </p:spPr>
      </p:pic>
    </p:spTree>
    <p:extLst>
      <p:ext uri="{BB962C8B-B14F-4D97-AF65-F5344CB8AC3E}">
        <p14:creationId xmlns:p14="http://schemas.microsoft.com/office/powerpoint/2010/main" val="3114468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t>Камал</a:t>
            </a:r>
            <a:r>
              <a:rPr lang="ru-RU" dirty="0" smtClean="0"/>
              <a:t> ад-дин </a:t>
            </a:r>
            <a:r>
              <a:rPr lang="ru-RU" dirty="0" err="1" smtClean="0"/>
              <a:t>Бехзад</a:t>
            </a:r>
            <a:endParaRPr lang="ru-RU" dirty="0"/>
          </a:p>
        </p:txBody>
      </p:sp>
      <p:sp>
        <p:nvSpPr>
          <p:cNvPr id="3" name="Объект 2"/>
          <p:cNvSpPr>
            <a:spLocks noGrp="1"/>
          </p:cNvSpPr>
          <p:nvPr>
            <p:ph sz="half" idx="1"/>
          </p:nvPr>
        </p:nvSpPr>
        <p:spPr/>
        <p:txBody>
          <a:bodyPr/>
          <a:lstStyle/>
          <a:p>
            <a:r>
              <a:rPr lang="ru-RU" dirty="0" smtClean="0"/>
              <a:t>К шедеврам книжной иллюстрации относятся миниатюры </a:t>
            </a:r>
            <a:r>
              <a:rPr lang="ru-RU" dirty="0" err="1" smtClean="0"/>
              <a:t>Камал</a:t>
            </a:r>
            <a:r>
              <a:rPr lang="ru-RU" dirty="0" smtClean="0"/>
              <a:t> ад-дина </a:t>
            </a:r>
            <a:r>
              <a:rPr lang="ru-RU" dirty="0" err="1" smtClean="0"/>
              <a:t>Бехзада</a:t>
            </a:r>
            <a:r>
              <a:rPr lang="ru-RU" dirty="0" smtClean="0"/>
              <a:t> к поэме Сзади «</a:t>
            </a:r>
            <a:r>
              <a:rPr lang="ru-RU" dirty="0" err="1" smtClean="0"/>
              <a:t>Бустан</a:t>
            </a:r>
            <a:r>
              <a:rPr lang="ru-RU" dirty="0" smtClean="0"/>
              <a:t>» (1488) и к книге о победах Тимура «</a:t>
            </a:r>
            <a:r>
              <a:rPr lang="ru-RU" dirty="0" err="1" smtClean="0"/>
              <a:t>Зафар-наме</a:t>
            </a:r>
            <a:r>
              <a:rPr lang="ru-RU" dirty="0" smtClean="0"/>
              <a:t>».</a:t>
            </a:r>
            <a:endParaRPr lang="ru-RU" dirty="0"/>
          </a:p>
        </p:txBody>
      </p:sp>
      <p:pic>
        <p:nvPicPr>
          <p:cNvPr id="409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88640" y="1920875"/>
            <a:ext cx="3757720" cy="4433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1357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Султан Мухаммед</a:t>
            </a:r>
            <a:endParaRPr lang="ru-RU" dirty="0"/>
          </a:p>
        </p:txBody>
      </p:sp>
      <p:sp>
        <p:nvSpPr>
          <p:cNvPr id="3" name="Объект 2"/>
          <p:cNvSpPr>
            <a:spLocks noGrp="1"/>
          </p:cNvSpPr>
          <p:nvPr>
            <p:ph sz="half" idx="1"/>
          </p:nvPr>
        </p:nvSpPr>
        <p:spPr/>
        <p:txBody>
          <a:bodyPr>
            <a:normAutofit fontScale="92500"/>
          </a:bodyPr>
          <a:lstStyle/>
          <a:p>
            <a:r>
              <a:rPr lang="ru-RU" dirty="0" err="1" smtClean="0"/>
              <a:t>Тебризскую</a:t>
            </a:r>
            <a:r>
              <a:rPr lang="ru-RU" dirty="0" smtClean="0"/>
              <a:t> школу миниатюры в Азербайджане отличает большая декоративность и сложность композиции. Выдающийся ее представитель: Султан Мухаммед, автор иллюстраций к «Хамсе» </a:t>
            </a:r>
            <a:r>
              <a:rPr lang="ru-RU" dirty="0" err="1" smtClean="0"/>
              <a:t>Джами</a:t>
            </a:r>
            <a:r>
              <a:rPr lang="ru-RU" dirty="0" smtClean="0"/>
              <a:t> (к. </a:t>
            </a:r>
            <a:r>
              <a:rPr lang="en-US" dirty="0" smtClean="0"/>
              <a:t>XV</a:t>
            </a:r>
            <a:r>
              <a:rPr lang="ru-RU" dirty="0" smtClean="0"/>
              <a:t> в).</a:t>
            </a:r>
            <a:endParaRPr lang="ru-RU" dirty="0"/>
          </a:p>
        </p:txBody>
      </p:sp>
      <p:pic>
        <p:nvPicPr>
          <p:cNvPr id="5122"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220072" y="1844824"/>
            <a:ext cx="2880319" cy="4680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4106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Великолепна архитектура исламского мира!</a:t>
            </a:r>
            <a:endParaRPr lang="ru-RU" dirty="0"/>
          </a:p>
        </p:txBody>
      </p:sp>
      <p:sp>
        <p:nvSpPr>
          <p:cNvPr id="3" name="Объект 2"/>
          <p:cNvSpPr>
            <a:spLocks noGrp="1"/>
          </p:cNvSpPr>
          <p:nvPr>
            <p:ph sz="half" idx="1"/>
          </p:nvPr>
        </p:nvSpPr>
        <p:spPr/>
        <p:txBody>
          <a:bodyPr>
            <a:normAutofit fontScale="85000" lnSpcReduction="10000"/>
          </a:bodyPr>
          <a:lstStyle/>
          <a:p>
            <a:r>
              <a:rPr lang="ru-RU" dirty="0" smtClean="0"/>
              <a:t>В разных странах в разное время были построены поражающие своей красотой мечети ( «</a:t>
            </a:r>
            <a:r>
              <a:rPr lang="ru-RU" dirty="0" err="1" smtClean="0"/>
              <a:t>местодля</a:t>
            </a:r>
            <a:r>
              <a:rPr lang="ru-RU" dirty="0" smtClean="0"/>
              <a:t> совершения земных поклонов»), минареты, мавзолей, дворцы, медресе</a:t>
            </a:r>
            <a:r>
              <a:rPr lang="ru-RU" dirty="0"/>
              <a:t> </a:t>
            </a:r>
            <a:r>
              <a:rPr lang="ru-RU" dirty="0" smtClean="0"/>
              <a:t>(высшие учебные заведения).</a:t>
            </a:r>
          </a:p>
          <a:p>
            <a:r>
              <a:rPr lang="ru-RU" dirty="0" smtClean="0"/>
              <a:t>г. Самарканд, площадь </a:t>
            </a:r>
            <a:r>
              <a:rPr lang="ru-RU" dirty="0" err="1" smtClean="0"/>
              <a:t>Регистан</a:t>
            </a:r>
            <a:r>
              <a:rPr lang="ru-RU" dirty="0" smtClean="0"/>
              <a:t> (Узбекистан): медресе Улугбека(1417-1420), </a:t>
            </a:r>
            <a:r>
              <a:rPr lang="ru-RU" dirty="0" err="1" smtClean="0"/>
              <a:t>Шир</a:t>
            </a:r>
            <a:r>
              <a:rPr lang="ru-RU" dirty="0" smtClean="0"/>
              <a:t>-дор и </a:t>
            </a:r>
            <a:r>
              <a:rPr lang="ru-RU" dirty="0" err="1" smtClean="0"/>
              <a:t>Тилля</a:t>
            </a:r>
            <a:r>
              <a:rPr lang="ru-RU" dirty="0" smtClean="0"/>
              <a:t>-кари и Мечеть </a:t>
            </a:r>
            <a:r>
              <a:rPr lang="ru-RU" dirty="0" err="1" smtClean="0"/>
              <a:t>Биби-ханым</a:t>
            </a:r>
            <a:r>
              <a:rPr lang="ru-RU" dirty="0" smtClean="0"/>
              <a:t>(1404).</a:t>
            </a:r>
            <a:endParaRPr lang="ru-RU" dirty="0"/>
          </a:p>
        </p:txBody>
      </p:sp>
      <p:pic>
        <p:nvPicPr>
          <p:cNvPr id="5" name="Объект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355976" y="1988840"/>
            <a:ext cx="4464496" cy="3816424"/>
          </a:xfrm>
        </p:spPr>
      </p:pic>
    </p:spTree>
    <p:extLst>
      <p:ext uri="{BB962C8B-B14F-4D97-AF65-F5344CB8AC3E}">
        <p14:creationId xmlns:p14="http://schemas.microsoft.com/office/powerpoint/2010/main" val="10263712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Мечеть </a:t>
            </a:r>
            <a:r>
              <a:rPr lang="ru-RU" dirty="0" err="1" smtClean="0"/>
              <a:t>Омеядов</a:t>
            </a:r>
            <a:r>
              <a:rPr lang="ru-RU" dirty="0" smtClean="0"/>
              <a:t> в Дамаске (705-715), Сирия</a:t>
            </a:r>
            <a:endParaRPr lang="ru-RU" dirty="0"/>
          </a:p>
        </p:txBody>
      </p:sp>
      <p:sp>
        <p:nvSpPr>
          <p:cNvPr id="3" name="Объект 2"/>
          <p:cNvSpPr>
            <a:spLocks noGrp="1"/>
          </p:cNvSpPr>
          <p:nvPr>
            <p:ph sz="half" idx="1"/>
          </p:nvPr>
        </p:nvSpPr>
        <p:spPr/>
        <p:txBody>
          <a:bodyPr>
            <a:normAutofit fontScale="85000" lnSpcReduction="20000"/>
          </a:bodyPr>
          <a:lstStyle/>
          <a:p>
            <a:r>
              <a:rPr lang="ru-RU" dirty="0" smtClean="0"/>
              <a:t>Жизнь мусульман тесно связана с мечетями. Каждая из них имеет свой неповторимый облик. Внутри стены мечетей часто бывают украшены мозаикой, керамической плиткой с орнаментом. На видных местах можно видеть изречения из Корана. Внутреннее пространство мечетей освещается искусно сделанными люстрами или лампами. Полы застланы коврами.</a:t>
            </a:r>
            <a:endParaRPr lang="ru-RU"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4221088"/>
            <a:ext cx="3960440"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745664" y="1556792"/>
            <a:ext cx="4005144" cy="2513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3361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Минарет аль-</a:t>
            </a:r>
            <a:r>
              <a:rPr lang="ru-RU" dirty="0" err="1" smtClean="0"/>
              <a:t>Мальвия</a:t>
            </a:r>
            <a:r>
              <a:rPr lang="ru-RU" dirty="0"/>
              <a:t> </a:t>
            </a:r>
            <a:r>
              <a:rPr lang="ru-RU" dirty="0" smtClean="0"/>
              <a:t>( 847) г. </a:t>
            </a:r>
            <a:r>
              <a:rPr lang="ru-RU" dirty="0" err="1" smtClean="0"/>
              <a:t>Самарра</a:t>
            </a:r>
            <a:r>
              <a:rPr lang="ru-RU" dirty="0" smtClean="0"/>
              <a:t>, Сирия</a:t>
            </a:r>
            <a:endParaRPr lang="ru-RU" dirty="0"/>
          </a:p>
        </p:txBody>
      </p:sp>
      <p:sp>
        <p:nvSpPr>
          <p:cNvPr id="3" name="Объект 2"/>
          <p:cNvSpPr>
            <a:spLocks noGrp="1"/>
          </p:cNvSpPr>
          <p:nvPr>
            <p:ph sz="half" idx="1"/>
          </p:nvPr>
        </p:nvSpPr>
        <p:spPr/>
        <p:txBody>
          <a:bodyPr/>
          <a:lstStyle/>
          <a:p>
            <a:r>
              <a:rPr lang="ru-RU" dirty="0" smtClean="0"/>
              <a:t>Бесконечным разнообразием форм отличаются устремленные ввысь минареты (башни-маяки). Многие из них также украшены орнаментом.</a:t>
            </a:r>
            <a:endParaRPr lang="ru-RU" dirty="0"/>
          </a:p>
        </p:txBody>
      </p:sp>
      <p:pic>
        <p:nvPicPr>
          <p:cNvPr id="5" name="Объект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60032" y="1916832"/>
            <a:ext cx="3474343" cy="4176463"/>
          </a:xfrm>
        </p:spPr>
      </p:pic>
    </p:spTree>
    <p:extLst>
      <p:ext uri="{BB962C8B-B14F-4D97-AF65-F5344CB8AC3E}">
        <p14:creationId xmlns:p14="http://schemas.microsoft.com/office/powerpoint/2010/main" val="11780188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г</a:t>
            </a:r>
            <a:r>
              <a:rPr lang="ru-RU" dirty="0" smtClean="0"/>
              <a:t>. Бухара (Узбекистан)</a:t>
            </a:r>
            <a:endParaRPr lang="ru-RU" dirty="0"/>
          </a:p>
        </p:txBody>
      </p:sp>
      <p:sp>
        <p:nvSpPr>
          <p:cNvPr id="3" name="Объект 2"/>
          <p:cNvSpPr>
            <a:spLocks noGrp="1"/>
          </p:cNvSpPr>
          <p:nvPr>
            <p:ph sz="half" idx="1"/>
          </p:nvPr>
        </p:nvSpPr>
        <p:spPr/>
        <p:txBody>
          <a:bodyPr>
            <a:normAutofit fontScale="92500" lnSpcReduction="20000"/>
          </a:bodyPr>
          <a:lstStyle/>
          <a:p>
            <a:r>
              <a:rPr lang="ru-RU" dirty="0"/>
              <a:t>Минарет в Бухаре, часть архитектурного ансамбля Пои-</a:t>
            </a:r>
            <a:r>
              <a:rPr lang="ru-RU" dirty="0" err="1"/>
              <a:t>Калян</a:t>
            </a:r>
            <a:r>
              <a:rPr lang="ru-RU" dirty="0"/>
              <a:t>, один из старейших архитектурных памятников города. Является самым высоким сооружением старой Бухары, его высота 46,5 метров. Название минарета переводится с персидского языка как большой минарет. </a:t>
            </a:r>
            <a:r>
              <a:rPr lang="ru-RU" dirty="0" smtClean="0"/>
              <a:t>Дата постройки 1127 </a:t>
            </a:r>
            <a:r>
              <a:rPr lang="ru-RU" dirty="0"/>
              <a:t>г.</a:t>
            </a:r>
          </a:p>
        </p:txBody>
      </p:sp>
      <p:pic>
        <p:nvPicPr>
          <p:cNvPr id="1026"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076057" y="1844824"/>
            <a:ext cx="3036020"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0305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Цель:</a:t>
            </a:r>
            <a:endParaRPr lang="ru-RU" dirty="0"/>
          </a:p>
        </p:txBody>
      </p:sp>
      <p:sp>
        <p:nvSpPr>
          <p:cNvPr id="3" name="Объект 2"/>
          <p:cNvSpPr>
            <a:spLocks noGrp="1"/>
          </p:cNvSpPr>
          <p:nvPr>
            <p:ph idx="1"/>
          </p:nvPr>
        </p:nvSpPr>
        <p:spPr/>
        <p:txBody>
          <a:bodyPr/>
          <a:lstStyle/>
          <a:p>
            <a:r>
              <a:rPr lang="ru-RU" dirty="0" smtClean="0"/>
              <a:t>Формирование у учащихся мотивации к осознанному нравственному поведению, основанному на знании и уважении культурных и религиозных традиций ислама.</a:t>
            </a:r>
            <a:endParaRPr lang="ru-RU" dirty="0"/>
          </a:p>
        </p:txBody>
      </p:sp>
    </p:spTree>
    <p:extLst>
      <p:ext uri="{BB962C8B-B14F-4D97-AF65-F5344CB8AC3E}">
        <p14:creationId xmlns:p14="http://schemas.microsoft.com/office/powerpoint/2010/main" val="3243168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Минарет </a:t>
            </a:r>
            <a:r>
              <a:rPr lang="ru-RU" dirty="0" err="1" smtClean="0"/>
              <a:t>Кутб-Минар</a:t>
            </a:r>
            <a:r>
              <a:rPr lang="ru-RU" dirty="0" smtClean="0"/>
              <a:t>, Дели (1193-1368)</a:t>
            </a:r>
            <a:endParaRPr lang="ru-RU" dirty="0"/>
          </a:p>
        </p:txBody>
      </p:sp>
      <p:sp>
        <p:nvSpPr>
          <p:cNvPr id="3" name="Объект 2"/>
          <p:cNvSpPr>
            <a:spLocks noGrp="1"/>
          </p:cNvSpPr>
          <p:nvPr>
            <p:ph sz="half" idx="1"/>
          </p:nvPr>
        </p:nvSpPr>
        <p:spPr/>
        <p:txBody>
          <a:bodyPr>
            <a:normAutofit fontScale="92500" lnSpcReduction="10000"/>
          </a:bodyPr>
          <a:lstStyle/>
          <a:p>
            <a:r>
              <a:rPr lang="ru-RU" dirty="0"/>
              <a:t>Минарет </a:t>
            </a:r>
            <a:r>
              <a:rPr lang="ru-RU" dirty="0" err="1"/>
              <a:t>Кутб-Минар</a:t>
            </a:r>
            <a:r>
              <a:rPr lang="ru-RU" dirty="0"/>
              <a:t> является самым высоким кирпичным минаретом в мире. Высота башни достигает 72,5 метров, а на вершину строения ведут 379 ступеней. Находится минарет в городе Дели, что в Индии. Башня считается объектом всемирного наследия и находится под защитой ЮНЕСКО.</a:t>
            </a:r>
          </a:p>
        </p:txBody>
      </p:sp>
      <p:pic>
        <p:nvPicPr>
          <p:cNvPr id="205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572000" y="2132856"/>
            <a:ext cx="4172272"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5586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smtClean="0"/>
              <a:t>Тадж-Махал, </a:t>
            </a:r>
            <a:r>
              <a:rPr lang="ru-RU" dirty="0" err="1" smtClean="0"/>
              <a:t>Агра</a:t>
            </a:r>
            <a:r>
              <a:rPr lang="ru-RU" dirty="0" smtClean="0"/>
              <a:t> (1632-1650)</a:t>
            </a:r>
            <a:endParaRPr lang="ru-RU" dirty="0"/>
          </a:p>
        </p:txBody>
      </p:sp>
      <p:sp>
        <p:nvSpPr>
          <p:cNvPr id="3" name="Объект 2"/>
          <p:cNvSpPr>
            <a:spLocks noGrp="1"/>
          </p:cNvSpPr>
          <p:nvPr>
            <p:ph sz="half" idx="1"/>
          </p:nvPr>
        </p:nvSpPr>
        <p:spPr/>
        <p:txBody>
          <a:bodyPr>
            <a:normAutofit fontScale="92500" lnSpcReduction="20000"/>
          </a:bodyPr>
          <a:lstStyle/>
          <a:p>
            <a:r>
              <a:rPr lang="ru-RU" dirty="0" smtClean="0"/>
              <a:t>Один из видов архитектуры исламского мира – мавзолеи. Их возводили над могилами усопших правителей, знаменитых учёных. Возле них можно увидеть мечети и медресе. Стены мавзолеев изнутри и снаружи украшали нарядными узорами, которые служили напоминанием о райском саде.</a:t>
            </a:r>
            <a:endParaRPr lang="ru-RU" dirty="0"/>
          </a:p>
        </p:txBody>
      </p:sp>
      <p:pic>
        <p:nvPicPr>
          <p:cNvPr id="5" name="Объект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4008" y="2204864"/>
            <a:ext cx="4248472" cy="3444379"/>
          </a:xfrm>
        </p:spPr>
      </p:pic>
    </p:spTree>
    <p:extLst>
      <p:ext uri="{BB962C8B-B14F-4D97-AF65-F5344CB8AC3E}">
        <p14:creationId xmlns:p14="http://schemas.microsoft.com/office/powerpoint/2010/main" val="20195659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Дворец </a:t>
            </a:r>
            <a:r>
              <a:rPr lang="ru-RU" dirty="0" err="1" smtClean="0"/>
              <a:t>Ширваншахов</a:t>
            </a:r>
            <a:r>
              <a:rPr lang="ru-RU" dirty="0" smtClean="0"/>
              <a:t> </a:t>
            </a:r>
            <a:r>
              <a:rPr lang="en-US" dirty="0" smtClean="0"/>
              <a:t>XV</a:t>
            </a:r>
            <a:r>
              <a:rPr lang="ru-RU" dirty="0" smtClean="0"/>
              <a:t> в. Баку</a:t>
            </a:r>
            <a:endParaRPr lang="ru-RU" dirty="0"/>
          </a:p>
        </p:txBody>
      </p:sp>
      <p:sp>
        <p:nvSpPr>
          <p:cNvPr id="3" name="Объект 2"/>
          <p:cNvSpPr>
            <a:spLocks noGrp="1"/>
          </p:cNvSpPr>
          <p:nvPr>
            <p:ph sz="half" idx="1"/>
          </p:nvPr>
        </p:nvSpPr>
        <p:spPr/>
        <p:txBody>
          <a:bodyPr>
            <a:normAutofit fontScale="85000" lnSpcReduction="20000"/>
          </a:bodyPr>
          <a:lstStyle/>
          <a:p>
            <a:r>
              <a:rPr lang="ru-RU" dirty="0" smtClean="0"/>
              <a:t>Правителями исламских стран было построено множество дворцов. Они были роскошно украшены, имели резные двери, ажурные оконные решётки. Стены украшались изразцовыми плитками, покрытыми узором, пол расписывался орнаментом. Создавалось впечатление, что всё помещение в коврах. Часто возле дворца находились фонтаны и бассейн.</a:t>
            </a:r>
            <a:endParaRPr lang="ru-RU" dirty="0"/>
          </a:p>
        </p:txBody>
      </p:sp>
      <p:pic>
        <p:nvPicPr>
          <p:cNvPr id="5" name="Объект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499992" y="2348880"/>
            <a:ext cx="4258816" cy="3312368"/>
          </a:xfrm>
        </p:spPr>
      </p:pic>
    </p:spTree>
    <p:extLst>
      <p:ext uri="{BB962C8B-B14F-4D97-AF65-F5344CB8AC3E}">
        <p14:creationId xmlns:p14="http://schemas.microsoft.com/office/powerpoint/2010/main" val="41984050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Роспись керамики Узбекистан</a:t>
            </a:r>
            <a:endParaRPr lang="ru-RU" dirty="0"/>
          </a:p>
        </p:txBody>
      </p:sp>
      <p:sp>
        <p:nvSpPr>
          <p:cNvPr id="3" name="Объект 2"/>
          <p:cNvSpPr>
            <a:spLocks noGrp="1"/>
          </p:cNvSpPr>
          <p:nvPr>
            <p:ph sz="half" idx="1"/>
          </p:nvPr>
        </p:nvSpPr>
        <p:spPr/>
        <p:txBody>
          <a:bodyPr/>
          <a:lstStyle/>
          <a:p>
            <a:r>
              <a:rPr lang="ru-RU" dirty="0" smtClean="0"/>
              <a:t>Предметы домашнего быта в исламских странах – это тоже произведения искусства. Испокон веков мастера создавали великолепные ковры, оружие, посуду, одежду.</a:t>
            </a:r>
            <a:endParaRPr lang="ru-RU" dirty="0"/>
          </a:p>
        </p:txBody>
      </p:sp>
      <p:pic>
        <p:nvPicPr>
          <p:cNvPr id="7171" name="Picture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499992" y="2276872"/>
            <a:ext cx="4392488" cy="3213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6032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Искусство ковроткачества</a:t>
            </a:r>
            <a:endParaRPr lang="ru-RU" dirty="0"/>
          </a:p>
        </p:txBody>
      </p:sp>
      <p:sp>
        <p:nvSpPr>
          <p:cNvPr id="3" name="Объект 2"/>
          <p:cNvSpPr>
            <a:spLocks noGrp="1"/>
          </p:cNvSpPr>
          <p:nvPr>
            <p:ph sz="half" idx="1"/>
          </p:nvPr>
        </p:nvSpPr>
        <p:spPr/>
        <p:txBody>
          <a:bodyPr/>
          <a:lstStyle/>
          <a:p>
            <a:r>
              <a:rPr lang="ru-RU" dirty="0" smtClean="0"/>
              <a:t>На Северном Кавказе мусульмане ткут ковры, в рисунках которых используются исламские мотивы.</a:t>
            </a:r>
            <a:endParaRPr lang="ru-RU" dirty="0"/>
          </a:p>
        </p:txBody>
      </p:sp>
      <p:pic>
        <p:nvPicPr>
          <p:cNvPr id="819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2060848"/>
            <a:ext cx="4038600" cy="4046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42765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lstStyle/>
          <a:p>
            <a:r>
              <a:rPr lang="ru-RU" dirty="0" smtClean="0"/>
              <a:t>Мечеть Шейха-</a:t>
            </a:r>
            <a:r>
              <a:rPr lang="ru-RU" dirty="0" err="1" smtClean="0"/>
              <a:t>Зайда</a:t>
            </a:r>
            <a:r>
              <a:rPr lang="ru-RU" dirty="0" smtClean="0"/>
              <a:t> 2007 г.</a:t>
            </a:r>
            <a:endParaRPr lang="ru-RU" dirty="0"/>
          </a:p>
        </p:txBody>
      </p:sp>
      <p:sp>
        <p:nvSpPr>
          <p:cNvPr id="8" name="Объект 7"/>
          <p:cNvSpPr>
            <a:spLocks noGrp="1"/>
          </p:cNvSpPr>
          <p:nvPr>
            <p:ph sz="half" idx="1"/>
          </p:nvPr>
        </p:nvSpPr>
        <p:spPr/>
        <p:txBody>
          <a:bodyPr>
            <a:normAutofit lnSpcReduction="10000"/>
          </a:bodyPr>
          <a:lstStyle/>
          <a:p>
            <a:r>
              <a:rPr lang="ru-RU" dirty="0" smtClean="0"/>
              <a:t>Самый большой в мире ковёр ручной работы в мечети Шейха-</a:t>
            </a:r>
            <a:r>
              <a:rPr lang="ru-RU" dirty="0" err="1" smtClean="0"/>
              <a:t>Зайда</a:t>
            </a:r>
            <a:r>
              <a:rPr lang="ru-RU" dirty="0" smtClean="0"/>
              <a:t> в Абу-Даби (ОАЭ, 2007).Ткали его 1200 иранских мастеров прямо в самой мечети, длина - 133 м, ширина – 48 м, вес – 48 тонн. Этот шедевр отмечен Книгой рекордов Гиннеса.</a:t>
            </a:r>
            <a:endParaRPr lang="ru-RU" dirty="0"/>
          </a:p>
        </p:txBody>
      </p:sp>
      <p:pic>
        <p:nvPicPr>
          <p:cNvPr id="4098"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597400" y="4359368"/>
            <a:ext cx="4038600" cy="2492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772816"/>
            <a:ext cx="4064000"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03651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с. </a:t>
            </a:r>
            <a:r>
              <a:rPr lang="ru-RU" dirty="0" err="1" smtClean="0"/>
              <a:t>Кубачи</a:t>
            </a:r>
            <a:r>
              <a:rPr lang="ru-RU" dirty="0" smtClean="0"/>
              <a:t> (Дагестан)</a:t>
            </a:r>
            <a:endParaRPr lang="ru-RU" dirty="0"/>
          </a:p>
        </p:txBody>
      </p:sp>
      <p:sp>
        <p:nvSpPr>
          <p:cNvPr id="3" name="Объект 2"/>
          <p:cNvSpPr>
            <a:spLocks noGrp="1"/>
          </p:cNvSpPr>
          <p:nvPr>
            <p:ph sz="half" idx="1"/>
          </p:nvPr>
        </p:nvSpPr>
        <p:spPr/>
        <p:txBody>
          <a:bodyPr/>
          <a:lstStyle/>
          <a:p>
            <a:r>
              <a:rPr lang="ru-RU" dirty="0" smtClean="0"/>
              <a:t>В Дагестане есть село </a:t>
            </a:r>
            <a:r>
              <a:rPr lang="ru-RU" dirty="0" err="1" smtClean="0"/>
              <a:t>Кубачи</a:t>
            </a:r>
            <a:r>
              <a:rPr lang="ru-RU" dirty="0" smtClean="0"/>
              <a:t>, которое славится своими мастерами по металлу. Они делают кинжалы, посуду, украшения. Эти изделия покрывают узорами.</a:t>
            </a:r>
            <a:endParaRPr lang="ru-RU" dirty="0"/>
          </a:p>
        </p:txBody>
      </p:sp>
      <p:pic>
        <p:nvPicPr>
          <p:cNvPr id="921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499992" y="2132856"/>
            <a:ext cx="4320480" cy="3590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88804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Изысканная вышивка</a:t>
            </a:r>
            <a:endParaRPr lang="ru-RU" dirty="0"/>
          </a:p>
        </p:txBody>
      </p:sp>
      <p:sp>
        <p:nvSpPr>
          <p:cNvPr id="3" name="Объект 2"/>
          <p:cNvSpPr>
            <a:spLocks noGrp="1"/>
          </p:cNvSpPr>
          <p:nvPr>
            <p:ph sz="half" idx="1"/>
          </p:nvPr>
        </p:nvSpPr>
        <p:spPr/>
        <p:txBody>
          <a:bodyPr>
            <a:normAutofit lnSpcReduction="10000"/>
          </a:bodyPr>
          <a:lstStyle/>
          <a:p>
            <a:r>
              <a:rPr lang="ru-RU" dirty="0" smtClean="0"/>
              <a:t>В Поволжье мусульманки любят украшать одежду и головные уборы изысканными вышивками. Под их руками возникают узоры из цветов, веточек деревьев, в которых звучат мотивы исламского рая.</a:t>
            </a:r>
            <a:endParaRPr lang="ru-RU" dirty="0"/>
          </a:p>
        </p:txBody>
      </p:sp>
      <p:pic>
        <p:nvPicPr>
          <p:cNvPr id="1024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427984" y="2276872"/>
            <a:ext cx="4536504" cy="3312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3390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t>Золотообильная</a:t>
            </a:r>
            <a:r>
              <a:rPr lang="ru-RU" dirty="0" smtClean="0"/>
              <a:t> Африка</a:t>
            </a:r>
            <a:endParaRPr lang="ru-RU" dirty="0"/>
          </a:p>
        </p:txBody>
      </p:sp>
      <p:sp>
        <p:nvSpPr>
          <p:cNvPr id="3" name="Объект 2"/>
          <p:cNvSpPr>
            <a:spLocks noGrp="1"/>
          </p:cNvSpPr>
          <p:nvPr>
            <p:ph sz="half" idx="1"/>
          </p:nvPr>
        </p:nvSpPr>
        <p:spPr/>
        <p:txBody>
          <a:bodyPr>
            <a:normAutofit fontScale="92500" lnSpcReduction="20000"/>
          </a:bodyPr>
          <a:lstStyle/>
          <a:p>
            <a:r>
              <a:rPr lang="ru-RU" dirty="0" smtClean="0"/>
              <a:t>Прикладное искусство создало невообразимое богатство декоративных изделий. В </a:t>
            </a:r>
            <a:r>
              <a:rPr lang="ru-RU" dirty="0"/>
              <a:t>С</a:t>
            </a:r>
            <a:r>
              <a:rPr lang="ru-RU" dirty="0" smtClean="0"/>
              <a:t>еверной Африке керамика с золотистым блеском, изделия из металла, покрытые чеканкой, гравировкой и инкрустацией, резные изделия из ценных пород дерева и слоновой кости, ткани – от тяжелой парчи до прозрачного муслина.</a:t>
            </a:r>
            <a:endParaRPr lang="ru-RU" dirty="0"/>
          </a:p>
        </p:txBody>
      </p:sp>
      <p:pic>
        <p:nvPicPr>
          <p:cNvPr id="1126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26706" y="1916832"/>
            <a:ext cx="4115147"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4293096"/>
            <a:ext cx="4125838" cy="2374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89702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692696"/>
            <a:ext cx="8229600" cy="1143000"/>
          </a:xfrm>
        </p:spPr>
        <p:txBody>
          <a:bodyPr>
            <a:normAutofit/>
          </a:bodyPr>
          <a:lstStyle/>
          <a:p>
            <a:r>
              <a:rPr lang="ru-RU" dirty="0" smtClean="0"/>
              <a:t>Вазы </a:t>
            </a:r>
            <a:r>
              <a:rPr lang="ru-RU" dirty="0" err="1" smtClean="0"/>
              <a:t>Альгамбры</a:t>
            </a:r>
            <a:endParaRPr lang="ru-RU" dirty="0"/>
          </a:p>
        </p:txBody>
      </p:sp>
      <p:sp>
        <p:nvSpPr>
          <p:cNvPr id="3" name="Объект 2"/>
          <p:cNvSpPr>
            <a:spLocks noGrp="1"/>
          </p:cNvSpPr>
          <p:nvPr>
            <p:ph sz="half" idx="1"/>
          </p:nvPr>
        </p:nvSpPr>
        <p:spPr/>
        <p:txBody>
          <a:bodyPr>
            <a:normAutofit fontScale="92500" lnSpcReduction="10000"/>
          </a:bodyPr>
          <a:lstStyle/>
          <a:p>
            <a:r>
              <a:rPr lang="ru-RU" dirty="0" smtClean="0"/>
              <a:t>В мавританской Испании для украшения </a:t>
            </a:r>
            <a:r>
              <a:rPr lang="ru-RU" dirty="0" err="1" smtClean="0"/>
              <a:t>гранадского</a:t>
            </a:r>
            <a:r>
              <a:rPr lang="ru-RU" dirty="0" smtClean="0"/>
              <a:t> дворца были созданы массивные яйцевидные </a:t>
            </a:r>
            <a:r>
              <a:rPr lang="ru-RU" dirty="0" err="1" smtClean="0"/>
              <a:t>альгамбрские</a:t>
            </a:r>
            <a:r>
              <a:rPr lang="ru-RU" dirty="0" smtClean="0"/>
              <a:t> вазы, суженные книзу, с плоскими ручками – крыльями, покрыты люстровым орнаментом. В </a:t>
            </a:r>
            <a:r>
              <a:rPr lang="en-US" dirty="0" smtClean="0"/>
              <a:t>XV</a:t>
            </a:r>
            <a:r>
              <a:rPr lang="ru-RU" dirty="0" smtClean="0"/>
              <a:t> веке прославился темно-синий фаянс с золотом из Валенсии.</a:t>
            </a:r>
            <a:endParaRPr lang="ru-RU" dirty="0"/>
          </a:p>
        </p:txBody>
      </p:sp>
      <p:pic>
        <p:nvPicPr>
          <p:cNvPr id="1229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004048" y="1916832"/>
            <a:ext cx="3240360" cy="4316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8699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Задачи:</a:t>
            </a:r>
            <a:endParaRPr lang="ru-RU" dirty="0"/>
          </a:p>
        </p:txBody>
      </p:sp>
      <p:sp>
        <p:nvSpPr>
          <p:cNvPr id="3" name="Объект 2"/>
          <p:cNvSpPr>
            <a:spLocks noGrp="1"/>
          </p:cNvSpPr>
          <p:nvPr>
            <p:ph idx="1"/>
          </p:nvPr>
        </p:nvSpPr>
        <p:spPr/>
        <p:txBody>
          <a:bodyPr/>
          <a:lstStyle/>
          <a:p>
            <a:r>
              <a:rPr lang="ru-RU" dirty="0" smtClean="0"/>
              <a:t>Продолжить знакомить учащихся с видами искусства;</a:t>
            </a:r>
          </a:p>
          <a:p>
            <a:r>
              <a:rPr lang="ru-RU" dirty="0"/>
              <a:t>п</a:t>
            </a:r>
            <a:r>
              <a:rPr lang="ru-RU" dirty="0" smtClean="0"/>
              <a:t>ознакомить учащихся с основами исламской культуры на примере искусства;</a:t>
            </a:r>
          </a:p>
          <a:p>
            <a:r>
              <a:rPr lang="ru-RU" dirty="0" smtClean="0"/>
              <a:t>развитие представлений учащихся об особенностях искусства ислама, общественных ценностях;</a:t>
            </a:r>
          </a:p>
          <a:p>
            <a:r>
              <a:rPr lang="ru-RU" dirty="0"/>
              <a:t>о</a:t>
            </a:r>
            <a:r>
              <a:rPr lang="ru-RU" dirty="0" smtClean="0"/>
              <a:t>бобщение  знаний, понятий и представлений о культуре и морали ислама, формирование ценностно-смысловых мировоззренческих основ.</a:t>
            </a:r>
            <a:endParaRPr lang="ru-RU" dirty="0"/>
          </a:p>
        </p:txBody>
      </p:sp>
    </p:spTree>
    <p:extLst>
      <p:ext uri="{BB962C8B-B14F-4D97-AF65-F5344CB8AC3E}">
        <p14:creationId xmlns:p14="http://schemas.microsoft.com/office/powerpoint/2010/main" val="35296499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normAutofit fontScale="90000"/>
          </a:bodyPr>
          <a:lstStyle/>
          <a:p>
            <a:r>
              <a:rPr lang="ru-RU" sz="4500" dirty="0">
                <a:solidFill>
                  <a:srgbClr val="04617B"/>
                </a:solidFill>
              </a:rPr>
              <a:t>Дворец </a:t>
            </a:r>
            <a:r>
              <a:rPr lang="ru-RU" sz="4500" dirty="0" err="1">
                <a:solidFill>
                  <a:srgbClr val="04617B"/>
                </a:solidFill>
              </a:rPr>
              <a:t>Альгамбра</a:t>
            </a:r>
            <a:r>
              <a:rPr lang="ru-RU" sz="4500" dirty="0">
                <a:solidFill>
                  <a:srgbClr val="04617B"/>
                </a:solidFill>
              </a:rPr>
              <a:t> в Гранаде (Испания</a:t>
            </a:r>
            <a:r>
              <a:rPr lang="ru-RU" sz="4500" dirty="0" smtClean="0">
                <a:solidFill>
                  <a:srgbClr val="04617B"/>
                </a:solidFill>
              </a:rPr>
              <a:t>) середина </a:t>
            </a:r>
            <a:r>
              <a:rPr lang="en-US" sz="4500" dirty="0" smtClean="0">
                <a:solidFill>
                  <a:srgbClr val="04617B"/>
                </a:solidFill>
              </a:rPr>
              <a:t>XIII-XIV</a:t>
            </a:r>
            <a:r>
              <a:rPr lang="ru-RU" sz="4500" dirty="0" smtClean="0">
                <a:solidFill>
                  <a:srgbClr val="04617B"/>
                </a:solidFill>
              </a:rPr>
              <a:t> вв.</a:t>
            </a:r>
            <a:endParaRPr lang="ru-RU" dirty="0"/>
          </a:p>
        </p:txBody>
      </p:sp>
      <p:sp>
        <p:nvSpPr>
          <p:cNvPr id="8" name="Текст 7"/>
          <p:cNvSpPr>
            <a:spLocks noGrp="1"/>
          </p:cNvSpPr>
          <p:nvPr>
            <p:ph type="body" idx="1"/>
          </p:nvPr>
        </p:nvSpPr>
        <p:spPr/>
        <p:txBody>
          <a:bodyPr/>
          <a:lstStyle/>
          <a:p>
            <a:r>
              <a:rPr lang="ru-RU" dirty="0" smtClean="0"/>
              <a:t>Ансамбль дворца</a:t>
            </a:r>
            <a:endParaRPr lang="ru-RU" dirty="0"/>
          </a:p>
        </p:txBody>
      </p:sp>
      <p:sp>
        <p:nvSpPr>
          <p:cNvPr id="10" name="Текст 9"/>
          <p:cNvSpPr>
            <a:spLocks noGrp="1"/>
          </p:cNvSpPr>
          <p:nvPr>
            <p:ph type="body" sz="half" idx="3"/>
          </p:nvPr>
        </p:nvSpPr>
        <p:spPr/>
        <p:txBody>
          <a:bodyPr/>
          <a:lstStyle/>
          <a:p>
            <a:r>
              <a:rPr lang="ru-RU" dirty="0" smtClean="0"/>
              <a:t>Львиный дворик</a:t>
            </a:r>
            <a:endParaRPr lang="ru-RU" dirty="0"/>
          </a:p>
        </p:txBody>
      </p:sp>
      <p:pic>
        <p:nvPicPr>
          <p:cNvPr id="3074" name="Picture 2"/>
          <p:cNvPicPr>
            <a:picLocks noGrp="1" noChangeAspect="1" noChangeArrowheads="1"/>
          </p:cNvPicPr>
          <p:nvPr>
            <p:ph sz="quarter" idx="4"/>
          </p:nvPr>
        </p:nvPicPr>
        <p:blipFill>
          <a:blip r:embed="rId2" cstate="print">
            <a:extLst>
              <a:ext uri="{28A0092B-C50C-407E-A947-70E740481C1C}">
                <a14:useLocalDpi xmlns:a14="http://schemas.microsoft.com/office/drawing/2010/main" val="0"/>
              </a:ext>
            </a:extLst>
          </a:blip>
          <a:srcRect/>
          <a:stretch>
            <a:fillRect/>
          </a:stretch>
        </p:blipFill>
        <p:spPr bwMode="auto">
          <a:xfrm>
            <a:off x="4660057" y="3068960"/>
            <a:ext cx="4464495"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bwMode="auto">
          <a:xfrm>
            <a:off x="35496" y="3068960"/>
            <a:ext cx="4569396"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1215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Литература ислама</a:t>
            </a:r>
            <a:endParaRPr lang="ru-RU" dirty="0"/>
          </a:p>
        </p:txBody>
      </p:sp>
      <p:sp>
        <p:nvSpPr>
          <p:cNvPr id="3" name="Объект 2"/>
          <p:cNvSpPr>
            <a:spLocks noGrp="1"/>
          </p:cNvSpPr>
          <p:nvPr>
            <p:ph sz="half" idx="1"/>
          </p:nvPr>
        </p:nvSpPr>
        <p:spPr/>
        <p:txBody>
          <a:bodyPr>
            <a:normAutofit lnSpcReduction="10000"/>
          </a:bodyPr>
          <a:lstStyle/>
          <a:p>
            <a:r>
              <a:rPr lang="ru-RU" dirty="0" smtClean="0"/>
              <a:t>Представлена любовной лирикой народа, которая была создана на арабском, персидском и турецком языках, она не имеет аналогов в мировой литературе. Её лучшие произведения прославляют любовь и верность, искренность и свободу чувств.</a:t>
            </a:r>
            <a:endParaRPr lang="ru-RU" dirty="0"/>
          </a:p>
        </p:txBody>
      </p:sp>
      <p:pic>
        <p:nvPicPr>
          <p:cNvPr id="1331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16016" y="2708920"/>
            <a:ext cx="4104456"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05409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Рудаки (860-941)</a:t>
            </a:r>
            <a:endParaRPr lang="ru-RU" dirty="0"/>
          </a:p>
        </p:txBody>
      </p:sp>
      <p:sp>
        <p:nvSpPr>
          <p:cNvPr id="3" name="Объект 2"/>
          <p:cNvSpPr>
            <a:spLocks noGrp="1"/>
          </p:cNvSpPr>
          <p:nvPr>
            <p:ph sz="half" idx="1"/>
          </p:nvPr>
        </p:nvSpPr>
        <p:spPr/>
        <p:txBody>
          <a:bodyPr>
            <a:normAutofit lnSpcReduction="10000"/>
          </a:bodyPr>
          <a:lstStyle/>
          <a:p>
            <a:r>
              <a:rPr lang="ru-RU" dirty="0" smtClean="0"/>
              <a:t>Основоположником персидской литературы является Рудаки (860-941). Его стихи обладают волшебной силой. Касыда – небольшая поэма, состоящая из двустиший (</a:t>
            </a:r>
            <a:r>
              <a:rPr lang="ru-RU" dirty="0" err="1" smtClean="0"/>
              <a:t>беитов</a:t>
            </a:r>
            <a:r>
              <a:rPr lang="ru-RU" dirty="0" smtClean="0"/>
              <a:t>), связанных особой системой рифм.</a:t>
            </a:r>
            <a:endParaRPr lang="ru-RU" dirty="0"/>
          </a:p>
        </p:txBody>
      </p:sp>
      <p:pic>
        <p:nvPicPr>
          <p:cNvPr id="5" name="Объект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88816" y="1920875"/>
            <a:ext cx="2957368" cy="4316437"/>
          </a:xfrm>
        </p:spPr>
      </p:pic>
    </p:spTree>
    <p:extLst>
      <p:ext uri="{BB962C8B-B14F-4D97-AF65-F5344CB8AC3E}">
        <p14:creationId xmlns:p14="http://schemas.microsoft.com/office/powerpoint/2010/main" val="17508267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Мухаммад </a:t>
            </a:r>
            <a:r>
              <a:rPr lang="ru-RU" dirty="0" err="1" smtClean="0"/>
              <a:t>Шамсаддин</a:t>
            </a:r>
            <a:r>
              <a:rPr lang="ru-RU" dirty="0" smtClean="0"/>
              <a:t> ( 1325-1389/90)</a:t>
            </a:r>
            <a:endParaRPr lang="ru-RU" dirty="0"/>
          </a:p>
        </p:txBody>
      </p:sp>
      <p:sp>
        <p:nvSpPr>
          <p:cNvPr id="3" name="Объект 2"/>
          <p:cNvSpPr>
            <a:spLocks noGrp="1"/>
          </p:cNvSpPr>
          <p:nvPr>
            <p:ph sz="half" idx="1"/>
          </p:nvPr>
        </p:nvSpPr>
        <p:spPr/>
        <p:txBody>
          <a:bodyPr>
            <a:normAutofit lnSpcReduction="10000"/>
          </a:bodyPr>
          <a:lstStyle/>
          <a:p>
            <a:r>
              <a:rPr lang="ru-RU" dirty="0" smtClean="0"/>
              <a:t>Более изысканной формой стихосложения является газель. Она обычно состоит из 5-12 </a:t>
            </a:r>
            <a:r>
              <a:rPr lang="ru-RU" dirty="0" err="1" smtClean="0"/>
              <a:t>беитов</a:t>
            </a:r>
            <a:r>
              <a:rPr lang="ru-RU" dirty="0" smtClean="0"/>
              <a:t>. </a:t>
            </a:r>
            <a:r>
              <a:rPr lang="ru-RU" dirty="0"/>
              <a:t>К</a:t>
            </a:r>
            <a:r>
              <a:rPr lang="ru-RU" dirty="0" smtClean="0"/>
              <a:t>лассиком этого жанра стал Мухаммад </a:t>
            </a:r>
            <a:r>
              <a:rPr lang="ru-RU" dirty="0" err="1" smtClean="0"/>
              <a:t>Шамсаддин</a:t>
            </a:r>
            <a:r>
              <a:rPr lang="ru-RU" dirty="0" smtClean="0"/>
              <a:t> (ок.1325-1389), известным в мировой культуре под псевдонимом </a:t>
            </a:r>
            <a:r>
              <a:rPr lang="ru-RU" dirty="0" err="1" smtClean="0"/>
              <a:t>Хафиз</a:t>
            </a:r>
            <a:r>
              <a:rPr lang="ru-RU" dirty="0" smtClean="0"/>
              <a:t> </a:t>
            </a:r>
            <a:r>
              <a:rPr lang="ru-RU" dirty="0" err="1" smtClean="0"/>
              <a:t>Ширази</a:t>
            </a:r>
            <a:r>
              <a:rPr lang="ru-RU" dirty="0" smtClean="0"/>
              <a:t>.</a:t>
            </a:r>
          </a:p>
          <a:p>
            <a:pPr marL="0" indent="0">
              <a:buNone/>
            </a:pPr>
            <a:endParaRPr lang="ru-RU" dirty="0" smtClean="0"/>
          </a:p>
          <a:p>
            <a:endParaRPr lang="ru-RU" dirty="0"/>
          </a:p>
        </p:txBody>
      </p:sp>
      <p:pic>
        <p:nvPicPr>
          <p:cNvPr id="5" name="Объект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067803" y="1920875"/>
            <a:ext cx="3199394" cy="4433888"/>
          </a:xfrm>
        </p:spPr>
      </p:pic>
    </p:spTree>
    <p:extLst>
      <p:ext uri="{BB962C8B-B14F-4D97-AF65-F5344CB8AC3E}">
        <p14:creationId xmlns:p14="http://schemas.microsoft.com/office/powerpoint/2010/main" val="7536947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r>
              <a:rPr lang="ru-RU" dirty="0" err="1" smtClean="0"/>
              <a:t>Хафиз</a:t>
            </a:r>
            <a:r>
              <a:rPr lang="ru-RU" dirty="0" smtClean="0"/>
              <a:t> </a:t>
            </a:r>
            <a:r>
              <a:rPr lang="ru-RU" dirty="0" err="1" smtClean="0"/>
              <a:t>Ширази</a:t>
            </a:r>
            <a:r>
              <a:rPr lang="ru-RU" dirty="0" smtClean="0"/>
              <a:t> </a:t>
            </a:r>
            <a:endParaRPr lang="ru-RU" dirty="0"/>
          </a:p>
        </p:txBody>
      </p:sp>
      <p:sp>
        <p:nvSpPr>
          <p:cNvPr id="6" name="Объект 5"/>
          <p:cNvSpPr>
            <a:spLocks noGrp="1"/>
          </p:cNvSpPr>
          <p:nvPr>
            <p:ph idx="1"/>
          </p:nvPr>
        </p:nvSpPr>
        <p:spPr/>
        <p:txBody>
          <a:bodyPr/>
          <a:lstStyle/>
          <a:p>
            <a:r>
              <a:rPr lang="ru-RU" dirty="0" smtClean="0"/>
              <a:t>Вошла в обычай подлость. В мире нету</a:t>
            </a:r>
          </a:p>
          <a:p>
            <a:pPr marL="0" indent="0">
              <a:buNone/>
            </a:pPr>
            <a:r>
              <a:rPr lang="ru-RU" dirty="0" smtClean="0"/>
              <a:t>    Ни честности, ни верности обету</a:t>
            </a:r>
          </a:p>
          <a:p>
            <a:pPr marL="0" indent="0">
              <a:buNone/>
            </a:pPr>
            <a:r>
              <a:rPr lang="ru-RU" dirty="0"/>
              <a:t> </a:t>
            </a:r>
            <a:r>
              <a:rPr lang="ru-RU" dirty="0" smtClean="0"/>
              <a:t>   Талант стоит с протянутой рукою, </a:t>
            </a:r>
          </a:p>
          <a:p>
            <a:pPr marL="0" indent="0">
              <a:buNone/>
            </a:pPr>
            <a:r>
              <a:rPr lang="ru-RU" dirty="0"/>
              <a:t> </a:t>
            </a:r>
            <a:r>
              <a:rPr lang="ru-RU" dirty="0" smtClean="0"/>
              <a:t>   Выпрашивая медную монету...</a:t>
            </a:r>
          </a:p>
          <a:p>
            <a:pPr marL="0" indent="0">
              <a:buNone/>
            </a:pPr>
            <a:r>
              <a:rPr lang="ru-RU" dirty="0"/>
              <a:t> </a:t>
            </a:r>
            <a:r>
              <a:rPr lang="ru-RU" dirty="0" smtClean="0"/>
              <a:t>                                                 Сборник  «Диван».</a:t>
            </a:r>
            <a:endParaRPr lang="ru-RU" dirty="0"/>
          </a:p>
        </p:txBody>
      </p:sp>
    </p:spTree>
    <p:extLst>
      <p:ext uri="{BB962C8B-B14F-4D97-AF65-F5344CB8AC3E}">
        <p14:creationId xmlns:p14="http://schemas.microsoft.com/office/powerpoint/2010/main" val="6030697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Фирдоуси Абулькасим (935-1020)</a:t>
            </a:r>
            <a:endParaRPr lang="ru-RU" dirty="0"/>
          </a:p>
        </p:txBody>
      </p:sp>
      <p:sp>
        <p:nvSpPr>
          <p:cNvPr id="3" name="Объект 2"/>
          <p:cNvSpPr>
            <a:spLocks noGrp="1"/>
          </p:cNvSpPr>
          <p:nvPr>
            <p:ph sz="half" idx="1"/>
          </p:nvPr>
        </p:nvSpPr>
        <p:spPr/>
        <p:txBody>
          <a:bodyPr>
            <a:normAutofit fontScale="92500" lnSpcReduction="10000"/>
          </a:bodyPr>
          <a:lstStyle/>
          <a:p>
            <a:r>
              <a:rPr lang="ru-RU" dirty="0" smtClean="0"/>
              <a:t>Фирдоуси Абулькасим, персидский и таджикский поэт, автор поэмы «Шахнаме» - «Книга царей», вобравший в себя национальный эпос. Поэма о борьбе добра со злом, о преданности Родине, о трудном выборе жизненного пути. Поэма «Юсуф и </a:t>
            </a:r>
            <a:r>
              <a:rPr lang="ru-RU" dirty="0" err="1" smtClean="0"/>
              <a:t>Зулейха</a:t>
            </a:r>
            <a:r>
              <a:rPr lang="ru-RU" dirty="0" smtClean="0"/>
              <a:t>».</a:t>
            </a:r>
            <a:endParaRPr lang="ru-RU" dirty="0"/>
          </a:p>
        </p:txBody>
      </p:sp>
      <p:pic>
        <p:nvPicPr>
          <p:cNvPr id="5" name="Объект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292080" y="2060848"/>
            <a:ext cx="2793876" cy="3888432"/>
          </a:xfrm>
        </p:spPr>
      </p:pic>
    </p:spTree>
    <p:extLst>
      <p:ext uri="{BB962C8B-B14F-4D97-AF65-F5344CB8AC3E}">
        <p14:creationId xmlns:p14="http://schemas.microsoft.com/office/powerpoint/2010/main" val="41839800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Низами </a:t>
            </a:r>
            <a:r>
              <a:rPr lang="ru-RU" dirty="0" err="1" smtClean="0"/>
              <a:t>Гянджеви</a:t>
            </a:r>
            <a:r>
              <a:rPr lang="ru-RU" dirty="0" smtClean="0"/>
              <a:t> ( 1141-1209)</a:t>
            </a:r>
            <a:endParaRPr lang="ru-RU" dirty="0"/>
          </a:p>
        </p:txBody>
      </p:sp>
      <p:sp>
        <p:nvSpPr>
          <p:cNvPr id="3" name="Объект 2"/>
          <p:cNvSpPr>
            <a:spLocks noGrp="1"/>
          </p:cNvSpPr>
          <p:nvPr>
            <p:ph sz="half" idx="1"/>
          </p:nvPr>
        </p:nvSpPr>
        <p:spPr/>
        <p:txBody>
          <a:bodyPr/>
          <a:lstStyle/>
          <a:p>
            <a:r>
              <a:rPr lang="ru-RU" dirty="0" smtClean="0"/>
              <a:t>Низами </a:t>
            </a:r>
            <a:r>
              <a:rPr lang="ru-RU" dirty="0" err="1" smtClean="0"/>
              <a:t>Гянджеви</a:t>
            </a:r>
            <a:r>
              <a:rPr lang="ru-RU" dirty="0" smtClean="0"/>
              <a:t> Абу Мухаммед Ильяс ибн Юсуф (ок.1141-1209) поведал о превратностях судьбы и поэтически воспел трогательную любовь Лейлы и </a:t>
            </a:r>
            <a:r>
              <a:rPr lang="ru-RU" dirty="0" err="1" smtClean="0"/>
              <a:t>Меджнуна</a:t>
            </a:r>
            <a:r>
              <a:rPr lang="ru-RU" dirty="0" smtClean="0"/>
              <a:t>.</a:t>
            </a:r>
            <a:endParaRPr lang="ru-RU" dirty="0"/>
          </a:p>
        </p:txBody>
      </p:sp>
      <p:pic>
        <p:nvPicPr>
          <p:cNvPr id="5" name="Объект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51848" y="1920875"/>
            <a:ext cx="3431303" cy="4433888"/>
          </a:xfrm>
        </p:spPr>
      </p:pic>
    </p:spTree>
    <p:extLst>
      <p:ext uri="{BB962C8B-B14F-4D97-AF65-F5344CB8AC3E}">
        <p14:creationId xmlns:p14="http://schemas.microsoft.com/office/powerpoint/2010/main" val="21796186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Омар Хайям ( 1048-1122)</a:t>
            </a:r>
            <a:endParaRPr lang="ru-RU" dirty="0"/>
          </a:p>
        </p:txBody>
      </p:sp>
      <p:sp>
        <p:nvSpPr>
          <p:cNvPr id="3" name="Объект 2"/>
          <p:cNvSpPr>
            <a:spLocks noGrp="1"/>
          </p:cNvSpPr>
          <p:nvPr>
            <p:ph sz="half" idx="1"/>
          </p:nvPr>
        </p:nvSpPr>
        <p:spPr/>
        <p:txBody>
          <a:bodyPr>
            <a:normAutofit lnSpcReduction="10000"/>
          </a:bodyPr>
          <a:lstStyle/>
          <a:p>
            <a:r>
              <a:rPr lang="ru-RU" dirty="0" smtClean="0"/>
              <a:t>Омар Хайям – поэт, математик, </a:t>
            </a:r>
            <a:r>
              <a:rPr lang="ru-RU" dirty="0" err="1" smtClean="0"/>
              <a:t>филосов</a:t>
            </a:r>
            <a:r>
              <a:rPr lang="ru-RU" dirty="0" smtClean="0"/>
              <a:t> ( 1048-1122) создатель философского четверостишия – </a:t>
            </a:r>
            <a:r>
              <a:rPr lang="ru-RU" dirty="0" err="1" smtClean="0"/>
              <a:t>рубаи</a:t>
            </a:r>
            <a:r>
              <a:rPr lang="ru-RU" dirty="0" smtClean="0"/>
              <a:t> – призывающие изведать доступное человеку мимолетное земное счастье. Часть </a:t>
            </a:r>
            <a:r>
              <a:rPr lang="ru-RU" dirty="0" err="1" smtClean="0"/>
              <a:t>рубаи</a:t>
            </a:r>
            <a:r>
              <a:rPr lang="ru-RU" dirty="0" smtClean="0"/>
              <a:t> – это раздумья над Кораном.</a:t>
            </a:r>
            <a:endParaRPr lang="ru-RU" dirty="0"/>
          </a:p>
        </p:txBody>
      </p:sp>
      <p:pic>
        <p:nvPicPr>
          <p:cNvPr id="5" name="Объект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1988840"/>
            <a:ext cx="4038600" cy="4120096"/>
          </a:xfrm>
        </p:spPr>
      </p:pic>
    </p:spTree>
    <p:extLst>
      <p:ext uri="{BB962C8B-B14F-4D97-AF65-F5344CB8AC3E}">
        <p14:creationId xmlns:p14="http://schemas.microsoft.com/office/powerpoint/2010/main" val="5493781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r>
              <a:rPr lang="ru-RU" dirty="0" smtClean="0"/>
              <a:t>Слова мудреца</a:t>
            </a:r>
            <a:endParaRPr lang="ru-RU"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916832"/>
            <a:ext cx="5737820"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13272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Музыка</a:t>
            </a:r>
            <a:endParaRPr lang="ru-RU" dirty="0"/>
          </a:p>
        </p:txBody>
      </p:sp>
      <p:sp>
        <p:nvSpPr>
          <p:cNvPr id="3" name="Объект 2"/>
          <p:cNvSpPr>
            <a:spLocks noGrp="1"/>
          </p:cNvSpPr>
          <p:nvPr>
            <p:ph sz="half" idx="1"/>
          </p:nvPr>
        </p:nvSpPr>
        <p:spPr/>
        <p:txBody>
          <a:bodyPr>
            <a:normAutofit fontScale="77500" lnSpcReduction="20000"/>
          </a:bodyPr>
          <a:lstStyle/>
          <a:p>
            <a:r>
              <a:rPr lang="ru-RU" dirty="0" smtClean="0"/>
              <a:t>Музыка рассматривалась как одна из форм научного познания мира. На Востоке не только переводили античные музыкальные трактаты, но и сочиняли свои. Характерной особенностью являлось раздельное звучание пения и инструментальной музыки.</a:t>
            </a:r>
            <a:r>
              <a:rPr lang="ru-RU" dirty="0"/>
              <a:t> Музыкальные инструменты арабов были очень разнообразны. Это и всевозможные ударные (барабаны, бубны, литавры), и уд, предшественник европейской лютни, и смычковый </a:t>
            </a:r>
            <a:r>
              <a:rPr lang="ru-RU" dirty="0" err="1"/>
              <a:t>ребаб</a:t>
            </a:r>
            <a:r>
              <a:rPr lang="ru-RU" dirty="0"/>
              <a:t>.</a:t>
            </a:r>
          </a:p>
          <a:p>
            <a:endParaRPr lang="ru-RU" dirty="0"/>
          </a:p>
        </p:txBody>
      </p:sp>
      <p:pic>
        <p:nvPicPr>
          <p:cNvPr id="1536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499992" y="2132856"/>
            <a:ext cx="4320480"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5023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Содержание:</a:t>
            </a:r>
            <a:endParaRPr lang="ru-RU" dirty="0"/>
          </a:p>
        </p:txBody>
      </p:sp>
      <p:sp>
        <p:nvSpPr>
          <p:cNvPr id="3" name="Объект 2"/>
          <p:cNvSpPr>
            <a:spLocks noGrp="1"/>
          </p:cNvSpPr>
          <p:nvPr>
            <p:ph idx="1"/>
          </p:nvPr>
        </p:nvSpPr>
        <p:spPr/>
        <p:txBody>
          <a:bodyPr/>
          <a:lstStyle/>
          <a:p>
            <a:r>
              <a:rPr lang="ru-RU" dirty="0" smtClean="0"/>
              <a:t>Искусство и религия</a:t>
            </a:r>
          </a:p>
          <a:p>
            <a:r>
              <a:rPr lang="ru-RU" dirty="0" smtClean="0"/>
              <a:t>Изобразительное искусство ислама</a:t>
            </a:r>
          </a:p>
          <a:p>
            <a:r>
              <a:rPr lang="ru-RU" dirty="0" smtClean="0"/>
              <a:t>Книжная миниатюра</a:t>
            </a:r>
          </a:p>
          <a:p>
            <a:r>
              <a:rPr lang="ru-RU" dirty="0" smtClean="0"/>
              <a:t>Шедевры исламской архитектуры</a:t>
            </a:r>
          </a:p>
          <a:p>
            <a:r>
              <a:rPr lang="ru-RU" dirty="0" smtClean="0"/>
              <a:t>Литература ислама</a:t>
            </a:r>
          </a:p>
          <a:p>
            <a:r>
              <a:rPr lang="ru-RU" dirty="0" smtClean="0"/>
              <a:t>Музыка исламского мира</a:t>
            </a:r>
            <a:endParaRPr lang="ru-RU" dirty="0"/>
          </a:p>
        </p:txBody>
      </p:sp>
    </p:spTree>
    <p:extLst>
      <p:ext uri="{BB962C8B-B14F-4D97-AF65-F5344CB8AC3E}">
        <p14:creationId xmlns:p14="http://schemas.microsoft.com/office/powerpoint/2010/main" val="30428801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fontScale="90000"/>
          </a:bodyPr>
          <a:lstStyle/>
          <a:p>
            <a:r>
              <a:rPr lang="ru-RU" dirty="0" smtClean="0"/>
              <a:t/>
            </a:r>
            <a:br>
              <a:rPr lang="ru-RU" dirty="0" smtClean="0"/>
            </a:br>
            <a:r>
              <a:rPr lang="ru-RU" dirty="0" smtClean="0"/>
              <a:t>Список литературы</a:t>
            </a:r>
            <a:endParaRPr lang="ru-RU" dirty="0"/>
          </a:p>
        </p:txBody>
      </p:sp>
      <p:sp>
        <p:nvSpPr>
          <p:cNvPr id="10" name="Объект 9"/>
          <p:cNvSpPr>
            <a:spLocks noGrp="1"/>
          </p:cNvSpPr>
          <p:nvPr>
            <p:ph idx="1"/>
          </p:nvPr>
        </p:nvSpPr>
        <p:spPr/>
        <p:txBody>
          <a:bodyPr/>
          <a:lstStyle/>
          <a:p>
            <a:r>
              <a:rPr lang="ru-RU" dirty="0" smtClean="0"/>
              <a:t>Мир культуры (Основы культурологии). Учебное пособие. М., 2002.</a:t>
            </a:r>
          </a:p>
          <a:p>
            <a:r>
              <a:rPr lang="ru-RU" dirty="0" err="1" smtClean="0"/>
              <a:t>Латышина</a:t>
            </a:r>
            <a:r>
              <a:rPr lang="ru-RU" dirty="0" smtClean="0"/>
              <a:t> Д.И., </a:t>
            </a:r>
            <a:r>
              <a:rPr lang="ru-RU" dirty="0" err="1" smtClean="0"/>
              <a:t>Муртазин</a:t>
            </a:r>
            <a:r>
              <a:rPr lang="ru-RU" dirty="0" smtClean="0"/>
              <a:t> М.Ф. Основы исламской культуры. Учебное пособие. 4-5 </a:t>
            </a:r>
            <a:r>
              <a:rPr lang="ru-RU" dirty="0" err="1" smtClean="0"/>
              <a:t>кл</a:t>
            </a:r>
            <a:r>
              <a:rPr lang="ru-RU" dirty="0" smtClean="0"/>
              <a:t>. М., 2010.</a:t>
            </a:r>
          </a:p>
          <a:p>
            <a:r>
              <a:rPr lang="ru-RU" dirty="0" smtClean="0"/>
              <a:t>Статьи из Интернета (Википедия).</a:t>
            </a:r>
            <a:endParaRPr lang="ru-RU" dirty="0"/>
          </a:p>
        </p:txBody>
      </p:sp>
    </p:spTree>
    <p:extLst>
      <p:ext uri="{BB962C8B-B14F-4D97-AF65-F5344CB8AC3E}">
        <p14:creationId xmlns:p14="http://schemas.microsoft.com/office/powerpoint/2010/main" val="1038095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ru-RU" dirty="0" smtClean="0"/>
              <a:t>Ислам</a:t>
            </a:r>
            <a:endParaRPr lang="ru-RU" dirty="0"/>
          </a:p>
        </p:txBody>
      </p:sp>
      <p:sp>
        <p:nvSpPr>
          <p:cNvPr id="5" name="Объект 4"/>
          <p:cNvSpPr>
            <a:spLocks noGrp="1"/>
          </p:cNvSpPr>
          <p:nvPr>
            <p:ph sz="half" idx="1"/>
          </p:nvPr>
        </p:nvSpPr>
        <p:spPr/>
        <p:txBody>
          <a:bodyPr>
            <a:normAutofit fontScale="47500" lnSpcReduction="20000"/>
          </a:bodyPr>
          <a:lstStyle/>
          <a:p>
            <a:r>
              <a:rPr lang="ru-RU" sz="3800" dirty="0" smtClean="0">
                <a:latin typeface="+mj-lt"/>
              </a:rPr>
              <a:t>Самая поздняя из мировых религий после буддизма и христианства. Слово «ислам» переводится с араб. как «мир», «предание себя, покорность Всевышнему» и означает абсолютную веру в одного бога Аллаха, Милостивого и Милосердного</a:t>
            </a:r>
            <a:r>
              <a:rPr lang="ru-RU" sz="3800" dirty="0">
                <a:latin typeface="+mj-lt"/>
              </a:rPr>
              <a:t>. </a:t>
            </a:r>
            <a:endParaRPr lang="ru-RU" sz="3800" dirty="0" smtClean="0">
              <a:latin typeface="+mj-lt"/>
            </a:endParaRPr>
          </a:p>
          <a:p>
            <a:r>
              <a:rPr lang="ru-RU" sz="3800" dirty="0" smtClean="0">
                <a:latin typeface="+mj-lt"/>
              </a:rPr>
              <a:t>Кааба - мусульманская </a:t>
            </a:r>
            <a:r>
              <a:rPr lang="ru-RU" sz="3800" dirty="0">
                <a:latin typeface="+mj-lt"/>
              </a:rPr>
              <a:t>святыня в виде кубической постройки во внутреннем дворе мечети </a:t>
            </a:r>
            <a:r>
              <a:rPr lang="ru-RU" sz="3800" dirty="0" err="1">
                <a:latin typeface="+mj-lt"/>
              </a:rPr>
              <a:t>Масджид</a:t>
            </a:r>
            <a:r>
              <a:rPr lang="ru-RU" sz="3800" dirty="0">
                <a:latin typeface="+mj-lt"/>
              </a:rPr>
              <a:t> аль-</a:t>
            </a:r>
            <a:r>
              <a:rPr lang="ru-RU" sz="3800" dirty="0" err="1">
                <a:latin typeface="+mj-lt"/>
              </a:rPr>
              <a:t>Харам</a:t>
            </a:r>
            <a:r>
              <a:rPr lang="ru-RU" sz="3800" dirty="0">
                <a:latin typeface="+mj-lt"/>
              </a:rPr>
              <a:t> в Мекке. Это одно из основных мест, собирающее, согласно кораническим предписаниям, паломников во время хаджа. Кааба носит символическое имя «аль-</a:t>
            </a:r>
            <a:r>
              <a:rPr lang="ru-RU" sz="3800" dirty="0" err="1">
                <a:latin typeface="+mj-lt"/>
              </a:rPr>
              <a:t>Бэйт</a:t>
            </a:r>
            <a:r>
              <a:rPr lang="ru-RU" sz="3800" dirty="0">
                <a:latin typeface="+mj-lt"/>
              </a:rPr>
              <a:t> аль-</a:t>
            </a:r>
            <a:r>
              <a:rPr lang="ru-RU" sz="3800" dirty="0" err="1">
                <a:latin typeface="+mj-lt"/>
              </a:rPr>
              <a:t>Харам</a:t>
            </a:r>
            <a:r>
              <a:rPr lang="ru-RU" sz="3800" dirty="0">
                <a:latin typeface="+mj-lt"/>
              </a:rPr>
              <a:t>», что означает в переводе с арабского «священный дом». </a:t>
            </a:r>
            <a:endParaRPr lang="ru-RU" sz="3800" dirty="0" smtClean="0">
              <a:latin typeface="+mj-lt"/>
            </a:endParaRPr>
          </a:p>
          <a:p>
            <a:endParaRPr lang="ru-RU" dirty="0">
              <a:latin typeface="+mj-lt"/>
            </a:endParaRPr>
          </a:p>
        </p:txBody>
      </p:sp>
      <p:pic>
        <p:nvPicPr>
          <p:cNvPr id="2" name="Объект 1"/>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16016" y="1988840"/>
            <a:ext cx="3998422" cy="3998315"/>
          </a:xfrm>
        </p:spPr>
      </p:pic>
    </p:spTree>
    <p:extLst>
      <p:ext uri="{BB962C8B-B14F-4D97-AF65-F5344CB8AC3E}">
        <p14:creationId xmlns:p14="http://schemas.microsoft.com/office/powerpoint/2010/main" val="195387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Искусство и вера</a:t>
            </a:r>
            <a:endParaRPr lang="ru-RU" dirty="0"/>
          </a:p>
        </p:txBody>
      </p:sp>
      <p:sp>
        <p:nvSpPr>
          <p:cNvPr id="3" name="Объект 2"/>
          <p:cNvSpPr>
            <a:spLocks noGrp="1"/>
          </p:cNvSpPr>
          <p:nvPr>
            <p:ph sz="half" idx="1"/>
          </p:nvPr>
        </p:nvSpPr>
        <p:spPr/>
        <p:txBody>
          <a:bodyPr>
            <a:normAutofit lnSpcReduction="10000"/>
          </a:bodyPr>
          <a:lstStyle/>
          <a:p>
            <a:r>
              <a:rPr lang="ru-RU" dirty="0" smtClean="0"/>
              <a:t>Богато и неповторимо искусство ислама! Оно связано с исламским вероучением и помогает укреплению веры. В то же время искусство делает жизнь людей богаче и радостнее, доставляет им удовольствие.</a:t>
            </a:r>
            <a:endParaRPr lang="ru-RU" dirty="0"/>
          </a:p>
        </p:txBody>
      </p:sp>
      <p:sp>
        <p:nvSpPr>
          <p:cNvPr id="4" name="Объект 3"/>
          <p:cNvSpPr>
            <a:spLocks noGrp="1"/>
          </p:cNvSpPr>
          <p:nvPr>
            <p:ph sz="half" idx="2"/>
          </p:nvPr>
        </p:nvSpPr>
        <p:spPr/>
        <p:txBody>
          <a:bodyPr>
            <a:normAutofit lnSpcReduction="10000"/>
          </a:bodyPr>
          <a:lstStyle/>
          <a:p>
            <a:r>
              <a:rPr lang="ru-RU" dirty="0" smtClean="0"/>
              <a:t>Через все виды мусульманского искусства проходит вера в единого Бога. Произведения искусства воспевают земную красоту, созданную Аллахом. Изображать Бога, людей и животных в исламе запрещено. </a:t>
            </a:r>
            <a:endParaRPr lang="ru-RU" dirty="0"/>
          </a:p>
        </p:txBody>
      </p:sp>
    </p:spTree>
    <p:extLst>
      <p:ext uri="{BB962C8B-B14F-4D97-AF65-F5344CB8AC3E}">
        <p14:creationId xmlns:p14="http://schemas.microsoft.com/office/powerpoint/2010/main" val="1064360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Коран-священная книга мусульман</a:t>
            </a:r>
            <a:endParaRPr lang="ru-RU" dirty="0"/>
          </a:p>
        </p:txBody>
      </p:sp>
      <p:sp>
        <p:nvSpPr>
          <p:cNvPr id="3" name="Объект 2"/>
          <p:cNvSpPr>
            <a:spLocks noGrp="1"/>
          </p:cNvSpPr>
          <p:nvPr>
            <p:ph sz="half" idx="1"/>
          </p:nvPr>
        </p:nvSpPr>
        <p:spPr/>
        <p:txBody>
          <a:bodyPr>
            <a:normAutofit fontScale="92500"/>
          </a:bodyPr>
          <a:lstStyle/>
          <a:p>
            <a:r>
              <a:rPr lang="ru-RU" dirty="0" smtClean="0"/>
              <a:t>Самым главным чудом в исламе считается Коран. Изображения из него, благие пожелания добра и мира можно видеть всюду, где живут мусульмане. Мы найдем их на стенах мечетей и на картинах. Имя Аллаха выбивали на монетах, подвесках, оружии.</a:t>
            </a:r>
            <a:endParaRPr lang="ru-RU" dirty="0"/>
          </a:p>
        </p:txBody>
      </p:sp>
      <p:pic>
        <p:nvPicPr>
          <p:cNvPr id="5" name="Объект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81696" y="4149080"/>
            <a:ext cx="3904108" cy="2304256"/>
          </a:xfr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2000" y="1412776"/>
            <a:ext cx="3904109" cy="2653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1723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Изобразительное искусство</a:t>
            </a:r>
            <a:endParaRPr lang="ru-RU" dirty="0"/>
          </a:p>
        </p:txBody>
      </p:sp>
      <p:sp>
        <p:nvSpPr>
          <p:cNvPr id="3" name="Объект 2"/>
          <p:cNvSpPr>
            <a:spLocks noGrp="1"/>
          </p:cNvSpPr>
          <p:nvPr>
            <p:ph sz="half" idx="1"/>
          </p:nvPr>
        </p:nvSpPr>
        <p:spPr/>
        <p:txBody>
          <a:bodyPr>
            <a:normAutofit fontScale="92500" lnSpcReduction="20000"/>
          </a:bodyPr>
          <a:lstStyle/>
          <a:p>
            <a:r>
              <a:rPr lang="ru-RU" dirty="0" smtClean="0"/>
              <a:t>Арабское письмо – вязь – так красиво, что его называют «музыкой для глаз». Нужно специально учиться, чтобы овладеть искусством красивого письма – каллиграфией. Оно берёт своё начала в представлении о том, что Коран является прямой речью Бога. Его слова, запечатленные на бумаге, камне должны быть и внешне прекрасны.</a:t>
            </a:r>
            <a:endParaRPr lang="ru-RU" dirty="0"/>
          </a:p>
        </p:txBody>
      </p:sp>
      <p:pic>
        <p:nvPicPr>
          <p:cNvPr id="5" name="Объект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16016" y="2060848"/>
            <a:ext cx="3744416" cy="1944216"/>
          </a:xfrm>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4293096"/>
            <a:ext cx="3744416" cy="1970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3461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Каллиграфия</a:t>
            </a:r>
            <a:endParaRPr lang="ru-RU" dirty="0"/>
          </a:p>
        </p:txBody>
      </p:sp>
      <p:sp>
        <p:nvSpPr>
          <p:cNvPr id="3" name="Объект 2"/>
          <p:cNvSpPr>
            <a:spLocks noGrp="1"/>
          </p:cNvSpPr>
          <p:nvPr>
            <p:ph sz="half" idx="1"/>
          </p:nvPr>
        </p:nvSpPr>
        <p:spPr/>
        <p:txBody>
          <a:bodyPr/>
          <a:lstStyle/>
          <a:p>
            <a:r>
              <a:rPr lang="ru-RU" dirty="0" smtClean="0"/>
              <a:t>Иногда каллиграфы, несмотря на запрет изображения, так передают вид склонившегося в молитве человека или даже храброго льва.</a:t>
            </a:r>
            <a:endParaRPr lang="ru-RU" dirty="0"/>
          </a:p>
        </p:txBody>
      </p:sp>
      <p:pic>
        <p:nvPicPr>
          <p:cNvPr id="5" name="Объект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716016" y="1916832"/>
            <a:ext cx="3894584" cy="2088232"/>
          </a:xfrm>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4149080"/>
            <a:ext cx="3888432" cy="2483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354420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578</TotalTime>
  <Words>1575</Words>
  <Application>Microsoft Office PowerPoint</Application>
  <PresentationFormat>Экран (4:3)</PresentationFormat>
  <Paragraphs>97</Paragraphs>
  <Slides>40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40</vt:i4>
      </vt:variant>
    </vt:vector>
  </HeadingPairs>
  <TitlesOfParts>
    <vt:vector size="41" baseType="lpstr">
      <vt:lpstr>Поток</vt:lpstr>
      <vt:lpstr>Урок по ОМРК. Тема:          Искусство ислама. </vt:lpstr>
      <vt:lpstr>Цель:</vt:lpstr>
      <vt:lpstr>Задачи:</vt:lpstr>
      <vt:lpstr>Содержание:</vt:lpstr>
      <vt:lpstr>Ислам</vt:lpstr>
      <vt:lpstr>Искусство и вера</vt:lpstr>
      <vt:lpstr>Коран-священная книга мусульман</vt:lpstr>
      <vt:lpstr>Изобразительное искусство</vt:lpstr>
      <vt:lpstr>Каллиграфия</vt:lpstr>
      <vt:lpstr>Орнаменталистика</vt:lpstr>
      <vt:lpstr>Арабески</vt:lpstr>
      <vt:lpstr>Куфи</vt:lpstr>
      <vt:lpstr>Книжная миниатюра</vt:lpstr>
      <vt:lpstr>Камал ад-дин Бехзад</vt:lpstr>
      <vt:lpstr>Султан Мухаммед</vt:lpstr>
      <vt:lpstr>Великолепна архитектура исламского мира!</vt:lpstr>
      <vt:lpstr>Мечеть Омеядов в Дамаске (705-715), Сирия</vt:lpstr>
      <vt:lpstr>Минарет аль-Мальвия ( 847) г. Самарра, Сирия</vt:lpstr>
      <vt:lpstr>г. Бухара (Узбекистан)</vt:lpstr>
      <vt:lpstr>Минарет Кутб-Минар, Дели (1193-1368)</vt:lpstr>
      <vt:lpstr>Тадж-Махал, Агра (1632-1650)</vt:lpstr>
      <vt:lpstr>Дворец Ширваншахов XV в. Баку</vt:lpstr>
      <vt:lpstr>Роспись керамики Узбекистан</vt:lpstr>
      <vt:lpstr>Искусство ковроткачества</vt:lpstr>
      <vt:lpstr>Мечеть Шейха-Зайда 2007 г.</vt:lpstr>
      <vt:lpstr>с. Кубачи (Дагестан)</vt:lpstr>
      <vt:lpstr>Изысканная вышивка</vt:lpstr>
      <vt:lpstr>Золотообильная Африка</vt:lpstr>
      <vt:lpstr>Вазы Альгамбры</vt:lpstr>
      <vt:lpstr>Дворец Альгамбра в Гранаде (Испания) середина XIII-XIV вв.</vt:lpstr>
      <vt:lpstr>Литература ислама</vt:lpstr>
      <vt:lpstr>Рудаки (860-941)</vt:lpstr>
      <vt:lpstr>Мухаммад Шамсаддин ( 1325-1389/90)</vt:lpstr>
      <vt:lpstr>Хафиз Ширази </vt:lpstr>
      <vt:lpstr>Фирдоуси Абулькасим (935-1020)</vt:lpstr>
      <vt:lpstr>Низами Гянджеви ( 1141-1209)</vt:lpstr>
      <vt:lpstr>Омар Хайям ( 1048-1122)</vt:lpstr>
      <vt:lpstr>Слова мудреца</vt:lpstr>
      <vt:lpstr>Музыка</vt:lpstr>
      <vt:lpstr> Список литературы</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Итоговая практическая работа. Тема: Искусство ислама </dc:title>
  <dc:creator>Федор</dc:creator>
  <cp:lastModifiedBy>Федор</cp:lastModifiedBy>
  <cp:revision>110</cp:revision>
  <dcterms:created xsi:type="dcterms:W3CDTF">2018-03-21T12:29:02Z</dcterms:created>
  <dcterms:modified xsi:type="dcterms:W3CDTF">2019-07-11T12:55:42Z</dcterms:modified>
</cp:coreProperties>
</file>