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88" r:id="rId4"/>
    <p:sldId id="262" r:id="rId5"/>
    <p:sldId id="265" r:id="rId6"/>
    <p:sldId id="266" r:id="rId7"/>
    <p:sldId id="267" r:id="rId8"/>
    <p:sldId id="270" r:id="rId9"/>
    <p:sldId id="271" r:id="rId10"/>
    <p:sldId id="275" r:id="rId11"/>
    <p:sldId id="277" r:id="rId12"/>
    <p:sldId id="28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22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5656A-FD45-41B4-9078-BEBE120BA142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852D-B8AF-4DAF-B511-70429742FA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5656A-FD45-41B4-9078-BEBE120BA142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852D-B8AF-4DAF-B511-70429742FA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5656A-FD45-41B4-9078-BEBE120BA142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852D-B8AF-4DAF-B511-70429742FA19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5656A-FD45-41B4-9078-BEBE120BA142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852D-B8AF-4DAF-B511-70429742FA1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5656A-FD45-41B4-9078-BEBE120BA142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852D-B8AF-4DAF-B511-70429742FA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5656A-FD45-41B4-9078-BEBE120BA142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852D-B8AF-4DAF-B511-70429742FA1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5656A-FD45-41B4-9078-BEBE120BA142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852D-B8AF-4DAF-B511-70429742FA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5656A-FD45-41B4-9078-BEBE120BA142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852D-B8AF-4DAF-B511-70429742FA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5656A-FD45-41B4-9078-BEBE120BA142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852D-B8AF-4DAF-B511-70429742FA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5656A-FD45-41B4-9078-BEBE120BA142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852D-B8AF-4DAF-B511-70429742FA19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5656A-FD45-41B4-9078-BEBE120BA142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852D-B8AF-4DAF-B511-70429742FA1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255656A-FD45-41B4-9078-BEBE120BA142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34F852D-B8AF-4DAF-B511-70429742FA1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34870" y="11663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6000" b="1" spc="3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КУРСКАЯ БИТВА</a:t>
            </a:r>
            <a:endParaRPr lang="ru-RU" sz="6000" b="1" spc="3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420888"/>
            <a:ext cx="6400800" cy="32179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8" name="Picture 4" descr="C:\Users\1\Pictures\Я\img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70368"/>
            <a:ext cx="5760640" cy="3989777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C:\Users\1\Pictures\Я\i (1).jpg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04" r="2491"/>
          <a:stretch/>
        </p:blipFill>
        <p:spPr bwMode="auto">
          <a:xfrm>
            <a:off x="-108520" y="1340768"/>
            <a:ext cx="3240360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31" name="Picture 7" descr="C:\Users\1\Pictures\Я\636409818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2647">
            <a:off x="3995936" y="4881931"/>
            <a:ext cx="5025720" cy="164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4725144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  августа1943 года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78034" y="2060848"/>
            <a:ext cx="4428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июля1943 года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763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2832" y="476672"/>
            <a:ext cx="8229600" cy="432048"/>
          </a:xfrm>
        </p:spPr>
        <p:txBody>
          <a:bodyPr>
            <a:normAutofit fontScale="90000"/>
          </a:bodyPr>
          <a:lstStyle/>
          <a:p>
            <a:pPr algn="r"/>
            <a:r>
              <a:rPr lang="ru-RU" sz="2500" b="1" dirty="0"/>
              <a:t>Операция «Цитадель»</a:t>
            </a:r>
            <a:endParaRPr lang="ru-RU" sz="2500" dirty="0"/>
          </a:p>
        </p:txBody>
      </p:sp>
      <p:pic>
        <p:nvPicPr>
          <p:cNvPr id="5" name="Picture 3" descr="C:\Users\1\Pictures\Я\130-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673" y="3844827"/>
            <a:ext cx="3495880" cy="2418631"/>
          </a:xfrm>
          <a:prstGeom prst="rect">
            <a:avLst/>
          </a:prstGeom>
          <a:noFill/>
          <a:ln w="63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1\Pictures\Я\116-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42" y="3861048"/>
            <a:ext cx="3100238" cy="2318978"/>
          </a:xfrm>
          <a:prstGeom prst="rect">
            <a:avLst/>
          </a:prstGeom>
          <a:noFill/>
          <a:ln w="63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1\Pictures\Я\195-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2948434" cy="2205428"/>
          </a:xfrm>
          <a:prstGeom prst="rect">
            <a:avLst/>
          </a:prstGeom>
          <a:noFill/>
          <a:ln w="63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1\Pictures\Я\00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978" y="1124744"/>
            <a:ext cx="3685271" cy="2443651"/>
          </a:xfrm>
          <a:prstGeom prst="rect">
            <a:avLst/>
          </a:prstGeom>
          <a:noFill/>
          <a:ln w="63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C:\Users\1\Pictures\Я\memorial_zvonnitsa.png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700808"/>
            <a:ext cx="2207006" cy="3451225"/>
          </a:xfrm>
          <a:prstGeom prst="rect">
            <a:avLst/>
          </a:prstGeom>
          <a:noFill/>
          <a:ln w="63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423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484784"/>
            <a:ext cx="8712967" cy="4608512"/>
          </a:xfrm>
        </p:spPr>
        <p:txBody>
          <a:bodyPr>
            <a:norm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</a:rPr>
              <a:t>Победа под Курском имела огромное значение для всего хода войны. Она положила конец последней попытке врага захватить стратегическую инициативу и прочно закрепила ее за Советскими Вооруженными Силами. 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Враг </a:t>
            </a:r>
            <a:r>
              <a:rPr lang="ru-RU" b="1" dirty="0">
                <a:solidFill>
                  <a:srgbClr val="002060"/>
                </a:solidFill>
              </a:rPr>
              <a:t>понес здесь тяжелые потери: до полумиллиона солдат и офицеров, 1,5 тыс. танков, свыше 3,7 тыс. самолетов, 3 тыс. орудий. Особенно тяжелый урон понесли бронетанковые войска, считавшиеся главной надеждой врага. </a:t>
            </a:r>
            <a:endParaRPr lang="ru-RU" b="1" dirty="0" smtClean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14408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Операция «Цитадель». Итоги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091848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548680"/>
            <a:ext cx="8568952" cy="792088"/>
          </a:xfrm>
        </p:spPr>
        <p:txBody>
          <a:bodyPr>
            <a:normAutofit/>
          </a:bodyPr>
          <a:lstStyle/>
          <a:p>
            <a:r>
              <a:rPr lang="ru-RU" b="1" dirty="0" smtClean="0"/>
              <a:t>Твои ГЕРОИ, Курская Дуга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2" name="Picture 4" descr="C:\Users\1\Pictures\Я\i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12976"/>
            <a:ext cx="2304256" cy="323026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1\Pictures\Я\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318024"/>
            <a:ext cx="3312368" cy="248427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14387" y="5237888"/>
            <a:ext cx="60486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</a:rPr>
              <a:t>О Героях Советского Союза, удостоенных этого звания за подвиги, совершенные в период Курской битвы</a:t>
            </a:r>
            <a:endParaRPr lang="ru-RU" sz="2200" b="1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050" name="Picture 2" descr="C:\Users\1\Pictures\Я\i (14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306917"/>
            <a:ext cx="4392488" cy="275427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880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9" y="1340768"/>
            <a:ext cx="8208911" cy="5256584"/>
          </a:xfrm>
        </p:spPr>
        <p:txBody>
          <a:bodyPr>
            <a:norm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К лету 1943 года за плечами советских войск две крупные битвы – за Москву и Сталинградская.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К </a:t>
            </a:r>
            <a:r>
              <a:rPr lang="ru-RU" b="1" dirty="0" smtClean="0">
                <a:solidFill>
                  <a:srgbClr val="002060"/>
                </a:solidFill>
              </a:rPr>
              <a:t>концу марта 1943 года в результате наступления советской армии на Курском направлении образовался очень большой выступ (между Орлом и Харьковом) - дуга, протяженностью 550 км., и если в него ударить, то позже с легкостью можно было окружить и разгромить советские войска. 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Гитлеровцы решают летом 1943 года нанести удар в районе Курской дуги, и разработали план наступательной операции под кодовым названием «ЦИТАДЕЛЬ».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/>
          <a:lstStyle/>
          <a:p>
            <a:r>
              <a:rPr lang="ru-RU" dirty="0" smtClean="0"/>
              <a:t>Операция «ЦИТАДЕЛЬ»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611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1\Pictures\Я\tiger_2_panther_gun.8rarwuty2og8wgwogc8go4c4g.ejcuplo1l0oo0sk8c40s8osc4.th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485" y="930175"/>
            <a:ext cx="3809999" cy="232886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42400"/>
          </a:xfrm>
        </p:spPr>
        <p:txBody>
          <a:bodyPr/>
          <a:lstStyle/>
          <a:p>
            <a:pPr algn="r"/>
            <a:r>
              <a:rPr lang="ru-RU" sz="2500" b="1" dirty="0" smtClean="0"/>
              <a:t>Операция «Цитадель»</a:t>
            </a:r>
            <a:endParaRPr lang="ru-RU" sz="2500" b="1" dirty="0"/>
          </a:p>
        </p:txBody>
      </p:sp>
      <p:pic>
        <p:nvPicPr>
          <p:cNvPr id="2050" name="Picture 2" descr="C:\Users\1\Pictures\Я\1320667390_6-58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3436811" cy="237626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\Pictures\Я\55.jpe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540" y="2293849"/>
            <a:ext cx="2554533" cy="313439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1\Pictures\Я\i (24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25" y="3925085"/>
            <a:ext cx="3406873" cy="174413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1\Pictures\Я\i (25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788" y="4409078"/>
            <a:ext cx="3830212" cy="18002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6048583"/>
            <a:ext cx="5206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Немецкое вооружение накануне битвы</a:t>
            </a:r>
            <a:endParaRPr lang="ru-RU" dirty="0">
              <a:ln>
                <a:solidFill>
                  <a:prstClr val="black"/>
                </a:solidFill>
              </a:ln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752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04717" y="836712"/>
            <a:ext cx="8687764" cy="590465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Замыслы </a:t>
            </a:r>
            <a:r>
              <a:rPr lang="ru-RU" b="1" dirty="0">
                <a:solidFill>
                  <a:srgbClr val="002060"/>
                </a:solidFill>
              </a:rPr>
              <a:t>врага были разгаданы советским командованием заблаговременно. 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Битву было решено </a:t>
            </a:r>
            <a:r>
              <a:rPr lang="ru-RU" b="1" dirty="0">
                <a:solidFill>
                  <a:srgbClr val="002060"/>
                </a:solidFill>
              </a:rPr>
              <a:t>начать не с </a:t>
            </a:r>
            <a:r>
              <a:rPr lang="ru-RU" b="1" dirty="0" smtClean="0">
                <a:solidFill>
                  <a:srgbClr val="002060"/>
                </a:solidFill>
              </a:rPr>
              <a:t>наступления, </a:t>
            </a:r>
            <a:r>
              <a:rPr lang="ru-RU" b="1" dirty="0">
                <a:solidFill>
                  <a:srgbClr val="002060"/>
                </a:solidFill>
              </a:rPr>
              <a:t>а </a:t>
            </a:r>
            <a:r>
              <a:rPr lang="ru-RU" b="1" dirty="0" smtClean="0">
                <a:solidFill>
                  <a:srgbClr val="002060"/>
                </a:solidFill>
              </a:rPr>
              <a:t>с хорошо </a:t>
            </a:r>
            <a:r>
              <a:rPr lang="ru-RU" b="1" dirty="0">
                <a:solidFill>
                  <a:srgbClr val="002060"/>
                </a:solidFill>
              </a:rPr>
              <a:t>организованной обороны. 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В </a:t>
            </a:r>
            <a:r>
              <a:rPr lang="ru-RU" b="1" dirty="0">
                <a:solidFill>
                  <a:srgbClr val="002060"/>
                </a:solidFill>
              </a:rPr>
              <a:t>районе Курского выступа была создана </a:t>
            </a:r>
            <a:r>
              <a:rPr lang="ru-RU" b="1" dirty="0" smtClean="0">
                <a:solidFill>
                  <a:srgbClr val="002060"/>
                </a:solidFill>
              </a:rPr>
              <a:t>прочная оборона </a:t>
            </a:r>
            <a:r>
              <a:rPr lang="ru-RU" b="1" dirty="0">
                <a:solidFill>
                  <a:srgbClr val="002060"/>
                </a:solidFill>
              </a:rPr>
              <a:t>(до 250-300 км глубиной), способная выдержать любые удары врага и создать условия для контрнаступления. 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С </a:t>
            </a:r>
            <a:r>
              <a:rPr lang="ru-RU" b="1" dirty="0">
                <a:solidFill>
                  <a:srgbClr val="002060"/>
                </a:solidFill>
              </a:rPr>
              <a:t>особым вниманием укреплялись участки севернее и южнее Курска, где ожидались главные удары </a:t>
            </a:r>
            <a:r>
              <a:rPr lang="ru-RU" b="1" dirty="0" smtClean="0">
                <a:solidFill>
                  <a:srgbClr val="002060"/>
                </a:solidFill>
              </a:rPr>
              <a:t>противника (так называемые Северный и Южный фас Курской дуги). 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За короткий срок было оборудовано </a:t>
            </a:r>
            <a:r>
              <a:rPr lang="ru-RU" b="1" dirty="0">
                <a:solidFill>
                  <a:srgbClr val="002060"/>
                </a:solidFill>
              </a:rPr>
              <a:t>8 оборонительных рубежей. </a:t>
            </a:r>
            <a:r>
              <a:rPr lang="ru-RU" b="1" dirty="0" smtClean="0">
                <a:solidFill>
                  <a:srgbClr val="002060"/>
                </a:solidFill>
              </a:rPr>
              <a:t>Центральный </a:t>
            </a:r>
            <a:r>
              <a:rPr lang="ru-RU" b="1" dirty="0">
                <a:solidFill>
                  <a:srgbClr val="002060"/>
                </a:solidFill>
              </a:rPr>
              <a:t>и Воронежский фронты </a:t>
            </a:r>
            <a:r>
              <a:rPr lang="ru-RU" b="1" dirty="0" smtClean="0">
                <a:solidFill>
                  <a:srgbClr val="002060"/>
                </a:solidFill>
              </a:rPr>
              <a:t>имели </a:t>
            </a:r>
            <a:r>
              <a:rPr lang="ru-RU" b="1" dirty="0">
                <a:solidFill>
                  <a:srgbClr val="002060"/>
                </a:solidFill>
              </a:rPr>
              <a:t>по 3 фронтовых оборонительных рубежа. Такой прочной обороны наши войска еще никогда не имели с начала войны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  <a:p>
            <a:pPr algn="just"/>
            <a:endParaRPr lang="ru-RU" b="1" dirty="0" smtClean="0">
              <a:solidFill>
                <a:srgbClr val="002060"/>
              </a:solidFill>
            </a:endParaRPr>
          </a:p>
          <a:p>
            <a:pPr algn="just"/>
            <a:endParaRPr lang="ru-RU" b="1" dirty="0" smtClean="0">
              <a:solidFill>
                <a:srgbClr val="002060"/>
              </a:solidFill>
            </a:endParaRPr>
          </a:p>
          <a:p>
            <a:pPr algn="just"/>
            <a:endParaRPr lang="ru-RU" b="1" dirty="0" smtClean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42400"/>
          </a:xfrm>
        </p:spPr>
        <p:txBody>
          <a:bodyPr>
            <a:normAutofit/>
          </a:bodyPr>
          <a:lstStyle/>
          <a:p>
            <a:pPr algn="r"/>
            <a:r>
              <a:rPr lang="ru-RU" sz="2500" b="1" dirty="0" smtClean="0"/>
              <a:t>Операция «Цитадель»</a:t>
            </a:r>
            <a:endParaRPr lang="ru-RU" sz="2500" b="1" dirty="0"/>
          </a:p>
        </p:txBody>
      </p:sp>
    </p:spTree>
    <p:extLst>
      <p:ext uri="{BB962C8B-B14F-4D97-AF65-F5344CB8AC3E}">
        <p14:creationId xmlns:p14="http://schemas.microsoft.com/office/powerpoint/2010/main" val="193500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98384"/>
          </a:xfrm>
        </p:spPr>
        <p:txBody>
          <a:bodyPr>
            <a:normAutofit/>
          </a:bodyPr>
          <a:lstStyle/>
          <a:p>
            <a:pPr algn="r"/>
            <a:r>
              <a:rPr lang="ru-RU" sz="2500" b="1" dirty="0" smtClean="0"/>
              <a:t>Операция «Цитадель»</a:t>
            </a:r>
            <a:endParaRPr lang="ru-RU" sz="25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2348880"/>
            <a:ext cx="3822192" cy="639762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Войска </a:t>
            </a:r>
            <a:r>
              <a:rPr lang="ru-RU" sz="2800" b="1" dirty="0"/>
              <a:t>Г</a:t>
            </a:r>
            <a:r>
              <a:rPr lang="ru-RU" sz="2800" b="1" dirty="0" smtClean="0"/>
              <a:t>итлера</a:t>
            </a:r>
            <a:endParaRPr lang="ru-RU" sz="28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9552" y="3140968"/>
            <a:ext cx="3820055" cy="2664296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ru-RU" sz="2400" b="1" dirty="0">
                <a:solidFill>
                  <a:srgbClr val="002060"/>
                </a:solidFill>
              </a:rPr>
              <a:t>около 900 тыс. солдат и офицеров, </a:t>
            </a:r>
          </a:p>
          <a:p>
            <a:pPr algn="just">
              <a:buFontTx/>
              <a:buChar char="-"/>
            </a:pPr>
            <a:r>
              <a:rPr lang="ru-RU" sz="2400" b="1" dirty="0">
                <a:solidFill>
                  <a:srgbClr val="002060"/>
                </a:solidFill>
              </a:rPr>
              <a:t>10 тыс</a:t>
            </a:r>
            <a:r>
              <a:rPr lang="ru-RU" sz="2400" b="1" dirty="0" smtClean="0">
                <a:solidFill>
                  <a:srgbClr val="002060"/>
                </a:solidFill>
              </a:rPr>
              <a:t>. орудий </a:t>
            </a:r>
            <a:r>
              <a:rPr lang="ru-RU" sz="2400" b="1" dirty="0">
                <a:solidFill>
                  <a:srgbClr val="002060"/>
                </a:solidFill>
              </a:rPr>
              <a:t>и минометов, </a:t>
            </a:r>
          </a:p>
          <a:p>
            <a:pPr algn="just">
              <a:buFontTx/>
              <a:buChar char="-"/>
            </a:pPr>
            <a:r>
              <a:rPr lang="ru-RU" sz="2400" b="1" dirty="0">
                <a:solidFill>
                  <a:srgbClr val="002060"/>
                </a:solidFill>
              </a:rPr>
              <a:t>2700 танков,</a:t>
            </a:r>
          </a:p>
          <a:p>
            <a:pPr algn="just">
              <a:buFontTx/>
              <a:buChar char="-"/>
            </a:pPr>
            <a:r>
              <a:rPr lang="ru-RU" sz="2100" b="1" dirty="0">
                <a:solidFill>
                  <a:srgbClr val="002060"/>
                </a:solidFill>
              </a:rPr>
              <a:t>больше </a:t>
            </a:r>
            <a:r>
              <a:rPr lang="ru-RU" sz="2100" b="1" dirty="0" smtClean="0">
                <a:solidFill>
                  <a:srgbClr val="002060"/>
                </a:solidFill>
              </a:rPr>
              <a:t>2000 самолетов</a:t>
            </a:r>
            <a:endParaRPr lang="ru-RU" sz="21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60032" y="2348880"/>
            <a:ext cx="3822192" cy="639762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Советские войска</a:t>
            </a:r>
            <a:endParaRPr lang="ru-RU" sz="2800" b="1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860032" y="3140968"/>
            <a:ext cx="3822192" cy="2880319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ru-RU" sz="2400" b="1" dirty="0">
                <a:solidFill>
                  <a:srgbClr val="002060"/>
                </a:solidFill>
              </a:rPr>
              <a:t>свыше 1,3 млн. солдат и офицеров, </a:t>
            </a:r>
          </a:p>
          <a:p>
            <a:pPr algn="just">
              <a:buFontTx/>
              <a:buChar char="-"/>
            </a:pPr>
            <a:r>
              <a:rPr lang="ru-RU" sz="2400" b="1" dirty="0">
                <a:solidFill>
                  <a:srgbClr val="002060"/>
                </a:solidFill>
              </a:rPr>
              <a:t>19,1 тыс. орудий и минометов, </a:t>
            </a:r>
          </a:p>
          <a:p>
            <a:pPr algn="just"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</a:rPr>
              <a:t>3444 танка </a:t>
            </a:r>
            <a:r>
              <a:rPr lang="ru-RU" sz="2400" b="1" dirty="0">
                <a:solidFill>
                  <a:srgbClr val="002060"/>
                </a:solidFill>
              </a:rPr>
              <a:t>и САУ, </a:t>
            </a:r>
          </a:p>
          <a:p>
            <a:pPr algn="just"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</a:rPr>
              <a:t>2172 самолета</a:t>
            </a:r>
            <a:endParaRPr lang="ru-RU" sz="2400" b="1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1017602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К началу битвы </a:t>
            </a:r>
            <a:r>
              <a:rPr lang="ru-RU" sz="2400" b="1" dirty="0" smtClean="0">
                <a:solidFill>
                  <a:srgbClr val="002060"/>
                </a:solidFill>
              </a:rPr>
              <a:t>советские </a:t>
            </a:r>
            <a:r>
              <a:rPr lang="ru-RU" sz="2400" b="1" dirty="0">
                <a:solidFill>
                  <a:srgbClr val="002060"/>
                </a:solidFill>
              </a:rPr>
              <a:t>войска явно превосходили силы противника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937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576072"/>
          </a:xfrm>
        </p:spPr>
        <p:txBody>
          <a:bodyPr>
            <a:normAutofit/>
          </a:bodyPr>
          <a:lstStyle/>
          <a:p>
            <a:pPr algn="r"/>
            <a:r>
              <a:rPr lang="ru-RU" sz="2500" b="1" dirty="0" smtClean="0"/>
              <a:t>Операция «Цитадель»</a:t>
            </a:r>
            <a:endParaRPr lang="ru-RU" sz="25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836712"/>
            <a:ext cx="777686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/>
              <a:t>СОВЕТСКОЕ КОМАНДОВАНИЕ  КУРСКОЙ БИТВЫ</a:t>
            </a:r>
            <a:endParaRPr lang="ru-RU" sz="2500" b="1" dirty="0"/>
          </a:p>
        </p:txBody>
      </p:sp>
      <p:pic>
        <p:nvPicPr>
          <p:cNvPr id="3074" name="Picture 2" descr="C:\Users\1\Pictures\Я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457782"/>
            <a:ext cx="2706141" cy="341137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56038" y="5013176"/>
            <a:ext cx="39233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Маршал Советского Союза А.М. ВАСИЛЕВСКИЙ</a:t>
            </a:r>
            <a:endParaRPr lang="ru-RU" sz="2000" b="1" dirty="0"/>
          </a:p>
        </p:txBody>
      </p:sp>
      <p:pic>
        <p:nvPicPr>
          <p:cNvPr id="3075" name="Picture 3" descr="C:\Users\1\Pictures\Я\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0755"/>
            <a:ext cx="2664296" cy="331840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61764" y="501317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/>
              <a:t>Маршал Советского Союза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Г.К. ЖУКОВ</a:t>
            </a:r>
            <a:endParaRPr lang="ru-R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5949280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Координировали действия фронтов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69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570392"/>
          </a:xfrm>
        </p:spPr>
        <p:txBody>
          <a:bodyPr>
            <a:normAutofit/>
          </a:bodyPr>
          <a:lstStyle/>
          <a:p>
            <a:pPr algn="r"/>
            <a:r>
              <a:rPr lang="ru-RU" sz="2500" b="1" dirty="0" smtClean="0"/>
              <a:t>Операция «Цитадель»</a:t>
            </a:r>
            <a:endParaRPr lang="ru-RU" sz="2500" b="1" dirty="0"/>
          </a:p>
        </p:txBody>
      </p:sp>
      <p:pic>
        <p:nvPicPr>
          <p:cNvPr id="4098" name="Picture 2" descr="C:\Users\1\Pictures\Я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4" y="1423228"/>
            <a:ext cx="2099121" cy="259228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1\Pictures\Я\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394654"/>
            <a:ext cx="2081501" cy="261133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1\Pictures\Я\1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423228"/>
            <a:ext cx="2063678" cy="258276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2961" y="4323293"/>
            <a:ext cx="30963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Командующий Центральным фронтом Маршал Советского Союза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К.К. РОКОССОВСКИЙ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99583" y="4283223"/>
            <a:ext cx="24482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Командующий Воронежским фронтом генерал Н.Ф.ВАТУТИН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15359" y="4245354"/>
            <a:ext cx="21602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Командующий Степным фронтом Маршал Советского Союза И.С.КОНЕВ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1600" y="836712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КОМАНДУЮЩИЕ ФРОНТАМИ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709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484784"/>
            <a:ext cx="8784975" cy="4032448"/>
          </a:xfrm>
        </p:spPr>
        <p:txBody>
          <a:bodyPr>
            <a:normAutofit/>
          </a:bodyPr>
          <a:lstStyle/>
          <a:p>
            <a:pPr marL="342900" lvl="0" indent="-342900" algn="just">
              <a:buFont typeface="Symbol"/>
              <a:buChar char=""/>
              <a:tabLst>
                <a:tab pos="457200" algn="l"/>
              </a:tabLst>
            </a:pPr>
            <a:r>
              <a:rPr lang="ru-RU" b="1" dirty="0">
                <a:solidFill>
                  <a:srgbClr val="002060"/>
                </a:solidFill>
                <a:latin typeface="Calibri"/>
                <a:ea typeface="Times New Roman"/>
                <a:cs typeface="Times New Roman"/>
              </a:rPr>
              <a:t>12 </a:t>
            </a:r>
            <a:r>
              <a:rPr lang="ru-RU" b="1" dirty="0">
                <a:solidFill>
                  <a:srgbClr val="002060"/>
                </a:solidFill>
                <a:ea typeface="Times New Roman"/>
                <a:cs typeface="Times New Roman"/>
              </a:rPr>
              <a:t>июля</a:t>
            </a:r>
            <a:r>
              <a:rPr lang="ru-RU" b="1" dirty="0">
                <a:solidFill>
                  <a:srgbClr val="002060"/>
                </a:solidFill>
                <a:latin typeface="Calibri"/>
                <a:ea typeface="Times New Roman"/>
                <a:cs typeface="Times New Roman"/>
              </a:rPr>
              <a:t> </a:t>
            </a:r>
            <a:r>
              <a:rPr lang="ru-RU" b="1" dirty="0">
                <a:solidFill>
                  <a:srgbClr val="002060"/>
                </a:solidFill>
                <a:ea typeface="Times New Roman"/>
                <a:cs typeface="Times New Roman"/>
              </a:rPr>
              <a:t>разгорелось</a:t>
            </a:r>
            <a:r>
              <a:rPr lang="ru-RU" b="1" dirty="0">
                <a:solidFill>
                  <a:srgbClr val="002060"/>
                </a:solidFill>
                <a:latin typeface="Calibri"/>
                <a:ea typeface="Times New Roman"/>
                <a:cs typeface="Times New Roman"/>
              </a:rPr>
              <a:t> </a:t>
            </a:r>
            <a:r>
              <a:rPr lang="ru-RU" b="1" dirty="0">
                <a:solidFill>
                  <a:srgbClr val="002060"/>
                </a:solidFill>
                <a:ea typeface="Times New Roman"/>
                <a:cs typeface="Times New Roman"/>
              </a:rPr>
              <a:t>беспримерное</a:t>
            </a:r>
            <a:r>
              <a:rPr lang="ru-RU" b="1" dirty="0">
                <a:solidFill>
                  <a:srgbClr val="002060"/>
                </a:solidFill>
                <a:latin typeface="Calibri"/>
                <a:ea typeface="Times New Roman"/>
                <a:cs typeface="Times New Roman"/>
              </a:rPr>
              <a:t> </a:t>
            </a:r>
            <a:r>
              <a:rPr lang="ru-RU" b="1" dirty="0">
                <a:solidFill>
                  <a:srgbClr val="002060"/>
                </a:solidFill>
                <a:ea typeface="Times New Roman"/>
                <a:cs typeface="Times New Roman"/>
              </a:rPr>
              <a:t>в</a:t>
            </a:r>
            <a:r>
              <a:rPr lang="ru-RU" b="1" dirty="0">
                <a:solidFill>
                  <a:srgbClr val="002060"/>
                </a:solidFill>
                <a:latin typeface="Calibri"/>
                <a:ea typeface="Times New Roman"/>
                <a:cs typeface="Times New Roman"/>
              </a:rPr>
              <a:t> </a:t>
            </a:r>
            <a:r>
              <a:rPr lang="ru-RU" b="1" dirty="0">
                <a:solidFill>
                  <a:srgbClr val="002060"/>
                </a:solidFill>
                <a:ea typeface="Times New Roman"/>
                <a:cs typeface="Times New Roman"/>
              </a:rPr>
              <a:t>истории</a:t>
            </a:r>
            <a:r>
              <a:rPr lang="ru-RU" b="1" dirty="0">
                <a:solidFill>
                  <a:srgbClr val="002060"/>
                </a:solidFill>
                <a:latin typeface="Calibri"/>
                <a:ea typeface="Times New Roman"/>
                <a:cs typeface="Times New Roman"/>
              </a:rPr>
              <a:t> </a:t>
            </a:r>
            <a:r>
              <a:rPr lang="ru-RU" b="1" dirty="0">
                <a:solidFill>
                  <a:srgbClr val="002060"/>
                </a:solidFill>
                <a:ea typeface="Times New Roman"/>
                <a:cs typeface="Times New Roman"/>
              </a:rPr>
              <a:t>войн</a:t>
            </a:r>
            <a:r>
              <a:rPr lang="ru-RU" b="1" dirty="0">
                <a:solidFill>
                  <a:srgbClr val="002060"/>
                </a:solidFill>
                <a:latin typeface="Calibri"/>
                <a:ea typeface="Times New Roman"/>
                <a:cs typeface="Times New Roman"/>
              </a:rPr>
              <a:t> </a:t>
            </a:r>
            <a:r>
              <a:rPr lang="ru-RU" b="1" dirty="0">
                <a:solidFill>
                  <a:srgbClr val="002060"/>
                </a:solidFill>
                <a:ea typeface="Times New Roman"/>
                <a:cs typeface="Times New Roman"/>
              </a:rPr>
              <a:t>танковое</a:t>
            </a:r>
            <a:r>
              <a:rPr lang="ru-RU" b="1" dirty="0">
                <a:solidFill>
                  <a:srgbClr val="002060"/>
                </a:solidFill>
                <a:latin typeface="Calibri"/>
                <a:ea typeface="Times New Roman"/>
                <a:cs typeface="Times New Roman"/>
              </a:rPr>
              <a:t> </a:t>
            </a:r>
            <a:r>
              <a:rPr lang="ru-RU" b="1" dirty="0">
                <a:solidFill>
                  <a:srgbClr val="002060"/>
                </a:solidFill>
                <a:ea typeface="Times New Roman"/>
                <a:cs typeface="Times New Roman"/>
              </a:rPr>
              <a:t>сражение</a:t>
            </a:r>
            <a:r>
              <a:rPr lang="ru-RU" b="1" dirty="0">
                <a:solidFill>
                  <a:srgbClr val="002060"/>
                </a:solidFill>
                <a:latin typeface="Calibri"/>
                <a:ea typeface="Times New Roman"/>
                <a:cs typeface="Times New Roman"/>
              </a:rPr>
              <a:t> </a:t>
            </a:r>
            <a:r>
              <a:rPr lang="ru-RU" b="1" dirty="0">
                <a:solidFill>
                  <a:srgbClr val="002060"/>
                </a:solidFill>
                <a:ea typeface="Times New Roman"/>
                <a:cs typeface="Times New Roman"/>
              </a:rPr>
              <a:t>под</a:t>
            </a:r>
            <a:r>
              <a:rPr lang="ru-RU" b="1" dirty="0">
                <a:solidFill>
                  <a:srgbClr val="002060"/>
                </a:solidFill>
                <a:latin typeface="Calibri"/>
                <a:ea typeface="Times New Roman"/>
                <a:cs typeface="Times New Roman"/>
              </a:rPr>
              <a:t> </a:t>
            </a:r>
            <a:r>
              <a:rPr lang="ru-RU" b="1" dirty="0">
                <a:solidFill>
                  <a:srgbClr val="002060"/>
                </a:solidFill>
                <a:ea typeface="Times New Roman"/>
                <a:cs typeface="Times New Roman"/>
              </a:rPr>
              <a:t>Прохоровкой</a:t>
            </a:r>
            <a:r>
              <a:rPr lang="ru-RU" b="1" dirty="0">
                <a:solidFill>
                  <a:srgbClr val="002060"/>
                </a:solidFill>
                <a:latin typeface="Calibri"/>
                <a:ea typeface="Times New Roman"/>
                <a:cs typeface="Times New Roman"/>
              </a:rPr>
              <a:t>. </a:t>
            </a:r>
            <a:r>
              <a:rPr lang="ru-RU" b="1" dirty="0">
                <a:solidFill>
                  <a:srgbClr val="002060"/>
                </a:solidFill>
                <a:ea typeface="Times New Roman"/>
                <a:cs typeface="Times New Roman"/>
              </a:rPr>
              <a:t>Сюда</a:t>
            </a:r>
            <a:r>
              <a:rPr lang="ru-RU" b="1" dirty="0">
                <a:solidFill>
                  <a:srgbClr val="002060"/>
                </a:solidFill>
                <a:latin typeface="Calibri"/>
                <a:ea typeface="Times New Roman"/>
                <a:cs typeface="Times New Roman"/>
              </a:rPr>
              <a:t> </a:t>
            </a:r>
            <a:r>
              <a:rPr lang="ru-RU" b="1" dirty="0">
                <a:solidFill>
                  <a:srgbClr val="002060"/>
                </a:solidFill>
                <a:ea typeface="Times New Roman"/>
                <a:cs typeface="Times New Roman"/>
              </a:rPr>
              <a:t>еще</a:t>
            </a:r>
            <a:r>
              <a:rPr lang="ru-RU" b="1" dirty="0">
                <a:solidFill>
                  <a:srgbClr val="002060"/>
                </a:solidFill>
                <a:latin typeface="Calibri"/>
                <a:ea typeface="Times New Roman"/>
                <a:cs typeface="Times New Roman"/>
              </a:rPr>
              <a:t> </a:t>
            </a:r>
            <a:r>
              <a:rPr lang="ru-RU" b="1" dirty="0">
                <a:solidFill>
                  <a:srgbClr val="002060"/>
                </a:solidFill>
                <a:ea typeface="Times New Roman"/>
                <a:cs typeface="Times New Roman"/>
              </a:rPr>
              <a:t>накануне</a:t>
            </a:r>
            <a:r>
              <a:rPr lang="ru-RU" b="1" dirty="0">
                <a:solidFill>
                  <a:srgbClr val="002060"/>
                </a:solidFill>
                <a:latin typeface="Calibri"/>
                <a:ea typeface="Times New Roman"/>
                <a:cs typeface="Times New Roman"/>
              </a:rPr>
              <a:t> </a:t>
            </a:r>
            <a:r>
              <a:rPr lang="ru-RU" b="1" dirty="0">
                <a:solidFill>
                  <a:srgbClr val="002060"/>
                </a:solidFill>
                <a:ea typeface="Times New Roman"/>
                <a:cs typeface="Times New Roman"/>
              </a:rPr>
              <a:t>были</a:t>
            </a:r>
            <a:r>
              <a:rPr lang="ru-RU" b="1" dirty="0">
                <a:solidFill>
                  <a:srgbClr val="002060"/>
                </a:solidFill>
                <a:latin typeface="Calibri"/>
                <a:ea typeface="Times New Roman"/>
                <a:cs typeface="Times New Roman"/>
              </a:rPr>
              <a:t> </a:t>
            </a:r>
            <a:r>
              <a:rPr lang="ru-RU" b="1" dirty="0">
                <a:solidFill>
                  <a:srgbClr val="002060"/>
                </a:solidFill>
                <a:ea typeface="Times New Roman"/>
                <a:cs typeface="Times New Roman"/>
              </a:rPr>
              <a:t>стянуты</a:t>
            </a:r>
            <a:r>
              <a:rPr lang="ru-RU" b="1" dirty="0">
                <a:solidFill>
                  <a:srgbClr val="002060"/>
                </a:solidFill>
                <a:latin typeface="Calibri"/>
                <a:ea typeface="Times New Roman"/>
                <a:cs typeface="Times New Roman"/>
              </a:rPr>
              <a:t> </a:t>
            </a:r>
            <a:r>
              <a:rPr lang="ru-RU" b="1" dirty="0">
                <a:solidFill>
                  <a:srgbClr val="002060"/>
                </a:solidFill>
                <a:ea typeface="Times New Roman"/>
                <a:cs typeface="Times New Roman"/>
              </a:rPr>
              <a:t>крупные</a:t>
            </a:r>
            <a:r>
              <a:rPr lang="ru-RU" b="1" dirty="0">
                <a:solidFill>
                  <a:srgbClr val="002060"/>
                </a:solidFill>
                <a:latin typeface="Calibri"/>
                <a:ea typeface="Times New Roman"/>
                <a:cs typeface="Times New Roman"/>
              </a:rPr>
              <a:t> </a:t>
            </a:r>
            <a:r>
              <a:rPr lang="ru-RU" b="1" dirty="0">
                <a:solidFill>
                  <a:srgbClr val="002060"/>
                </a:solidFill>
                <a:ea typeface="Times New Roman"/>
                <a:cs typeface="Times New Roman"/>
              </a:rPr>
              <a:t>силы</a:t>
            </a:r>
            <a:r>
              <a:rPr lang="ru-RU" b="1" dirty="0">
                <a:solidFill>
                  <a:srgbClr val="002060"/>
                </a:solidFill>
                <a:latin typeface="Calibri"/>
                <a:ea typeface="Times New Roman"/>
                <a:cs typeface="Times New Roman"/>
              </a:rPr>
              <a:t> </a:t>
            </a:r>
            <a:r>
              <a:rPr lang="ru-RU" b="1" dirty="0">
                <a:solidFill>
                  <a:srgbClr val="002060"/>
                </a:solidFill>
                <a:ea typeface="Times New Roman"/>
                <a:cs typeface="Times New Roman"/>
              </a:rPr>
              <a:t>танков</a:t>
            </a:r>
            <a:r>
              <a:rPr lang="ru-RU" b="1" dirty="0">
                <a:solidFill>
                  <a:srgbClr val="002060"/>
                </a:solidFill>
                <a:latin typeface="Calibri"/>
                <a:ea typeface="Times New Roman"/>
                <a:cs typeface="Times New Roman"/>
              </a:rPr>
              <a:t> </a:t>
            </a:r>
            <a:r>
              <a:rPr lang="ru-RU" b="1" dirty="0">
                <a:solidFill>
                  <a:srgbClr val="002060"/>
                </a:solidFill>
                <a:ea typeface="Times New Roman"/>
                <a:cs typeface="Times New Roman"/>
              </a:rPr>
              <a:t>противника</a:t>
            </a:r>
            <a:r>
              <a:rPr lang="ru-RU" b="1" dirty="0">
                <a:solidFill>
                  <a:srgbClr val="002060"/>
                </a:solidFill>
                <a:latin typeface="Calibri"/>
                <a:ea typeface="Times New Roman"/>
                <a:cs typeface="Times New Roman"/>
              </a:rPr>
              <a:t> (</a:t>
            </a:r>
            <a:r>
              <a:rPr lang="ru-RU" b="1" dirty="0">
                <a:solidFill>
                  <a:srgbClr val="002060"/>
                </a:solidFill>
                <a:ea typeface="Times New Roman"/>
                <a:cs typeface="Times New Roman"/>
              </a:rPr>
              <a:t>до</a:t>
            </a:r>
            <a:r>
              <a:rPr lang="ru-RU" b="1" dirty="0">
                <a:solidFill>
                  <a:srgbClr val="002060"/>
                </a:solidFill>
                <a:latin typeface="Calibri"/>
                <a:ea typeface="Times New Roman"/>
                <a:cs typeface="Times New Roman"/>
              </a:rPr>
              <a:t> 700 </a:t>
            </a:r>
            <a:r>
              <a:rPr lang="ru-RU" b="1" dirty="0">
                <a:solidFill>
                  <a:srgbClr val="002060"/>
                </a:solidFill>
                <a:ea typeface="Times New Roman"/>
                <a:cs typeface="Times New Roman"/>
              </a:rPr>
              <a:t>танков</a:t>
            </a:r>
            <a:r>
              <a:rPr lang="ru-RU" b="1" dirty="0">
                <a:solidFill>
                  <a:srgbClr val="002060"/>
                </a:solidFill>
                <a:latin typeface="Calibri"/>
                <a:ea typeface="Times New Roman"/>
                <a:cs typeface="Times New Roman"/>
              </a:rPr>
              <a:t>, </a:t>
            </a:r>
            <a:r>
              <a:rPr lang="ru-RU" b="1" dirty="0">
                <a:solidFill>
                  <a:srgbClr val="002060"/>
                </a:solidFill>
                <a:ea typeface="Times New Roman"/>
                <a:cs typeface="Times New Roman"/>
              </a:rPr>
              <a:t>в</a:t>
            </a:r>
            <a:r>
              <a:rPr lang="ru-RU" b="1" dirty="0">
                <a:solidFill>
                  <a:srgbClr val="002060"/>
                </a:solidFill>
                <a:latin typeface="Calibri"/>
                <a:ea typeface="Times New Roman"/>
                <a:cs typeface="Times New Roman"/>
              </a:rPr>
              <a:t> </a:t>
            </a:r>
            <a:r>
              <a:rPr lang="ru-RU" b="1" dirty="0">
                <a:solidFill>
                  <a:srgbClr val="002060"/>
                </a:solidFill>
                <a:ea typeface="Times New Roman"/>
                <a:cs typeface="Times New Roman"/>
              </a:rPr>
              <a:t>их</a:t>
            </a:r>
            <a:r>
              <a:rPr lang="ru-RU" b="1" dirty="0">
                <a:solidFill>
                  <a:srgbClr val="002060"/>
                </a:solidFill>
                <a:latin typeface="Calibri"/>
                <a:ea typeface="Times New Roman"/>
                <a:cs typeface="Times New Roman"/>
              </a:rPr>
              <a:t> </a:t>
            </a:r>
            <a:r>
              <a:rPr lang="ru-RU" b="1" dirty="0">
                <a:solidFill>
                  <a:srgbClr val="002060"/>
                </a:solidFill>
                <a:ea typeface="Times New Roman"/>
                <a:cs typeface="Times New Roman"/>
              </a:rPr>
              <a:t>числе</a:t>
            </a:r>
            <a:r>
              <a:rPr lang="ru-RU" b="1" dirty="0">
                <a:solidFill>
                  <a:srgbClr val="002060"/>
                </a:solidFill>
                <a:latin typeface="Calibri"/>
                <a:ea typeface="Times New Roman"/>
                <a:cs typeface="Times New Roman"/>
              </a:rPr>
              <a:t> </a:t>
            </a:r>
            <a:r>
              <a:rPr lang="ru-RU" b="1" dirty="0">
                <a:solidFill>
                  <a:srgbClr val="002060"/>
                </a:solidFill>
                <a:ea typeface="Times New Roman"/>
                <a:cs typeface="Times New Roman"/>
              </a:rPr>
              <a:t>много</a:t>
            </a:r>
            <a:r>
              <a:rPr lang="ru-RU" b="1" dirty="0">
                <a:solidFill>
                  <a:srgbClr val="002060"/>
                </a:solidFill>
                <a:latin typeface="Calibri"/>
                <a:ea typeface="Times New Roman"/>
                <a:cs typeface="Times New Roman"/>
              </a:rPr>
              <a:t> </a:t>
            </a:r>
            <a:r>
              <a:rPr lang="ru-RU" b="1" dirty="0">
                <a:solidFill>
                  <a:srgbClr val="002060"/>
                </a:solidFill>
                <a:ea typeface="Times New Roman"/>
                <a:cs typeface="Times New Roman"/>
              </a:rPr>
              <a:t>«тигров»</a:t>
            </a:r>
            <a:r>
              <a:rPr lang="ru-RU" b="1" dirty="0">
                <a:solidFill>
                  <a:srgbClr val="002060"/>
                </a:solidFill>
                <a:latin typeface="Calibri"/>
                <a:ea typeface="Times New Roman"/>
                <a:cs typeface="Times New Roman"/>
              </a:rPr>
              <a:t>). </a:t>
            </a:r>
            <a:r>
              <a:rPr lang="ru-RU" b="1" dirty="0">
                <a:solidFill>
                  <a:srgbClr val="002060"/>
                </a:solidFill>
                <a:ea typeface="Times New Roman"/>
                <a:cs typeface="Times New Roman"/>
              </a:rPr>
              <a:t>Во</a:t>
            </a:r>
            <a:r>
              <a:rPr lang="ru-RU" b="1" dirty="0">
                <a:solidFill>
                  <a:srgbClr val="002060"/>
                </a:solidFill>
                <a:latin typeface="Calibri"/>
                <a:ea typeface="Times New Roman"/>
                <a:cs typeface="Times New Roman"/>
              </a:rPr>
              <a:t> </a:t>
            </a:r>
            <a:r>
              <a:rPr lang="ru-RU" b="1" dirty="0">
                <a:solidFill>
                  <a:srgbClr val="002060"/>
                </a:solidFill>
                <a:ea typeface="Times New Roman"/>
                <a:cs typeface="Times New Roman"/>
              </a:rPr>
              <a:t>встречном</a:t>
            </a:r>
            <a:r>
              <a:rPr lang="ru-RU" b="1" dirty="0">
                <a:solidFill>
                  <a:srgbClr val="002060"/>
                </a:solidFill>
                <a:latin typeface="Calibri"/>
                <a:ea typeface="Times New Roman"/>
                <a:cs typeface="Times New Roman"/>
              </a:rPr>
              <a:t> </a:t>
            </a:r>
            <a:r>
              <a:rPr lang="ru-RU" b="1" dirty="0">
                <a:solidFill>
                  <a:srgbClr val="002060"/>
                </a:solidFill>
                <a:ea typeface="Times New Roman"/>
                <a:cs typeface="Times New Roman"/>
              </a:rPr>
              <a:t>танковом</a:t>
            </a:r>
            <a:r>
              <a:rPr lang="ru-RU" b="1" dirty="0">
                <a:solidFill>
                  <a:srgbClr val="002060"/>
                </a:solidFill>
                <a:latin typeface="Calibri"/>
                <a:ea typeface="Times New Roman"/>
                <a:cs typeface="Times New Roman"/>
              </a:rPr>
              <a:t> </a:t>
            </a:r>
            <a:r>
              <a:rPr lang="ru-RU" b="1" dirty="0">
                <a:solidFill>
                  <a:srgbClr val="002060"/>
                </a:solidFill>
                <a:ea typeface="Times New Roman"/>
                <a:cs typeface="Times New Roman"/>
              </a:rPr>
              <a:t>сражении</a:t>
            </a:r>
            <a:r>
              <a:rPr lang="ru-RU" b="1" dirty="0">
                <a:solidFill>
                  <a:srgbClr val="002060"/>
                </a:solidFill>
                <a:latin typeface="Calibri"/>
                <a:ea typeface="Times New Roman"/>
                <a:cs typeface="Times New Roman"/>
              </a:rPr>
              <a:t> </a:t>
            </a:r>
            <a:r>
              <a:rPr lang="ru-RU" b="1" dirty="0">
                <a:solidFill>
                  <a:srgbClr val="002060"/>
                </a:solidFill>
                <a:ea typeface="Times New Roman"/>
                <a:cs typeface="Times New Roman"/>
              </a:rPr>
              <a:t>участвовало</a:t>
            </a:r>
            <a:r>
              <a:rPr lang="ru-RU" b="1" dirty="0">
                <a:solidFill>
                  <a:srgbClr val="002060"/>
                </a:solidFill>
                <a:latin typeface="Calibri"/>
                <a:ea typeface="Times New Roman"/>
                <a:cs typeface="Times New Roman"/>
              </a:rPr>
              <a:t> </a:t>
            </a:r>
            <a:r>
              <a:rPr lang="ru-RU" b="1" dirty="0">
                <a:solidFill>
                  <a:srgbClr val="002060"/>
                </a:solidFill>
                <a:ea typeface="Times New Roman"/>
                <a:cs typeface="Times New Roman"/>
              </a:rPr>
              <a:t>с</a:t>
            </a:r>
            <a:r>
              <a:rPr lang="ru-RU" b="1" dirty="0">
                <a:solidFill>
                  <a:srgbClr val="002060"/>
                </a:solidFill>
                <a:latin typeface="Calibri"/>
                <a:ea typeface="Times New Roman"/>
                <a:cs typeface="Times New Roman"/>
              </a:rPr>
              <a:t> </a:t>
            </a:r>
            <a:r>
              <a:rPr lang="ru-RU" b="1" dirty="0">
                <a:solidFill>
                  <a:srgbClr val="002060"/>
                </a:solidFill>
                <a:ea typeface="Times New Roman"/>
                <a:cs typeface="Times New Roman"/>
              </a:rPr>
              <a:t>обеих</a:t>
            </a:r>
            <a:r>
              <a:rPr lang="ru-RU" b="1" dirty="0">
                <a:solidFill>
                  <a:srgbClr val="002060"/>
                </a:solidFill>
                <a:latin typeface="Calibri"/>
                <a:ea typeface="Times New Roman"/>
                <a:cs typeface="Times New Roman"/>
              </a:rPr>
              <a:t> </a:t>
            </a:r>
            <a:r>
              <a:rPr lang="ru-RU" b="1" dirty="0">
                <a:solidFill>
                  <a:srgbClr val="002060"/>
                </a:solidFill>
                <a:ea typeface="Times New Roman"/>
                <a:cs typeface="Times New Roman"/>
              </a:rPr>
              <a:t>сторон</a:t>
            </a:r>
            <a:r>
              <a:rPr lang="ru-RU" b="1" dirty="0">
                <a:solidFill>
                  <a:srgbClr val="002060"/>
                </a:solidFill>
                <a:latin typeface="Calibri"/>
                <a:ea typeface="Times New Roman"/>
                <a:cs typeface="Times New Roman"/>
              </a:rPr>
              <a:t> </a:t>
            </a:r>
            <a:r>
              <a:rPr lang="ru-RU" b="1" dirty="0">
                <a:solidFill>
                  <a:srgbClr val="002060"/>
                </a:solidFill>
                <a:ea typeface="Times New Roman"/>
                <a:cs typeface="Times New Roman"/>
              </a:rPr>
              <a:t>до</a:t>
            </a:r>
            <a:r>
              <a:rPr lang="ru-RU" b="1" dirty="0">
                <a:solidFill>
                  <a:srgbClr val="002060"/>
                </a:solidFill>
                <a:latin typeface="Calibri"/>
                <a:ea typeface="Times New Roman"/>
                <a:cs typeface="Times New Roman"/>
              </a:rPr>
              <a:t> 1200 </a:t>
            </a:r>
            <a:r>
              <a:rPr lang="ru-RU" b="1" dirty="0">
                <a:solidFill>
                  <a:srgbClr val="002060"/>
                </a:solidFill>
                <a:ea typeface="Times New Roman"/>
                <a:cs typeface="Times New Roman"/>
              </a:rPr>
              <a:t>танков</a:t>
            </a:r>
            <a:r>
              <a:rPr lang="ru-RU" b="1" dirty="0">
                <a:solidFill>
                  <a:srgbClr val="002060"/>
                </a:solidFill>
                <a:latin typeface="Calibri"/>
                <a:ea typeface="Times New Roman"/>
                <a:cs typeface="Times New Roman"/>
              </a:rPr>
              <a:t> </a:t>
            </a:r>
            <a:r>
              <a:rPr lang="ru-RU" b="1" dirty="0">
                <a:solidFill>
                  <a:srgbClr val="002060"/>
                </a:solidFill>
                <a:ea typeface="Times New Roman"/>
                <a:cs typeface="Times New Roman"/>
              </a:rPr>
              <a:t>и</a:t>
            </a:r>
            <a:r>
              <a:rPr lang="ru-RU" b="1" dirty="0">
                <a:solidFill>
                  <a:srgbClr val="002060"/>
                </a:solidFill>
                <a:latin typeface="Calibri"/>
                <a:ea typeface="Times New Roman"/>
                <a:cs typeface="Times New Roman"/>
              </a:rPr>
              <a:t> </a:t>
            </a:r>
            <a:r>
              <a:rPr lang="ru-RU" b="1" dirty="0">
                <a:solidFill>
                  <a:srgbClr val="002060"/>
                </a:solidFill>
                <a:ea typeface="Times New Roman"/>
                <a:cs typeface="Times New Roman"/>
              </a:rPr>
              <a:t>самоходных</a:t>
            </a:r>
            <a:r>
              <a:rPr lang="ru-RU" b="1" dirty="0">
                <a:solidFill>
                  <a:srgbClr val="002060"/>
                </a:solidFill>
                <a:latin typeface="Calibri"/>
                <a:ea typeface="Times New Roman"/>
                <a:cs typeface="Times New Roman"/>
              </a:rPr>
              <a:t> </a:t>
            </a:r>
            <a:r>
              <a:rPr lang="ru-RU" b="1" dirty="0">
                <a:solidFill>
                  <a:srgbClr val="002060"/>
                </a:solidFill>
                <a:ea typeface="Times New Roman"/>
                <a:cs typeface="Times New Roman"/>
              </a:rPr>
              <a:t>орудий</a:t>
            </a:r>
            <a:r>
              <a:rPr lang="ru-RU" b="1" dirty="0">
                <a:solidFill>
                  <a:srgbClr val="002060"/>
                </a:solidFill>
                <a:latin typeface="Calibri"/>
                <a:ea typeface="Times New Roman"/>
                <a:cs typeface="Times New Roman"/>
              </a:rPr>
              <a:t>. </a:t>
            </a:r>
            <a:r>
              <a:rPr lang="ru-RU" b="1" dirty="0">
                <a:solidFill>
                  <a:srgbClr val="002060"/>
                </a:solidFill>
                <a:ea typeface="Times New Roman"/>
                <a:cs typeface="Times New Roman"/>
              </a:rPr>
              <a:t>Враг</a:t>
            </a:r>
            <a:r>
              <a:rPr lang="ru-RU" b="1" dirty="0">
                <a:solidFill>
                  <a:srgbClr val="002060"/>
                </a:solidFill>
                <a:latin typeface="Calibri"/>
                <a:ea typeface="Times New Roman"/>
                <a:cs typeface="Times New Roman"/>
              </a:rPr>
              <a:t> </a:t>
            </a:r>
            <a:r>
              <a:rPr lang="ru-RU" b="1" dirty="0">
                <a:solidFill>
                  <a:srgbClr val="002060"/>
                </a:solidFill>
                <a:ea typeface="Times New Roman"/>
                <a:cs typeface="Times New Roman"/>
              </a:rPr>
              <a:t>проиграл</a:t>
            </a:r>
            <a:r>
              <a:rPr lang="ru-RU" b="1" dirty="0">
                <a:solidFill>
                  <a:srgbClr val="002060"/>
                </a:solidFill>
                <a:latin typeface="Calibri"/>
                <a:ea typeface="Times New Roman"/>
                <a:cs typeface="Times New Roman"/>
              </a:rPr>
              <a:t> </a:t>
            </a:r>
            <a:r>
              <a:rPr lang="ru-RU" b="1" dirty="0">
                <a:solidFill>
                  <a:srgbClr val="002060"/>
                </a:solidFill>
                <a:ea typeface="Times New Roman"/>
                <a:cs typeface="Times New Roman"/>
              </a:rPr>
              <a:t>это</a:t>
            </a:r>
            <a:r>
              <a:rPr lang="ru-RU" b="1" dirty="0">
                <a:solidFill>
                  <a:srgbClr val="002060"/>
                </a:solidFill>
                <a:latin typeface="Calibri"/>
                <a:ea typeface="Times New Roman"/>
                <a:cs typeface="Times New Roman"/>
              </a:rPr>
              <a:t> </a:t>
            </a:r>
            <a:r>
              <a:rPr lang="ru-RU" b="1" dirty="0">
                <a:solidFill>
                  <a:srgbClr val="002060"/>
                </a:solidFill>
                <a:ea typeface="Times New Roman"/>
                <a:cs typeface="Times New Roman"/>
              </a:rPr>
              <a:t>сражение</a:t>
            </a:r>
            <a:r>
              <a:rPr lang="ru-RU" b="1" dirty="0">
                <a:solidFill>
                  <a:srgbClr val="002060"/>
                </a:solidFill>
                <a:latin typeface="Calibri"/>
                <a:ea typeface="Times New Roman"/>
                <a:cs typeface="Times New Roman"/>
              </a:rPr>
              <a:t>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570392"/>
          </a:xfrm>
        </p:spPr>
        <p:txBody>
          <a:bodyPr>
            <a:normAutofit/>
          </a:bodyPr>
          <a:lstStyle/>
          <a:p>
            <a:pPr algn="r"/>
            <a:r>
              <a:rPr lang="ru-RU" sz="2500" b="1" dirty="0" smtClean="0"/>
              <a:t>Операция «Цитадель»</a:t>
            </a:r>
            <a:endParaRPr lang="ru-RU" sz="2500" b="1" dirty="0"/>
          </a:p>
        </p:txBody>
      </p:sp>
    </p:spTree>
    <p:extLst>
      <p:ext uri="{BB962C8B-B14F-4D97-AF65-F5344CB8AC3E}">
        <p14:creationId xmlns:p14="http://schemas.microsoft.com/office/powerpoint/2010/main" val="3883268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570392"/>
          </a:xfrm>
        </p:spPr>
        <p:txBody>
          <a:bodyPr>
            <a:normAutofit/>
          </a:bodyPr>
          <a:lstStyle/>
          <a:p>
            <a:pPr algn="r"/>
            <a:r>
              <a:rPr lang="ru-RU" sz="2500" b="1" dirty="0" smtClean="0"/>
              <a:t>Операция «Цитадель»</a:t>
            </a:r>
            <a:endParaRPr lang="ru-RU" sz="2500" b="1" dirty="0"/>
          </a:p>
        </p:txBody>
      </p:sp>
      <p:pic>
        <p:nvPicPr>
          <p:cNvPr id="1027" name="Picture 3" descr="C:\Users\1\Pictures\Я\i-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106829"/>
            <a:ext cx="3672408" cy="2212294"/>
          </a:xfrm>
          <a:prstGeom prst="rect">
            <a:avLst/>
          </a:prstGeom>
          <a:noFill/>
          <a:ln w="63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1\Pictures\Я\i (28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100" y="4137194"/>
            <a:ext cx="3587747" cy="2350052"/>
          </a:xfrm>
          <a:prstGeom prst="rect">
            <a:avLst/>
          </a:prstGeom>
          <a:noFill/>
          <a:ln w="63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1\Pictures\Я\111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96752"/>
            <a:ext cx="3978680" cy="2304255"/>
          </a:xfrm>
          <a:prstGeom prst="rect">
            <a:avLst/>
          </a:prstGeom>
          <a:noFill/>
          <a:ln w="63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1\Pictures\Я\i (27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12976"/>
            <a:ext cx="3744416" cy="2350052"/>
          </a:xfrm>
          <a:prstGeom prst="rect">
            <a:avLst/>
          </a:prstGeom>
          <a:noFill/>
          <a:ln w="63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3212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1082</TotalTime>
  <Words>487</Words>
  <Application>Microsoft Office PowerPoint</Application>
  <PresentationFormat>Экран (4:3)</PresentationFormat>
  <Paragraphs>49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Волна</vt:lpstr>
      <vt:lpstr>КУРСКАЯ БИТВА</vt:lpstr>
      <vt:lpstr>Операция «ЦИТАДЕЛЬ»</vt:lpstr>
      <vt:lpstr>Операция «Цитадель»</vt:lpstr>
      <vt:lpstr>Операция «Цитадель»</vt:lpstr>
      <vt:lpstr>Операция «Цитадель»</vt:lpstr>
      <vt:lpstr>Операция «Цитадель»</vt:lpstr>
      <vt:lpstr>Операция «Цитадель»</vt:lpstr>
      <vt:lpstr>Операция «Цитадель»</vt:lpstr>
      <vt:lpstr>Операция «Цитадель»</vt:lpstr>
      <vt:lpstr>Операция «Цитадель»</vt:lpstr>
      <vt:lpstr>Операция «Цитадель». Итоги</vt:lpstr>
      <vt:lpstr>Твои ГЕРОИ, Курская Дуга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Lenovo</cp:lastModifiedBy>
  <cp:revision>82</cp:revision>
  <dcterms:created xsi:type="dcterms:W3CDTF">2013-09-21T17:10:45Z</dcterms:created>
  <dcterms:modified xsi:type="dcterms:W3CDTF">2018-04-02T08:10:13Z</dcterms:modified>
</cp:coreProperties>
</file>