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82" r:id="rId3"/>
    <p:sldId id="277" r:id="rId4"/>
    <p:sldId id="281" r:id="rId5"/>
    <p:sldId id="286" r:id="rId6"/>
    <p:sldId id="285" r:id="rId7"/>
    <p:sldId id="284" r:id="rId8"/>
    <p:sldId id="283" r:id="rId9"/>
    <p:sldId id="28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776F-E6C8-49EB-BA78-B514388D2083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B15A-6F86-44E1-A043-160F001A34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776F-E6C8-49EB-BA78-B514388D2083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B15A-6F86-44E1-A043-160F001A3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776F-E6C8-49EB-BA78-B514388D2083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B15A-6F86-44E1-A043-160F001A3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776F-E6C8-49EB-BA78-B514388D2083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B15A-6F86-44E1-A043-160F001A3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776F-E6C8-49EB-BA78-B514388D2083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B9CB15A-6F86-44E1-A043-160F001A3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776F-E6C8-49EB-BA78-B514388D2083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B15A-6F86-44E1-A043-160F001A3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776F-E6C8-49EB-BA78-B514388D2083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B15A-6F86-44E1-A043-160F001A3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776F-E6C8-49EB-BA78-B514388D2083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B15A-6F86-44E1-A043-160F001A3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776F-E6C8-49EB-BA78-B514388D2083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B15A-6F86-44E1-A043-160F001A3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776F-E6C8-49EB-BA78-B514388D2083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B15A-6F86-44E1-A043-160F001A3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776F-E6C8-49EB-BA78-B514388D2083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B15A-6F86-44E1-A043-160F001A3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54A776F-E6C8-49EB-BA78-B514388D2083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9CB15A-6F86-44E1-A043-160F001A3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426d70c5e1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3923928" y="4077072"/>
            <a:ext cx="4896544" cy="1938992"/>
          </a:xfrm>
          <a:prstGeom prst="rect">
            <a:avLst/>
          </a:prstGeom>
          <a:ln w="762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solidFill>
                  <a:srgbClr val="003300"/>
                </a:solidFill>
              </a:rPr>
              <a:t>Битва за </a:t>
            </a:r>
            <a:r>
              <a:rPr lang="ru-RU" sz="6000" dirty="0" smtClean="0">
                <a:solidFill>
                  <a:srgbClr val="003300"/>
                </a:solidFill>
              </a:rPr>
              <a:t>Москву</a:t>
            </a:r>
            <a:endParaRPr lang="ru-RU" sz="60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96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457200" y="260648"/>
            <a:ext cx="3250704" cy="5865515"/>
          </a:xfrm>
        </p:spPr>
        <p:txBody>
          <a:bodyPr>
            <a:normAutofit/>
          </a:bodyPr>
          <a:lstStyle/>
          <a:p>
            <a:endParaRPr lang="ru-RU" sz="2000" dirty="0" smtClean="0">
              <a:solidFill>
                <a:srgbClr val="003300"/>
              </a:solidFill>
            </a:endParaRPr>
          </a:p>
          <a:p>
            <a:endParaRPr lang="ru-RU" sz="2000" dirty="0" smtClean="0">
              <a:solidFill>
                <a:srgbClr val="0033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3300"/>
                </a:solidFill>
              </a:rPr>
              <a:t>Осень 1941(30 октября)</a:t>
            </a:r>
          </a:p>
          <a:p>
            <a:r>
              <a:rPr lang="ru-RU" sz="2000" dirty="0" smtClean="0">
                <a:solidFill>
                  <a:srgbClr val="003300"/>
                </a:solidFill>
              </a:rPr>
              <a:t>Фашисты усилили налеты своей авиации на Москву, которые начались еще летом. Ночные бомбежки следовали одна за другой. Однако к городу прорывались лишь одиночные самолеты. </a:t>
            </a:r>
          </a:p>
          <a:p>
            <a:r>
              <a:rPr lang="ru-RU" sz="2000" dirty="0" smtClean="0">
                <a:solidFill>
                  <a:srgbClr val="003300"/>
                </a:solidFill>
              </a:rPr>
              <a:t>Колонны бомбардировщиков рассеивались нашими отважными летчиками-истребителями. </a:t>
            </a:r>
          </a:p>
          <a:p>
            <a:endParaRPr lang="ru-RU" sz="2000" dirty="0">
              <a:solidFill>
                <a:srgbClr val="003300"/>
              </a:solidFill>
            </a:endParaRPr>
          </a:p>
        </p:txBody>
      </p:sp>
      <p:pic>
        <p:nvPicPr>
          <p:cNvPr id="7" name="Рисунок 2" descr="http://about-war.narod.ru/images/moscow/d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0"/>
            <a:ext cx="5364088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Содержимое 3" descr="Лента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571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 ночь на 5 октября Государственный Комитет Обороны принял решение о защите Москвы. Главным рубежом сопротивления была определена Можайская линия обороны, куда срочно направлялись все силы и средства</a:t>
            </a:r>
            <a:endParaRPr lang="ru-RU" sz="2000" dirty="0">
              <a:solidFill>
                <a:srgbClr val="000000"/>
              </a:solidFill>
            </a:endParaRPr>
          </a:p>
        </p:txBody>
      </p:sp>
      <p:pic>
        <p:nvPicPr>
          <p:cNvPr id="4" name="Picture 2" descr="Картинка 26 из 261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844824"/>
            <a:ext cx="7704856" cy="4752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Содержимое 3" descr="Лента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0"/>
            <a:ext cx="42919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589240"/>
            <a:ext cx="9144000" cy="108012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0000"/>
                </a:solidFill>
                <a:effectLst/>
              </a:rPr>
              <a:t>Москва была опоясана противотанковыми рвами, проволочными заграждениями, окопами, дотами и дзотами. </a:t>
            </a:r>
            <a:br>
              <a:rPr lang="ru-RU" sz="2000" dirty="0" smtClean="0">
                <a:solidFill>
                  <a:srgbClr val="000000"/>
                </a:solidFill>
                <a:effectLst/>
              </a:rPr>
            </a:br>
            <a:endParaRPr lang="ru-RU" sz="2000" dirty="0">
              <a:solidFill>
                <a:srgbClr val="000000"/>
              </a:solidFill>
              <a:effectLst/>
            </a:endParaRPr>
          </a:p>
        </p:txBody>
      </p:sp>
      <p:pic>
        <p:nvPicPr>
          <p:cNvPr id="4" name="Picture 1" descr="G:\БИТВА ПОД МОСКВОЙ\2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445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3300"/>
                </a:solidFill>
              </a:rPr>
              <a:t>В сентябре - октябре 1941 года воины генерала </a:t>
            </a:r>
            <a:r>
              <a:rPr lang="ru-RU" sz="2800" u="sng" dirty="0" err="1" smtClean="0">
                <a:solidFill>
                  <a:srgbClr val="003300"/>
                </a:solidFill>
              </a:rPr>
              <a:t>Доватора</a:t>
            </a:r>
            <a:r>
              <a:rPr lang="ru-RU" sz="2800" dirty="0" smtClean="0">
                <a:solidFill>
                  <a:srgbClr val="003300"/>
                </a:solidFill>
              </a:rPr>
              <a:t> участвовали в тяжёлых оборонительных боях на дальних подступах </a:t>
            </a:r>
            <a:r>
              <a:rPr lang="en-US" sz="2800" dirty="0" smtClean="0">
                <a:solidFill>
                  <a:srgbClr val="003300"/>
                </a:solidFill>
              </a:rPr>
              <a:t> </a:t>
            </a:r>
            <a:r>
              <a:rPr lang="ru-RU" sz="2800" dirty="0" smtClean="0">
                <a:solidFill>
                  <a:srgbClr val="003300"/>
                </a:solidFill>
              </a:rPr>
              <a:t>геройски отбивая вражеские атаки.</a:t>
            </a:r>
            <a:br>
              <a:rPr lang="ru-RU" sz="2800" dirty="0" smtClean="0">
                <a:solidFill>
                  <a:srgbClr val="003300"/>
                </a:solidFill>
              </a:rPr>
            </a:br>
            <a:r>
              <a:rPr lang="ru-RU" sz="2800" dirty="0" smtClean="0">
                <a:solidFill>
                  <a:srgbClr val="003300"/>
                </a:solidFill>
              </a:rPr>
              <a:t>В ноябре 1941 года корпус генерал-майора </a:t>
            </a:r>
            <a:r>
              <a:rPr lang="ru-RU" sz="2800" u="sng" dirty="0" err="1" smtClean="0">
                <a:solidFill>
                  <a:srgbClr val="003300"/>
                </a:solidFill>
              </a:rPr>
              <a:t>Доватора</a:t>
            </a:r>
            <a:r>
              <a:rPr lang="ru-RU" sz="2800" dirty="0" smtClean="0">
                <a:solidFill>
                  <a:srgbClr val="003300"/>
                </a:solidFill>
              </a:rPr>
              <a:t> вместе с 8-й гвардейской имени генерал-майора </a:t>
            </a:r>
            <a:r>
              <a:rPr lang="ru-RU" sz="2800" u="sng" dirty="0" smtClean="0">
                <a:solidFill>
                  <a:srgbClr val="000000"/>
                </a:solidFill>
              </a:rPr>
              <a:t>И.В. Панфилова </a:t>
            </a:r>
            <a:r>
              <a:rPr lang="ru-RU" sz="2800" dirty="0" smtClean="0">
                <a:solidFill>
                  <a:srgbClr val="003300"/>
                </a:solidFill>
              </a:rPr>
              <a:t>дивизией, 1-й гвардейской танковой бригадой генерала </a:t>
            </a:r>
            <a:r>
              <a:rPr lang="ru-RU" sz="2800" u="sng" dirty="0" smtClean="0">
                <a:solidFill>
                  <a:srgbClr val="003300"/>
                </a:solidFill>
              </a:rPr>
              <a:t>М.Е. </a:t>
            </a:r>
            <a:r>
              <a:rPr lang="ru-RU" sz="2800" u="sng" smtClean="0">
                <a:solidFill>
                  <a:srgbClr val="003300"/>
                </a:solidFill>
              </a:rPr>
              <a:t>Катукова   </a:t>
            </a:r>
            <a:r>
              <a:rPr lang="ru-RU" sz="2800" smtClean="0">
                <a:solidFill>
                  <a:srgbClr val="003300"/>
                </a:solidFill>
              </a:rPr>
              <a:t>и </a:t>
            </a:r>
            <a:r>
              <a:rPr lang="ru-RU" sz="2800" dirty="0" smtClean="0">
                <a:solidFill>
                  <a:srgbClr val="003300"/>
                </a:solidFill>
              </a:rPr>
              <a:t>другими войсками 16-й армии вёл упорные оборонительные бои на Волоколамском направлении в районе Крюкова.</a:t>
            </a:r>
            <a:br>
              <a:rPr lang="ru-RU" sz="2800" dirty="0" smtClean="0">
                <a:solidFill>
                  <a:srgbClr val="003300"/>
                </a:solidFill>
              </a:rPr>
            </a:br>
            <a:endParaRPr lang="ru-RU" sz="28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flipV="1">
            <a:off x="457200" y="227331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332657"/>
            <a:ext cx="4040188" cy="1152128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 smtClean="0">
                <a:ln>
                  <a:solidFill>
                    <a:srgbClr val="000000"/>
                  </a:solidFill>
                </a:ln>
                <a:solidFill>
                  <a:schemeClr val="bg1">
                    <a:lumMod val="50000"/>
                  </a:schemeClr>
                </a:solidFill>
              </a:rPr>
              <a:t>Доватор</a:t>
            </a:r>
            <a:r>
              <a:rPr lang="ru-RU" b="1" dirty="0" smtClean="0">
                <a:ln>
                  <a:solidFill>
                    <a:srgbClr val="000000"/>
                  </a:solidFill>
                </a:ln>
                <a:solidFill>
                  <a:schemeClr val="bg1">
                    <a:lumMod val="50000"/>
                  </a:schemeClr>
                </a:solidFill>
              </a:rPr>
              <a:t> </a:t>
            </a:r>
            <a:br>
              <a:rPr lang="ru-RU" b="1" dirty="0" smtClean="0">
                <a:ln>
                  <a:solidFill>
                    <a:srgbClr val="000000"/>
                  </a:solidFill>
                </a:ln>
                <a:solidFill>
                  <a:schemeClr val="bg1">
                    <a:lumMod val="50000"/>
                  </a:schemeClr>
                </a:solidFill>
              </a:rPr>
            </a:br>
            <a:r>
              <a:rPr lang="ru-RU" b="1" dirty="0" smtClean="0">
                <a:ln>
                  <a:solidFill>
                    <a:srgbClr val="000000"/>
                  </a:solidFill>
                </a:ln>
                <a:solidFill>
                  <a:schemeClr val="bg1">
                    <a:lumMod val="50000"/>
                  </a:schemeClr>
                </a:solidFill>
              </a:rPr>
              <a:t>Лев Михайлович</a:t>
            </a:r>
            <a:endParaRPr lang="ru-RU" dirty="0">
              <a:ln>
                <a:solidFill>
                  <a:srgbClr val="000000"/>
                </a:solidFill>
              </a:ln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4645025" y="332656"/>
            <a:ext cx="4041775" cy="1152127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n>
                  <a:solidFill>
                    <a:srgbClr val="000000"/>
                  </a:solidFill>
                </a:ln>
                <a:solidFill>
                  <a:schemeClr val="bg1">
                    <a:lumMod val="50000"/>
                  </a:schemeClr>
                </a:solidFill>
                <a:ea typeface="Times New Roman" pitchFamily="18" charset="0"/>
                <a:cs typeface="Arial" charset="0"/>
              </a:rPr>
              <a:t>Панфилов</a:t>
            </a:r>
            <a:r>
              <a:rPr lang="ru-RU" sz="1600" b="1" dirty="0" smtClean="0">
                <a:ln>
                  <a:solidFill>
                    <a:srgbClr val="000000"/>
                  </a:solidFill>
                </a:ln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 </a:t>
            </a:r>
            <a:r>
              <a:rPr lang="ru-RU" b="1" dirty="0" smtClean="0">
                <a:ln>
                  <a:solidFill>
                    <a:srgbClr val="000000"/>
                  </a:solidFill>
                </a:ln>
                <a:solidFill>
                  <a:schemeClr val="bg1">
                    <a:lumMod val="50000"/>
                  </a:schemeClr>
                </a:solidFill>
                <a:ea typeface="Times New Roman" pitchFamily="18" charset="0"/>
                <a:cs typeface="Arial" charset="0"/>
              </a:rPr>
              <a:t>Иван</a:t>
            </a:r>
            <a:r>
              <a:rPr lang="ru-RU" sz="1600" b="1" dirty="0" smtClean="0">
                <a:ln>
                  <a:solidFill>
                    <a:srgbClr val="000000"/>
                  </a:solidFill>
                </a:ln>
                <a:solidFill>
                  <a:schemeClr val="bg1">
                    <a:lumMod val="50000"/>
                  </a:schemeClr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ru-RU" b="1" dirty="0" smtClean="0">
                <a:ln>
                  <a:solidFill>
                    <a:srgbClr val="000000"/>
                  </a:solidFill>
                </a:ln>
                <a:solidFill>
                  <a:schemeClr val="bg1">
                    <a:lumMod val="50000"/>
                  </a:schemeClr>
                </a:solidFill>
                <a:ea typeface="Times New Roman" pitchFamily="18" charset="0"/>
                <a:cs typeface="Arial" charset="0"/>
              </a:rPr>
              <a:t>Васильевич</a:t>
            </a:r>
            <a:endParaRPr lang="ru-RU" b="1" dirty="0">
              <a:ln>
                <a:solidFill>
                  <a:srgbClr val="000000"/>
                </a:solidFill>
              </a:ln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Рисунок 5" descr="ПанфиловИван Васильевич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484784"/>
            <a:ext cx="4104456" cy="468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3" descr="ДоваторЛев Михайлович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412776"/>
            <a:ext cx="4032448" cy="4752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9912" y="273050"/>
            <a:ext cx="5040560" cy="116205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4400" b="1" dirty="0" smtClean="0">
                <a:ln w="10541" cmpd="sng">
                  <a:solidFill>
                    <a:srgbClr val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Василий Клочков</a:t>
            </a:r>
            <a:endParaRPr lang="ru-RU" sz="4400" b="1" dirty="0">
              <a:ln w="10541" cmpd="sng">
                <a:solidFill>
                  <a:srgbClr val="00000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60648"/>
            <a:ext cx="3754760" cy="6408712"/>
          </a:xfrm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indent="266700" eaLnBrk="0" hangingPunct="0"/>
            <a:r>
              <a:rPr lang="ru-RU" sz="24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28 пехотинцев из стрелковой дивизии генерала И. В. Панфилова у разъезда </a:t>
            </a:r>
            <a:r>
              <a:rPr lang="ru-RU" sz="2400" dirty="0" err="1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Дубосеково</a:t>
            </a:r>
            <a:r>
              <a:rPr lang="ru-RU" sz="24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вступили в бой против 50 фашистских танков и не пропустили их к Москве. </a:t>
            </a:r>
            <a:r>
              <a:rPr lang="ru-RU" sz="2400" b="1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«Велика Россия, а отступать некуда – позади Москва!» – </a:t>
            </a:r>
            <a:r>
              <a:rPr lang="ru-RU" sz="24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Эти слова политрука Василия </a:t>
            </a:r>
            <a:r>
              <a:rPr lang="ru-RU" sz="2400" dirty="0" err="1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Клочкова</a:t>
            </a:r>
            <a:r>
              <a:rPr lang="ru-RU" sz="24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облетели весь фронт и стали крылатыми. Герои погибли, но не отступили</a:t>
            </a:r>
            <a:r>
              <a:rPr lang="ru-RU" sz="20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.</a:t>
            </a:r>
            <a:endParaRPr lang="ru-RU" sz="2000" dirty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</p:txBody>
      </p:sp>
      <p:pic>
        <p:nvPicPr>
          <p:cNvPr id="5" name="Рисунок 3" descr="http://www.biografia.kz/images/stories/Klochkov_VG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412776"/>
            <a:ext cx="4134197" cy="48318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60648"/>
            <a:ext cx="3008313" cy="5865515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Танкисты подбивали фашистские танки из засад, давили наступающую вражескую пехоту гусеницами своих машин, смело бросались на фашистские орудия и крушили их своей броней.</a:t>
            </a:r>
          </a:p>
          <a:p>
            <a:r>
              <a:rPr lang="ru-RU" sz="2400" dirty="0" smtClean="0">
                <a:solidFill>
                  <a:srgbClr val="000000"/>
                </a:solidFill>
              </a:rPr>
              <a:t>Солдаты вермахта только и успевали что поднимать руки вверх и твердить заученно: «Гитлер капут!».</a:t>
            </a:r>
          </a:p>
          <a:p>
            <a:endParaRPr lang="ru-RU" sz="2400" dirty="0"/>
          </a:p>
        </p:txBody>
      </p:sp>
      <p:pic>
        <p:nvPicPr>
          <p:cNvPr id="5" name="Рисунок 5" descr="http://about-war.narod.ru/images/moscow/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0"/>
            <a:ext cx="5652119" cy="6669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>
            <a:normAutofit fontScale="90000"/>
          </a:bodyPr>
          <a:lstStyle/>
          <a:p>
            <a:r>
              <a:rPr lang="ru-RU" sz="4400" dirty="0" smtClean="0">
                <a:ln w="6350">
                  <a:solidFill>
                    <a:srgbClr val="000000"/>
                  </a:solidFill>
                </a:ln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n w="6350">
                  <a:solidFill>
                    <a:srgbClr val="000000"/>
                  </a:solidFill>
                </a:ln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n w="6350">
                  <a:solidFill>
                    <a:srgbClr val="000000"/>
                  </a:solidFill>
                </a:ln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Итоги и значение битвы за Москву </a:t>
            </a:r>
            <a:br>
              <a:rPr lang="ru-RU" sz="4400" dirty="0" smtClean="0">
                <a:ln w="6350">
                  <a:solidFill>
                    <a:srgbClr val="000000"/>
                  </a:solidFill>
                </a:ln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dirty="0">
              <a:ln w="6350">
                <a:solidFill>
                  <a:srgbClr val="000000"/>
                </a:solidFill>
              </a:ln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Официальной датой окончания Битвы за Москву считается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20 апреля 1942 года.</a:t>
            </a:r>
            <a:endParaRPr lang="ru-RU" sz="2400" dirty="0" smtClean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0000"/>
                </a:solidFill>
              </a:rPr>
              <a:t>Победа вдохнула новые силы и уверенность в тех, кто сражался с фашизмом, прежде всего в советских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       людей. 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0000"/>
                </a:solidFill>
              </a:rPr>
              <a:t>Победа под Москвой похоронила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       стратегию молниеносной войны</a:t>
            </a:r>
            <a:endParaRPr lang="ru-RU" sz="2400" dirty="0" smtClean="0">
              <a:solidFill>
                <a:srgbClr val="000000"/>
              </a:solidFill>
            </a:endParaRPr>
          </a:p>
        </p:txBody>
      </p:sp>
      <p:pic>
        <p:nvPicPr>
          <p:cNvPr id="9" name="Содержимое 3" descr="Лента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571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3" descr="Лента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86812" y="0"/>
            <a:ext cx="3571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Содержимое 3" descr="Лента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405671" y="2119671"/>
            <a:ext cx="332656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3" descr="http://schools.keldysh.ru/school1413/histori/Krusch/ekzam/0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637638"/>
            <a:ext cx="2426022" cy="286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3">
      <a:dk1>
        <a:srgbClr val="FFC000"/>
      </a:dk1>
      <a:lt1>
        <a:srgbClr val="FFFF00"/>
      </a:lt1>
      <a:dk2>
        <a:srgbClr val="92D050"/>
      </a:dk2>
      <a:lt2>
        <a:srgbClr val="00B050"/>
      </a:lt2>
      <a:accent1>
        <a:srgbClr val="CEB966"/>
      </a:accent1>
      <a:accent2>
        <a:srgbClr val="9CB084"/>
      </a:accent2>
      <a:accent3>
        <a:srgbClr val="92D050"/>
      </a:accent3>
      <a:accent4>
        <a:srgbClr val="00B050"/>
      </a:accent4>
      <a:accent5>
        <a:srgbClr val="92D050"/>
      </a:accent5>
      <a:accent6>
        <a:srgbClr val="00B050"/>
      </a:accent6>
      <a:hlink>
        <a:srgbClr val="92D050"/>
      </a:hlink>
      <a:folHlink>
        <a:srgbClr val="00B05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257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Презентация PowerPoint</vt:lpstr>
      <vt:lpstr>Презентация PowerPoint</vt:lpstr>
      <vt:lpstr> В ночь на 5 октября Государственный Комитет Обороны принял решение о защите Москвы. Главным рубежом сопротивления была определена Можайская линия обороны, куда срочно направлялись все силы и средства</vt:lpstr>
      <vt:lpstr>Москва была опоясана противотанковыми рвами, проволочными заграждениями, окопами, дотами и дзотами.  </vt:lpstr>
      <vt:lpstr>В сентябре - октябре 1941 года воины генерала Доватора участвовали в тяжёлых оборонительных боях на дальних подступах  геройски отбивая вражеские атаки. В ноябре 1941 года корпус генерал-майора Доватора вместе с 8-й гвардейской имени генерал-майора И.В. Панфилова дивизией, 1-й гвардейской танковой бригадой генерала М.Е. Катукова   и другими войсками 16-й армии вёл упорные оборонительные бои на Волоколамском направлении в районе Крюкова. </vt:lpstr>
      <vt:lpstr>Презентация PowerPoint</vt:lpstr>
      <vt:lpstr>Василий Клочков</vt:lpstr>
      <vt:lpstr>Презентация PowerPoint</vt:lpstr>
      <vt:lpstr> Итоги и значение битвы за Москву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Легендарный Ан - 2</dc:title>
  <dc:creator>Ольга</dc:creator>
  <cp:lastModifiedBy>Lenovo</cp:lastModifiedBy>
  <cp:revision>42</cp:revision>
  <dcterms:created xsi:type="dcterms:W3CDTF">2011-11-17T12:33:39Z</dcterms:created>
  <dcterms:modified xsi:type="dcterms:W3CDTF">2018-04-02T07:45:33Z</dcterms:modified>
</cp:coreProperties>
</file>