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80" r:id="rId4"/>
    <p:sldId id="281" r:id="rId5"/>
    <p:sldId id="266" r:id="rId6"/>
    <p:sldId id="258" r:id="rId7"/>
    <p:sldId id="259" r:id="rId8"/>
    <p:sldId id="257" r:id="rId9"/>
    <p:sldId id="269" r:id="rId10"/>
    <p:sldId id="261" r:id="rId11"/>
    <p:sldId id="268" r:id="rId12"/>
    <p:sldId id="262" r:id="rId13"/>
    <p:sldId id="263" r:id="rId14"/>
    <p:sldId id="267" r:id="rId15"/>
    <p:sldId id="264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C0F37-884D-435A-9018-8CBAB0F296E4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629C-D9A1-4E1F-8597-B411E76CC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629C-D9A1-4E1F-8597-B411E76CCF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4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95EB-51B0-4F95-BBD9-B5C3EE7AA3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A442-D1AF-464D-975A-8F890AE1E6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6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C83A-827C-4DFB-BB76-864D1380F5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1049-0776-4BCB-B621-BA5A3177F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7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E58F-6B7A-4F12-A63B-0866D705F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8F89-1ED6-4F54-B80C-19A19F16E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484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6419-76F2-49F7-BAD1-010D88E0A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CCC3-405A-41BE-A8B4-137A9011B0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501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DEFB-79A7-4443-B73F-19FADAFEE5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22E5-93D8-4C9F-8059-4F78A7F667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53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9D33-BACA-4916-B6A8-5CACFC8F03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9300-31C3-4A6F-A859-6680D1749F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449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73EB-CCD0-481A-B267-83573F2141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1219-EA66-40C5-93FB-B65F230CF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820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2B1D-9FF9-41A1-8807-C5EBC7F487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07E0-F6B2-4485-A019-4A6A6B2105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4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9C7C-F5C9-47B9-8500-6A924F62A4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10CE-C220-4669-9E7D-196A6EE0CC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00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812D-D4FE-4CE0-96A2-27A36871F4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2192-F308-4184-ADDE-C510B7005B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59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9C72-96C7-4768-897B-A9DDA26386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C709-8C16-4EBF-8011-09D598B352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37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6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3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04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2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8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28878-0319-4AFD-A896-E443213218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9AEBD-2363-4D07-B6F9-C311B6EE11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36058"/>
            <a:ext cx="7776864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Тема урока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:  Поговорим о школьной жизни.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: формирование коммуникативной компетенции по теме «Школа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Тип урока: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комбинированный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Ресурсы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УМК К.И. Кауфман «Счастливый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английский.ру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» 5 класс, интерактивная доска, проектор, интерактивная презентация, саундтрек к фильму «Гарри потер», листы с заданиями, шляпа,  смайлики и звезды для рефлексии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6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арри потер\пись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7902624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Today I’ve got a letter from Harry Porter. Listen to me, please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</a:rPr>
              <a:t>Hello. My name is Harry Porter. I’m from London. I’m eleven. I have no parents but I have two good friends. We go to 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Calibri"/>
              </a:rPr>
              <a:t>Hogwart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</a:rPr>
              <a:t>school.  It is big and old. Our school uniform is black. We have three holidays: Christmas, Easter and summer holidays.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-31692" y="-28244"/>
            <a:ext cx="9144000" cy="68656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friends,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 is Harry  Potter. I live in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I’m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have no parents but I have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friends. We go to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Hogwarts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school. It is big and old. We learn to fly.  We read magic books. Our school uniform is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 have 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holidays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Christmas, Easter and summer holidays.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96" y="764704"/>
            <a:ext cx="136815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95372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/>
                <a:ea typeface="Calibri"/>
              </a:rPr>
              <a:t>Look </a:t>
            </a:r>
            <a:r>
              <a:rPr lang="en-US" dirty="0">
                <a:latin typeface="Times New Roman"/>
                <a:ea typeface="Calibri"/>
              </a:rPr>
              <a:t>a the text again and fill in the blanks.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2\Desktop\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809750" cy="180975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22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809750" cy="18097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xtLst/>
        </p:spPr>
      </p:pic>
      <p:pic>
        <p:nvPicPr>
          <p:cNvPr id="1028" name="Picture 4" descr="C:\Users\222\Desktop\смалй не плох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90318"/>
            <a:ext cx="1724025" cy="180975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595" y="3313358"/>
            <a:ext cx="1997663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8175" y="3313358"/>
            <a:ext cx="2831737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BAD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3313358"/>
            <a:ext cx="1872207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BAD</a:t>
            </a:r>
            <a:endParaRPr lang="ru-RU" sz="54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38" y="188640"/>
            <a:ext cx="3836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Magic Hat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5904656" cy="105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I’ve got a magic hat too.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I’ll put on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and ask questions. 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642383"/>
            <a:ext cx="35189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Can you answer my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questions?</a:t>
            </a:r>
            <a:endParaRPr lang="ru-RU" sz="1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8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гарри потер\говорящая шля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645828"/>
            <a:ext cx="2272751" cy="20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53" y="25723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magic hat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89" y="579228"/>
            <a:ext cx="1944216" cy="19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3981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magic  ball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admin\Desktop\гарри потер\оч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4" y="602649"/>
            <a:ext cx="19537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669" y="243774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C:\Users\admin\Desktop\гарри потер\палочка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2" y="3030675"/>
            <a:ext cx="1584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058" y="476509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magic stick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C:\Users\admin\Desktop\гарри потер\со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31" y="2851135"/>
            <a:ext cx="2088233" cy="21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6498" y="48666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owl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C:\Users\admin\Desktop\гарри потер\книгша лучше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16" y="2926571"/>
            <a:ext cx="2135507" cy="21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esktop\гарри потер\плать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70" y="2713597"/>
            <a:ext cx="1784678" cy="218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8036" y="5020282"/>
            <a:ext cx="19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magic book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C:\Users\admin\Desktop\гарри потер\метл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0" y="5328277"/>
            <a:ext cx="3145089" cy="10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153" y="6309320"/>
            <a:ext cx="247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broom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1626" y="4765094"/>
            <a:ext cx="181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gown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3893" y="132803"/>
            <a:ext cx="7069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things can you see in Harry </a:t>
            </a:r>
            <a:r>
              <a:rPr lang="en-US" sz="2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Potter’s classrooms?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9551" y="5677147"/>
            <a:ext cx="609980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Let’s describe our classroom. What can you see in our classroom? 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7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6632"/>
            <a:ext cx="4475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  subject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00" y="5157192"/>
            <a:ext cx="421957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5647" y="1052879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 Herbs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Potions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Transfiguration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ivination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2039"/>
            <a:ext cx="252028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99" y="1628801"/>
            <a:ext cx="2504047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admin\Desktop\гарри потер\напит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8" y="3068815"/>
            <a:ext cx="2452852" cy="158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5026"/>
            <a:ext cx="2304255" cy="1740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9" y="5049180"/>
            <a:ext cx="2360031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6240" y="-23907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 su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bject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764704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Design and Technology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Information Technology (IT)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Physical Education (PE)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Perpetua"/>
            </a:endParaRPr>
          </a:p>
          <a:p>
            <a:pPr lvl="0"/>
            <a:endParaRPr lang="en-US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289" y="5013176"/>
            <a:ext cx="6974986" cy="26715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favourite subject is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What school subjects do you have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685800"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We have…</a:t>
            </a:r>
            <a:endParaRPr lang="ru-RU" sz="2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/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9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Let’s have a rest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20" y="332656"/>
            <a:ext cx="79364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Tell your friend not to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Велите другу не делать следующего:</a:t>
            </a:r>
            <a:endParaRPr lang="ru-RU" sz="36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09984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.Go to the blackboard.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Speak Russian.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Listen to the teacher.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in the copy book.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Play computer games.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Speak on the phone.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Look out the window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9683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instructions are right or wrong in the English lesson?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этих указаний правомерны \ неправомерны на уроках английского языка.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63691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490" y="1927414"/>
            <a:ext cx="76570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 teacher can open the door,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 you must enter by yourself.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8524" y="4221088"/>
            <a:ext cx="6390456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Do you agree with this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idea?</a:t>
            </a:r>
            <a:endParaRPr lang="en-US" sz="1200" i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Use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the phrases: 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I think so..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I don’t think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so.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I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agree.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en-US" dirty="0" smtClean="0">
                <a:latin typeface="Times New Roman"/>
                <a:ea typeface="Calibri"/>
              </a:rPr>
              <a:t>            I </a:t>
            </a:r>
            <a:r>
              <a:rPr lang="en-US" dirty="0">
                <a:latin typeface="Times New Roman"/>
                <a:ea typeface="Calibri"/>
              </a:rPr>
              <a:t>disagree.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4624"/>
            <a:ext cx="8208912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Предметные результаты: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учиться употреблять лексику по теме, модальный глагол , глагол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  have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рамках речевых ситуаций. При непосредственном  общении понимать в целом речь учителя по ведению урока.  При опосредованном общении (на основе аудио текста) развивать навыки аудирования с опорой на текст и с целью самоконтроля.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Личностные: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углубить  интерес к изучению английского языка,  через знакомство со школой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Хогвартс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сказочным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персонажем Гарри Поттером.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Регулятивные: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самостоятельно формулировать тему  урока после предварительного обсуждения; самостоятельно  делать выводы; адекватно самостоятельно оценивать правильность выполнения заданий.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Познавательные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 извлекать информацию, представленную в тексте; учиться  понимать прослушанный текст и отвечать на вопросы; строить речевое высказывание в устной и письменной форме осознанно.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Коммуникативные: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закрепить грамматический материал в языковых упражнениях; осмысленно выбирать  лексико-грамматическую конструкцию при решении языковой задачи.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5184"/>
            <a:ext cx="66024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7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73622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 Album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2842" y="2212121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i="1" dirty="0"/>
              <a:t>Project work</a:t>
            </a:r>
            <a:endParaRPr lang="ru-RU" sz="3600" b="1" i="1" dirty="0"/>
          </a:p>
        </p:txBody>
      </p:sp>
      <p:pic>
        <p:nvPicPr>
          <p:cNvPr id="1026" name="Picture 2" descr="http://rabota5.ru/photo/zarabotat-na-oprosah-spisok-saitov-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880320" cy="318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4949" y="281330"/>
            <a:ext cx="22324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Your home task 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is… </a:t>
            </a:r>
            <a:endParaRPr lang="ru-RU" sz="105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9352" y="332656"/>
            <a:ext cx="272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Sinquain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5598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заголовок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-2 прилагательных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строка- 3 глагола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строка- фраза из 4 слов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строка- вывод (существительное, которое перекликается с темой)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339752" y="3717032"/>
            <a:ext cx="4968552" cy="28803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Potter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Brave, kind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Learn, fly, help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 can make wonders.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Magician </a:t>
            </a:r>
          </a:p>
        </p:txBody>
      </p:sp>
    </p:spTree>
    <p:extLst>
      <p:ext uri="{BB962C8B-B14F-4D97-AF65-F5344CB8AC3E}">
        <p14:creationId xmlns:p14="http://schemas.microsoft.com/office/powerpoint/2010/main" val="26343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484784"/>
            <a:ext cx="5040560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869160"/>
            <a:ext cx="69127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You are the wizards of your life. Your happiness is in your hands.  </a:t>
            </a:r>
            <a:endParaRPr lang="ru-RU" sz="105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51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Hat of Wisdom</a:t>
            </a:r>
            <a:endParaRPr lang="ru-RU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7470"/>
            <a:ext cx="2232248" cy="207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06084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did all my best!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789040"/>
            <a:ext cx="259228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335699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Hat of Criticism</a:t>
            </a: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54043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learn English better!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067944" y="5805264"/>
            <a:ext cx="936104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760132" y="3212976"/>
            <a:ext cx="900100" cy="9173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40579" y="4493936"/>
            <a:ext cx="1080120" cy="11237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020272" y="5688632"/>
            <a:ext cx="1368152" cy="8367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580112" y="476672"/>
            <a:ext cx="1224136" cy="862355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063880" y="393335"/>
            <a:ext cx="972616" cy="884135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51520" y="543015"/>
            <a:ext cx="936104" cy="945692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380312" y="1844824"/>
            <a:ext cx="1296144" cy="108012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415" y="2089889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 are you?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487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l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ife, about, Talking, school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47" y="3127292"/>
            <a:ext cx="2683235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Talking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7982" y="3127290"/>
            <a:ext cx="2263761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about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743" y="3127736"/>
            <a:ext cx="2473754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school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5497" y="3127291"/>
            <a:ext cx="1334917" cy="1015663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life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12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ea typeface="Calibri"/>
              </a:rPr>
              <a:t>Your task is to put the words in the correct order. And you will know the topic of our lesson.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4800" b="1" dirty="0" smtClean="0"/>
              <a:t>[3:]</a:t>
            </a:r>
            <a:r>
              <a:rPr lang="en-US" altLang="ru-RU" sz="4800" b="1" dirty="0" smtClean="0"/>
              <a:t> - w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or</a:t>
            </a:r>
            <a:r>
              <a:rPr lang="en-US" altLang="ru-RU" sz="4800" b="1" dirty="0" smtClean="0"/>
              <a:t>ld, w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or</a:t>
            </a:r>
            <a:r>
              <a:rPr lang="en-US" altLang="ru-RU" sz="4800" b="1" dirty="0" smtClean="0"/>
              <a:t>d, l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ea</a:t>
            </a:r>
            <a:r>
              <a:rPr lang="en-US" altLang="ru-RU" sz="4800" b="1" dirty="0" smtClean="0"/>
              <a:t>rn</a:t>
            </a:r>
          </a:p>
          <a:p>
            <a:pPr>
              <a:buFont typeface="Arial" charset="0"/>
              <a:buNone/>
            </a:pPr>
            <a:r>
              <a:rPr lang="en-US" altLang="ru-RU" sz="4800" b="1" dirty="0" smtClean="0"/>
              <a:t>[</a:t>
            </a:r>
            <a:r>
              <a:rPr lang="en-US" altLang="ru-RU" sz="4800" b="1" dirty="0" smtClean="0">
                <a:latin typeface="Times New Roman" pitchFamily="18" charset="0"/>
                <a:cs typeface="Times New Roman" pitchFamily="18" charset="0"/>
              </a:rPr>
              <a:t>ʤ </a:t>
            </a:r>
            <a:r>
              <a:rPr lang="en-US" altLang="ru-RU" sz="4800" b="1" dirty="0" smtClean="0"/>
              <a:t>] - Biolo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g</a:t>
            </a:r>
            <a:r>
              <a:rPr lang="en-US" altLang="ru-RU" sz="4800" b="1" dirty="0" smtClean="0"/>
              <a:t>y, 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G</a:t>
            </a:r>
            <a:r>
              <a:rPr lang="en-US" altLang="ru-RU" sz="4800" b="1" dirty="0" smtClean="0"/>
              <a:t>eography,</a:t>
            </a:r>
          </a:p>
          <a:p>
            <a:pPr>
              <a:buFont typeface="Arial" charset="0"/>
              <a:buNone/>
            </a:pPr>
            <a:r>
              <a:rPr lang="en-US" altLang="ru-RU" sz="4800" b="1" dirty="0" smtClean="0"/>
              <a:t>          technolo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g</a:t>
            </a:r>
            <a:r>
              <a:rPr lang="en-US" altLang="ru-RU" sz="4800" b="1" dirty="0" smtClean="0"/>
              <a:t>y,  langua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g</a:t>
            </a:r>
            <a:r>
              <a:rPr lang="en-US" altLang="ru-RU" sz="4800" b="1" dirty="0" smtClean="0"/>
              <a:t>e</a:t>
            </a:r>
          </a:p>
          <a:p>
            <a:pPr>
              <a:buFont typeface="Arial" charset="0"/>
              <a:buNone/>
            </a:pPr>
            <a:r>
              <a:rPr lang="en-US" altLang="ru-RU" sz="4800" b="1" dirty="0" smtClean="0"/>
              <a:t>[</a:t>
            </a:r>
            <a:r>
              <a:rPr lang="el-GR" altLang="ru-RU" sz="4800" b="1" dirty="0" smtClean="0"/>
              <a:t>θ]</a:t>
            </a:r>
            <a:r>
              <a:rPr lang="en-US" altLang="ru-RU" sz="4800" b="1" dirty="0" smtClean="0"/>
              <a:t>  - 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th</a:t>
            </a:r>
            <a:r>
              <a:rPr lang="en-US" altLang="ru-RU" sz="4800" b="1" dirty="0" smtClean="0"/>
              <a:t>ink, Ma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th</a:t>
            </a:r>
            <a:r>
              <a:rPr lang="en-US" altLang="ru-RU" sz="4800" b="1" dirty="0" smtClean="0"/>
              <a:t>ematics</a:t>
            </a:r>
          </a:p>
          <a:p>
            <a:pPr>
              <a:buFont typeface="Arial" charset="0"/>
              <a:buNone/>
            </a:pPr>
            <a:r>
              <a:rPr lang="en-US" altLang="ru-RU" sz="4800" b="1" dirty="0" smtClean="0"/>
              <a:t>[</a:t>
            </a:r>
            <a:r>
              <a:rPr lang="en-US" altLang="ru-RU" sz="4800" b="1" dirty="0" err="1" smtClean="0"/>
              <a:t>t</a:t>
            </a:r>
            <a:r>
              <a:rPr lang="en-US" altLang="ru-RU" sz="4800" b="1" dirty="0" err="1" smtClean="0"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en-US" altLang="ru-RU" sz="4800" b="1" dirty="0" smtClean="0"/>
              <a:t>] - Litera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ture</a:t>
            </a:r>
          </a:p>
          <a:p>
            <a:pPr>
              <a:buFont typeface="Arial" charset="0"/>
              <a:buNone/>
            </a:pPr>
            <a:r>
              <a:rPr lang="en-US" altLang="ru-RU" sz="4800" b="1" dirty="0" smtClean="0"/>
              <a:t>[e¡] - f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a</a:t>
            </a:r>
            <a:r>
              <a:rPr lang="en-US" altLang="ru-RU" sz="4800" b="1" dirty="0" smtClean="0"/>
              <a:t>vourite  </a:t>
            </a:r>
            <a:r>
              <a:rPr lang="ru-RU" altLang="ru-RU" sz="4800" b="1" dirty="0" smtClean="0"/>
              <a:t>, </a:t>
            </a:r>
            <a:r>
              <a:rPr lang="en-US" altLang="ru-RU" sz="4800" b="1" dirty="0" smtClean="0"/>
              <a:t>f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a</a:t>
            </a:r>
            <a:r>
              <a:rPr lang="en-US" altLang="ru-RU" sz="4800" b="1" dirty="0" smtClean="0"/>
              <a:t>vourite  </a:t>
            </a:r>
            <a:r>
              <a:rPr lang="en-US" altLang="ru-RU" sz="4800" b="1" dirty="0" smtClean="0"/>
              <a:t>subjects</a:t>
            </a:r>
            <a:endParaRPr lang="ru-RU" alt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50556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gwarts_School_of_Witchcraft_and_Wizar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7254552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Look at this picture. 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What school is it?</a:t>
            </a:r>
            <a:endParaRPr lang="ru-RU" sz="1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What place is it? Do you know? </a:t>
            </a:r>
            <a:endParaRPr lang="ru-RU" sz="1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</a:rPr>
              <a:t>Would you like to visit Hogwarts  school? Let us visit this place.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0"/>
            <a:ext cx="9144000" cy="684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88640"/>
            <a:ext cx="4572000" cy="1262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Who is this boy? 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Who knows about Harry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Potter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Who saw the film about </a:t>
            </a:r>
            <a:r>
              <a:rPr lang="en-US" dirty="0" smtClean="0">
                <a:latin typeface="Times New Roman"/>
                <a:ea typeface="Calibri"/>
              </a:rPr>
              <a:t>H</a:t>
            </a:r>
            <a:r>
              <a:rPr lang="en-US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Harry Potter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?</a:t>
            </a:r>
            <a:r>
              <a:rPr lang="en-US" dirty="0" err="1" smtClean="0">
                <a:latin typeface="Times New Roman"/>
                <a:ea typeface="Calibri"/>
              </a:rPr>
              <a:t>arr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208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Book, film, disk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64"/>
            <a:ext cx="8961040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00" y="5048250"/>
            <a:ext cx="421957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4148" y="322467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Who read he book about Harry Potter?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хогварт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104456" cy="39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252" y="2788469"/>
            <a:ext cx="4014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HOGWARTS!!!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361" y="581340"/>
            <a:ext cx="6912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strong when we are united,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361" y="5700853"/>
            <a:ext cx="6912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weak when we are divided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24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854</Words>
  <Application>Microsoft Office PowerPoint</Application>
  <PresentationFormat>Экран (4:3)</PresentationFormat>
  <Paragraphs>124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222</cp:lastModifiedBy>
  <cp:revision>24</cp:revision>
  <dcterms:created xsi:type="dcterms:W3CDTF">2015-11-28T09:21:38Z</dcterms:created>
  <dcterms:modified xsi:type="dcterms:W3CDTF">2019-06-16T05:25:21Z</dcterms:modified>
</cp:coreProperties>
</file>