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ink/ink27.xml" ContentType="application/inkml+xml"/>
  <Override PartName="/ppt/ink/ink29.xml" ContentType="application/inkml+xml"/>
  <Override PartName="/ppt/ink/ink3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Override PartName="/ppt/ink/ink25.xml" ContentType="application/inkml+xml"/>
  <Override PartName="/ppt/ink/ink3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ink/ink4.xml" ContentType="application/inkml+xml"/>
  <Override PartName="/ppt/ink/ink14.xml" ContentType="application/inkml+xml"/>
  <Override PartName="/ppt/ink/ink23.xml" ContentType="application/inkml+xml"/>
  <Override PartName="/ppt/ink/ink34.xml" ContentType="application/inkml+xml"/>
  <Override PartName="/ppt/ink/ink43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ink/ink32.xml" ContentType="application/inkml+xml"/>
  <Override PartName="/ppt/ink/ink41.xml" ContentType="application/inkml+xml"/>
  <Override PartName="/ppt/ink/ink10.xml" ContentType="application/inkml+xml"/>
  <Override PartName="/ppt/ink/ink30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ink/ink39.xml" ContentType="application/inkml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slides/slide11.xml" ContentType="application/vnd.openxmlformats-officedocument.presentationml.slide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ink/ink2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8" r:id="rId4"/>
    <p:sldId id="259" r:id="rId5"/>
    <p:sldId id="258" r:id="rId6"/>
    <p:sldId id="256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70" r:id="rId15"/>
    <p:sldId id="271" r:id="rId16"/>
    <p:sldId id="272" r:id="rId17"/>
    <p:sldId id="273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8:49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0-1,'0'21,"25"-21,0 0,24 0,26 20,-26-20,26 0,-1 41,-49-41,0 0,0 0,-1 0,1 0,0 21,0-21,0 0,-1 0,51 41,-50-41,24 0,-24 0,0 0,0 0,24 0,1 0,-25 0,-1 0,1 0,25 0,-25 0,0 0,24 0,26 0,-51 0,1 0,0 0,0 0,0 0,-1 0,1 0,0 0,25 0,-26 0,1 0,0 0,0 0,0 0,24 0,-24 0,0 0,24 0,-24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4:56.6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395 0,'25'0,"-25"25,0 0,0-1,-25 1,0-25,25 25,-24-25,-1 0,25 49,-25-49,1 0,-1 0,0 0,0 0,1 0,-1 0,0 0,1 0,-1 0,0 0,1 0,-1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4:52.3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446 0,'0'25,"0"0,0 0,0 0,-25 0,0-25,25 25,-25-25,25 25,-24-25,-1 0,0 0,0 0,1 0,-1 0,0-25,0 25,1 0,-1 0,0 0,0 0,1 0,-1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4:45.6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198 53,'0'0,"-25"0,0-24,1 24,24-24,-25 24,0 0,0 0,1 0,-1 0,25 24,0 0,0 24,0-24,0 0,0 0,0 0,25-24,-25 24,24 0,1 0,0-24,-25 24,49-24,-24 0,-25 48,25-48,24 0,-49 24,25-24,0 0,0 0,-25 24,24-24,1 0,0 0,-25-24,25 24,-25-24,0 0,0 0,0 0,0 0,0 0,0 0,0-24,0 0,0 24,0 0,-25 24,0 0,0 0,1 0,-1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5:00.5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519 0,'-24'24,"24"0,0 0,-25-24,25 24,-25-24,25 24,0 0,0 0,-24-24,24 24,-25-24,0 0,25 24,0 0,-25-24,1 0,-1 0,0 0,1 0,-1 24,0-24,0 0,1 0,-1 0,0 0,-24 0,24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4:28.3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372 123,'50'0,"-50"24,24-24,1 0,-25 50,0-26,0 1,0 0,-25-25,25 24,-24 26,-26-50,50 24,-25 1,25 0,-25-25,1 0,24 24,-25-24,0 0,25 25,-25-25,0 0,25 25,-25-25,1 0,-1 0,25-25,0 0,0 1,0-1,0 0,-25 1,25-26,-25 26,25-26,-25 1,25 24,-24 1,-1-25,25 24,0 0,0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4:31.8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374 26,'-25'0,"25"51,-25 0,0-25,25 0,-25 51,-25-52,50 1,-25 0,1-26,-1 51,25-25,-25-26,25 25,0 1,-50-26,50 25,-25 1,0-26,25 26,0-52,0 0,0-50,0 50,0 0,0-25,0 25,0 1,0-27,0 1,0 25,0-25,0 26,-25 25,25-26,0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5:43.3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20491 248,'0'-25</inkml:trace>
  <inkml:trace contextRef="#ctx0" brushRef="#br0" timeOffset="759">20417 0</inkml:trace>
  <inkml:trace contextRef="#ctx0" brushRef="#br0" timeOffset="24279">49 3569</inkml:trace>
  <inkml:trace contextRef="#ctx0" brushRef="#br0" timeOffset="27375">0 4933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5:43.5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97 223,'0'-25,"24"25,-24-24,0-1,25 25,-25-24</inkml:trace>
  <inkml:trace contextRef="#ctx0" brushRef="#br0" timeOffset="248">146 125,'-49'98,"98"-221,-74 123,25-25,-24 25,24-24,-48 24</inkml:trace>
  <inkml:trace contextRef="#ctx0" brushRef="#br0" timeOffset="368">49 26,'0'-24,"-25"24,1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5:47.8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0 272,'0'-24,"24"24,25 0,-24-25,-1 0,-24 0,25 25,-25-25,0 1,0-1,0 0,0 0,-25 0,1 25,-1 0,25-24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5:50.0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73 422,'24'0,"1"-25,-25 0,0-25,24 26,-24-1,0 0,24 25,-24-50,0 26,0-1,-48 25,48-25,0 0,-25 25,25-25,-24 25,0-24,24-1,-24 25,-1 0,25-25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8:52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0-4,'25'0,"24"0,1 0,-25 0,24 0,1 0,0 0,24 0,1 0,-1 0,1 0,24 0,0 0,-49 0,-1 0,1 0,74 0,-74 0,24 0,1 0,-26 0,1 0,0 0,-26 0,1 0,0 0,0 0,0 0,24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6:01.4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272 0,'25'0,"-1"25,-24 0,0 0,0 0,0-1,0 1,-24-25,24 50,-25-50,0 25,25 0,-25-25,1 0,-1 0,0 25,25 0,-49-25,-1 0,26 0,-1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5:18.0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347 124,'0'25,"0"0,-25 0,25-1,-24 26,-1-50,25 25,0 0,-25-25,0 49,25-24,-25-25,25 25,0 0,0-1,-24-24,24 25,0 0,0 0,-25-25,25-50,0 25,0 1,0-1,0 0,0 0,0 0,0 1,-25-51,25 50,0 1,-25 24,25-25,-25 25,25-25,0 0,-24 25,24-25,-25 1,0-1,25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5:22.4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347 101,'-50'0,"50"50,-24-50,24 25,0 1,-25-1,0 25,25 0,-24-50,-1 25,25 26,-25-51,25 25,-24 0,-26 25,26-24,24-1,-50-25,50 25,0-50,25 0,-25-1,0-24,0 0,0-1,0 1,0-25,0 50,0-1,0-24,0 0,0 25,0-26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5:31.4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348 0,'25'0,"-1"0,1 0,-25 24,0 1,0-1,0 1,0-1,0 1,0 24,-25-49,25 24,-24 1,24 24,-25-49,0 0,25 49,-25-25,0-24,25 49,-25-49,0 0,0 0,1-24,24-1,0 1,-25-25,0 24,25-24,-25 49,0-24,25-1,-50 1,50-1,0 1,0-1,-24 25,24-24,0-1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6:06.3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0,'25'25,"-1"-25,1 0,-25 25,25-25,-25 24,0 1,24-25,-24 25,25 24,0-49,-25 24,0 1,25-25,-25 25,24-25,-24 24,0 1,0-1,0 1,25-25,-25 25,0-1,0 1,0-1,0 1,0 0,0-50,0 0,0 1,0-1,0-24,25 49,-25-25,0 1,0-1,25 25,-25-24,0-1,0 0,0 1,24 24,-24-25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6:09.7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0,'25'0,"0"0,-25 25,0 0,0 0,25 0,-25 25,0-25,0 0,0 0,0 0,0 0,0 0,0 0,25-25,-25-25,24 25,-24-25,25 0,-25-25,0 25,25 25,-25-25,0 0,0 0,25 25,-25-25,25 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6:18.1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0 102,'0'24,"25"-24,-25 25,0-1,25-24,-25 25,0-1,0 1,0-1,0 1,25-25,-25 49,0-25,25 1,-25-1,0 1,24-25,-24-25,0 1,0-1,50 1,-50-1,0 1,0-1,0 1,0-1,25 1,-25-1,0 1,0-1,25 25,-25-24,25 24,-25-25,0 1,25-1,-25 0,25 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6:36.3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0 797</inkml:trace>
  <inkml:trace contextRef="#ctx0" brushRef="#br0" timeOffset="25000">21730 0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6:24.8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2,'24'0,"1"0,0 0,0 24,-25 1,25-25,-1 24,1-24,0 49,-25-24,0 0,25 24,-25-25,0 1,0-1,0 1,25-25,-25-25,24 1,-24-1,0 1,25-25,-25-1,25 26,-25-1,0 1,25 24,-25-25,0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6:35.1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0 125,'25'0,"-1"0,1 0,-25 25,50 0,-50 0,24 0,-24 0,0 0,25-25,-25 25,0 0,25-25,-1-25,-24 0,25 0,-25 0,25 0,-25 0,0 0,0 0,25 25,-25-25,0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9:04.5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0 101,'25'0,"-1"0,26 0,74 0,-49-24,-51-1,51 25,-1 0,1 0,-51 0,26-25,0 25,24 0,-24 0,-1 0,-24 0,25 0,-25 0,74 0,-74 0,0 0,-1 0,1 0,25 0,-1 0,1 0,-25 0,0 0,0 0,24 0,1 0,24 0,-49 0,0 0,0 0,-1 0,1 0,25 0,-25 0,0 0,-25-24,49 24,-24 0,0 0,0 0,-1 0,1 0,25 0,-50 24,25-24,0 0,-1 0,1 0,-25 25,25-25,0 0,0 0,24 0,-24 0,0 0,-25 25,25-25,-1 0,1 0,25 0,-25 0,0 0,-1 0,1 0,0 0,0 0,0 0,-1 0,1 0,0 0,0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6:38.2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0 174,'25'0,"-25"25,50-25,-50 25,25-25,0 0,0 25,-25 0,0 0,0-1,0 26,0-25,50 25,-50-25,0-1,0-73,0-1,0 0,50 1,-25-1,-25 25,24-25,-24 25,50-49,-50 49,25 25,-25-25,0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6:57.5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74,'25'0,"0"0,-25 25,0 24,0-24,0 0,0-1,0 1,24-25,-24 25,0 24,25-49,-1 0,1-49,24-1,-49 26,25 24,-25-25,0 0,49 0,-49 1,25-26,-1 50,-24-25,25 25,-25-24,24 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00.6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0,'49'0,"-49"25,25 0,-25-1,0 26,24-50,-24 49,0 0,25-49,-25 49,0-24,0 0,0-50,0 0,0 1,0-1,49 0,-49 1,0-1,0 1,0-1,0 0,0 1,25 24,-25-25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03.9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0,'25'0,"0"0,-25 25,0-1,0 50,24-74,-24 25,0 24,0-24,25-1,-25 1,0-1,0 1,0 0,0-1,25-48,-25-1,0 0,25 25,-1-24,-24-25,25 24,-25-24,25 49,-25-25,24 1,-24-1,25 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09.6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27,'0'27,"0"-1,0 1,0-1,0 1,0-1,0 1,0-80,24 53,0-27,25 1,-25-1,0 1,1 26,23 0,-48-54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24.3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0,'25'25,"0"-25,0 0,-25 25,0 24,0 1,0-1,0-24,49 0,-49-1,0 1,0 0,0-1,25-24,0 25,0 0,-25-50,25-24,24-1,-49 1,50 24,-50 0,0-24,49 49,-49-50,50 26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26.5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0,'25'25,"0"-25,-25 25,0 24,0 1,0-1,0-24,0 0,0 24,0-24,0 0,0 0,0-1,25-48,0-1,-25 0,0 0,25-24,0 49,-25-50,50 50,-50-24,0-1,0 0,0 0,25 25,-25-24,25 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29.3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0,'0'0,"25"0,25 25,0-25,-50 25,25 0,-1 0,-24 25,0-25,25 25,-25-25,0 0,0 25,0-25,0 0,0 25,0 0,0-75,25 0,-25 0,0 0,0-25,25 25,-25 0,25 0,-25 0,25 0,-25-25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29.9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32.3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49,'24'0,"25"25,-24-25,0 24,-1 1,-24 0,25-25,-1 0,-24 25,0-1,25 1,0-25,24-25,0-24,-25 49,1-25,0 0,-1 1,1-1,-1 25,1 0,-25-49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3:30.3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347 0,'0'24,"0"1,0-1,0 0,0 1,0-1,0 25,0-25,0 1,-25-1,25 1,0-1,0 0,0 1,0-1,0 25,-25-25,25 1,-24-1,24 1,-25-25,25 24,0 0,-25-24,0 0,0-24,25 0,-24-1,-1-24,25 25,-50-49,50 48,0-23,0 23,-25 25,25-24,0-1,0 1,0 0,-24-1,-1-24,25 25,0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41.3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0 174,'25'0,"-25"24,25-24,-25 25,0 0,50 0,-50 24,0-24,0 0,0-1,50-24,-25-24,0-1,0 0,25 0,-50-24,50 24,0-49,-25 24,0 26,0-1,0-25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42.4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99,'49'0,"-49"25,0-1,0 1,0 0,25-25,-25 25,0 0,0-1,25-24,0 0,-25-24,49-1,-49 0,75-49,-50 49,-1-25,-24 25,25 25,-25-24,25 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44.8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3,'49'0,"1"24,-50 1,0-1,0 26,0-26,0 1,0-1,0 1,24-25,1 0,24-49,-49 0,50 24,-50 0,49 1,-49-1,0 1,25 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20.8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0,'0'25,"25"-25,0 25,-25 24,25-49,-25 25,0 0,0 0,0-1,24 26,-24-1,25-24,-25 25,0-26,25-24,0 0,-25-49,25 49,-25-25,25 25,0-25,-25 1,0-1,25 25,-25-25,0 0,25 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7:37.2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75,'25'0,"-25"50,25-26,0-24,-25 25,24-25,1 0,-25 25,0 0,25-25,-25-25,25 0,-25 0,0 1,25 24,-1 0,-24-25,25 25,0-25,0 0,25 0,24 25,-49-24,0 24,-1 0,26 0,0 0,-26 0,26 0,0 0,-26 24,26 1,24 50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3:39.0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518 0,'25'0,"-25"25,24-25,-24 49,0 1,0 0,0-25,-24 0,24 0,-25-25,25 24,0 1,-25 0,1 0,24 0,0 0,-25 0,0 0,25 0,-24-25,-1 24,25 1,-25-25,25 25,-24-25,-1 0,25 25,-25-25,-24 0,49-50,0 25,-49 1,49-51,-25 50,25 0,-25 0,25 0,-24-24,-1 49,25-50,0 0,-25 50,25-50,0 25,-49 0,49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3:46.2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572 0,'0'25,"0"-1,-25 25,25-25,-25 0,0 25,0-1,25-23,-49-1,49 0,0 25,-25-49,25 24,0 1,-25-1,0-24,0 24,0 1,25-1,-25-24,25 24,-24-24,-1 0,0 0,25-24,-25 24,25-49,-25 49,25-48,-25-1,1 0,-1 25,0 0,-25-25,50 25,0-1,0 1,0 0,0 0,0-1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4:02.7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520 124,'25'0,"-25"74,0-49,0-1,0 1,0 0,0 0,0-1,0 1,0 0,0 25,-25-26,0 26,25-25,-25-1,1 1,24 25,-25-50,25 24,-25-24,25 25,0 0,-25-25,-24 0,49-50,0 26,0-1,-99-74,99 25,-25 24,0 50,1-99,-1 49,0 1,0 24,0 0,25-24,0 24,-49 0,49 0,0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4:14.5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0,'0'25,"0"24,0 1,0-1,0-24,0 0,0 25,0-26,0 26,0 0,0-25,-24-1,24 1,0 0,-25-25,25 25,0 0,-24-25,-1 0,25 24,0-48,-25-1,25 0,0 0,0 0,-24 1,24-1,0-25,0 0,0 26,0-1,0 0</inkml:trace>
  <inkml:trace contextRef="#ctx0" brushRef="#br0" timeOffset="7360">248 843,'25'25,"-25"25,0-26,0 1,0 0,-25-25,25 25,0 0,-24-25,24 24,0 1,0 0,-25-25,25 50,-24-50,-1 24,0 1,1 0,24 0,-25-25,0 0,25-25,0 0,0-24,0-1,0 0,0 1,0 24,-24 25,-1-25,25 0,0 1,0-1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9-01-12T19:24:45.3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122 74,'-25'0,"25"-24,-24 24,24-25,-25 25,-23-25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99720-DFD3-4D1F-872C-E63C06E6BBD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78B1F-8EC5-4067-9386-FC7CE8333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90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78B1F-8EC5-4067-9386-FC7CE83335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12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8.emf"/><Relationship Id="rId18" Type="http://schemas.openxmlformats.org/officeDocument/2006/relationships/customXml" Target="../ink/ink15.xml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12" Type="http://schemas.openxmlformats.org/officeDocument/2006/relationships/customXml" Target="../ink/ink12.xml"/><Relationship Id="rId17" Type="http://schemas.openxmlformats.org/officeDocument/2006/relationships/image" Target="../media/image20.emf"/><Relationship Id="rId2" Type="http://schemas.openxmlformats.org/officeDocument/2006/relationships/image" Target="../media/image8.png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customXml" Target="../ink/ink11.xml"/><Relationship Id="rId19" Type="http://schemas.openxmlformats.org/officeDocument/2006/relationships/image" Target="../media/image21.emf"/><Relationship Id="rId4" Type="http://schemas.openxmlformats.org/officeDocument/2006/relationships/customXml" Target="../ink/ink8.xml"/><Relationship Id="rId9" Type="http://schemas.openxmlformats.org/officeDocument/2006/relationships/image" Target="../media/image16.emf"/><Relationship Id="rId14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7.emf"/><Relationship Id="rId18" Type="http://schemas.openxmlformats.org/officeDocument/2006/relationships/customXml" Target="../ink/ink23.xml"/><Relationship Id="rId3" Type="http://schemas.openxmlformats.org/officeDocument/2006/relationships/image" Target="../media/image8.png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customXml" Target="../ink/ink20.xml"/><Relationship Id="rId17" Type="http://schemas.openxmlformats.org/officeDocument/2006/relationships/image" Target="../media/image29.emf"/><Relationship Id="rId25" Type="http://schemas.openxmlformats.org/officeDocument/2006/relationships/image" Target="../media/image33.emf"/><Relationship Id="rId2" Type="http://schemas.openxmlformats.org/officeDocument/2006/relationships/image" Target="../media/image22.png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26.emf"/><Relationship Id="rId24" Type="http://schemas.openxmlformats.org/officeDocument/2006/relationships/customXml" Target="../ink/ink26.xml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10" Type="http://schemas.openxmlformats.org/officeDocument/2006/relationships/customXml" Target="../ink/ink19.xml"/><Relationship Id="rId19" Type="http://schemas.openxmlformats.org/officeDocument/2006/relationships/image" Target="../media/image30.emf"/><Relationship Id="rId4" Type="http://schemas.openxmlformats.org/officeDocument/2006/relationships/customXml" Target="../ink/ink16.xml"/><Relationship Id="rId9" Type="http://schemas.openxmlformats.org/officeDocument/2006/relationships/image" Target="../media/image25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9.emf"/><Relationship Id="rId18" Type="http://schemas.openxmlformats.org/officeDocument/2006/relationships/customXml" Target="../ink/ink34.xml"/><Relationship Id="rId3" Type="http://schemas.openxmlformats.org/officeDocument/2006/relationships/image" Target="../media/image8.png"/><Relationship Id="rId7" Type="http://schemas.openxmlformats.org/officeDocument/2006/relationships/image" Target="../media/image36.emf"/><Relationship Id="rId12" Type="http://schemas.openxmlformats.org/officeDocument/2006/relationships/customXml" Target="../ink/ink31.xml"/><Relationship Id="rId17" Type="http://schemas.openxmlformats.org/officeDocument/2006/relationships/image" Target="../media/image41.emf"/><Relationship Id="rId2" Type="http://schemas.openxmlformats.org/officeDocument/2006/relationships/image" Target="../media/image34.png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customXml" Target="../ink/ink30.xml"/><Relationship Id="rId19" Type="http://schemas.openxmlformats.org/officeDocument/2006/relationships/image" Target="../media/image42.emf"/><Relationship Id="rId4" Type="http://schemas.openxmlformats.org/officeDocument/2006/relationships/customXml" Target="../ink/ink27.xml"/><Relationship Id="rId9" Type="http://schemas.openxmlformats.org/officeDocument/2006/relationships/image" Target="../media/image37.emf"/><Relationship Id="rId14" Type="http://schemas.openxmlformats.org/officeDocument/2006/relationships/customXml" Target="../ink/ink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48.emf"/><Relationship Id="rId18" Type="http://schemas.openxmlformats.org/officeDocument/2006/relationships/customXml" Target="../ink/ink42.xml"/><Relationship Id="rId3" Type="http://schemas.openxmlformats.org/officeDocument/2006/relationships/image" Target="../media/image8.png"/><Relationship Id="rId21" Type="http://schemas.openxmlformats.org/officeDocument/2006/relationships/image" Target="../media/image52.emf"/><Relationship Id="rId7" Type="http://schemas.openxmlformats.org/officeDocument/2006/relationships/image" Target="../media/image45.emf"/><Relationship Id="rId12" Type="http://schemas.openxmlformats.org/officeDocument/2006/relationships/customXml" Target="../ink/ink39.xml"/><Relationship Id="rId17" Type="http://schemas.openxmlformats.org/officeDocument/2006/relationships/image" Target="../media/image50.emf"/><Relationship Id="rId2" Type="http://schemas.openxmlformats.org/officeDocument/2006/relationships/image" Target="../media/image43.pn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23" Type="http://schemas.openxmlformats.org/officeDocument/2006/relationships/image" Target="../media/image53.emf"/><Relationship Id="rId10" Type="http://schemas.openxmlformats.org/officeDocument/2006/relationships/customXml" Target="../ink/ink38.xml"/><Relationship Id="rId19" Type="http://schemas.openxmlformats.org/officeDocument/2006/relationships/image" Target="../media/image51.emf"/><Relationship Id="rId4" Type="http://schemas.openxmlformats.org/officeDocument/2006/relationships/customXml" Target="../ink/ink35.xml"/><Relationship Id="rId9" Type="http://schemas.openxmlformats.org/officeDocument/2006/relationships/image" Target="../media/image46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40;&#1076;&#1084;&#1080;&#1085;&#1080;&#1089;&#1090;&#1088;&#1072;&#1090;&#1086;&#1088;\Desktop\&#1084;&#1072;&#1089;&#1090;&#1077;&#1088;-&#1082;&#1083;&#1072;&#1089;&#1089;\1_Ob_characterist_UUD-5.pdf" TargetMode="External"/><Relationship Id="rId2" Type="http://schemas.openxmlformats.org/officeDocument/2006/relationships/hyperlink" Target="http://elearn.irro.ru/upload/files/personal-folders/5/taksonomiy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&#1040;&#1076;&#1084;&#1080;&#1085;&#1080;&#1089;&#1090;&#1088;&#1072;&#1090;&#1086;&#1088;\Desktop\&#1084;&#1072;&#1089;&#1090;&#1077;&#1088;-&#1082;&#1083;&#1072;&#1089;&#1089;\&#1091;&#1088;&#1086;&#1074;&#1085;&#1080;%20&#1091;&#1089;&#1074;&#1086;&#1077;&#1085;&#1080;&#1103;%20&#1073;&#1083;&#1091;&#1084;&#1072;.pdf" TargetMode="External"/><Relationship Id="rId4" Type="http://schemas.openxmlformats.org/officeDocument/2006/relationships/hyperlink" Target="http://fgosreestr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Система формирования и диагностики </a:t>
            </a:r>
            <a:r>
              <a:rPr lang="ru-RU" b="1" dirty="0" err="1" smtClean="0">
                <a:solidFill>
                  <a:srgbClr val="800000"/>
                </a:solidFill>
              </a:rPr>
              <a:t>метапредметных</a:t>
            </a:r>
            <a:r>
              <a:rPr lang="ru-RU" b="1" dirty="0" smtClean="0">
                <a:solidFill>
                  <a:srgbClr val="800000"/>
                </a:solidFill>
              </a:rPr>
              <a:t> УУД в курсе изучения биологии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72366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Учитель биологии </a:t>
            </a:r>
          </a:p>
          <a:p>
            <a:pPr algn="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МАОУ СОШ№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1 с.Александровского</a:t>
            </a:r>
          </a:p>
          <a:p>
            <a:pPr algn="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Александровского района, Томской области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Жданова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Ирина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Гергардовна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0649" t="33146" r="9484" b="49491"/>
          <a:stretch>
            <a:fillRect/>
          </a:stretch>
        </p:blipFill>
        <p:spPr bwMode="auto">
          <a:xfrm>
            <a:off x="0" y="428604"/>
            <a:ext cx="89297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429520" y="50004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 класс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1530" t="21484" r="9407" b="9179"/>
          <a:stretch>
            <a:fillRect/>
          </a:stretch>
        </p:blipFill>
        <p:spPr bwMode="auto">
          <a:xfrm>
            <a:off x="214282" y="2285992"/>
            <a:ext cx="871540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2339975"/>
              <a:ext cx="98425" cy="455613"/>
            </p14:xfrm>
          </p:contentPart>
        </mc:Choice>
        <mc:Fallback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9039" y="2330618"/>
                <a:ext cx="117173" cy="474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8888" y="3429000"/>
              <a:ext cx="44450" cy="26988"/>
            </p14:xfrm>
          </p:contentPart>
        </mc:Choice>
        <mc:Fallback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9492" y="3419644"/>
                <a:ext cx="63242" cy="45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7225" y="4276725"/>
              <a:ext cx="152400" cy="63500"/>
            </p14:xfrm>
          </p:contentPart>
        </mc:Choice>
        <mc:Fallback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67858" y="4267344"/>
                <a:ext cx="171135" cy="82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9963" y="3473450"/>
              <a:ext cx="161925" cy="63500"/>
            </p14:xfrm>
          </p:contentPart>
        </mc:Choice>
        <mc:Fallback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80607" y="3464069"/>
                <a:ext cx="180636" cy="82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55100" y="3402013"/>
              <a:ext cx="152400" cy="142875"/>
            </p14:xfrm>
          </p:contentPart>
        </mc:Choice>
        <mc:Fallback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45733" y="3392656"/>
                <a:ext cx="171135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8050" y="5518150"/>
              <a:ext cx="187325" cy="98425"/>
            </p14:xfrm>
          </p:contentPart>
        </mc:Choice>
        <mc:Fallback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18684" y="5508810"/>
                <a:ext cx="206058" cy="11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4867275"/>
              <a:ext cx="169863" cy="177800"/>
            </p14:xfrm>
          </p:contentPart>
        </mc:Choice>
        <mc:Fallback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32068" y="4857917"/>
                <a:ext cx="188577" cy="19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5384800"/>
              <a:ext cx="134937" cy="187325"/>
            </p14:xfrm>
          </p:contentPart>
        </mc:Choice>
        <mc:Fallback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05082" y="5375452"/>
                <a:ext cx="153648" cy="206022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 l="10649" t="33146" r="9484" b="49491"/>
          <a:stretch>
            <a:fillRect/>
          </a:stretch>
        </p:blipFill>
        <p:spPr bwMode="auto">
          <a:xfrm>
            <a:off x="152400" y="581004"/>
            <a:ext cx="89297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315" t="21484" r="18741" b="14063"/>
          <a:stretch>
            <a:fillRect/>
          </a:stretch>
        </p:blipFill>
        <p:spPr bwMode="auto">
          <a:xfrm>
            <a:off x="0" y="1714488"/>
            <a:ext cx="89297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0649" t="33146" r="9484" b="49491"/>
          <a:stretch>
            <a:fillRect/>
          </a:stretch>
        </p:blipFill>
        <p:spPr bwMode="auto">
          <a:xfrm>
            <a:off x="0" y="428604"/>
            <a:ext cx="89297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29520" y="50004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 класс</a:t>
            </a:r>
            <a:endParaRPr lang="ru-RU" sz="28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3125788"/>
              <a:ext cx="7377112" cy="1776412"/>
            </p14:xfrm>
          </p:contentPart>
        </mc:Choice>
        <mc:Fallback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553" y="3116427"/>
                <a:ext cx="7395832" cy="179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5038" y="3125788"/>
              <a:ext cx="53975" cy="80962"/>
            </p14:xfrm>
          </p:contentPart>
        </mc:Choice>
        <mc:Fallback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45682" y="3116391"/>
                <a:ext cx="72686" cy="99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71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3463" y="5276850"/>
              <a:ext cx="53975" cy="98425"/>
            </p14:xfrm>
          </p:contentPart>
        </mc:Choice>
        <mc:Fallback>
          <p:pic>
            <p:nvPicPr>
              <p:cNvPr id="71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44107" y="5267476"/>
                <a:ext cx="72686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8050" y="5670550"/>
              <a:ext cx="61913" cy="152400"/>
            </p14:xfrm>
          </p:contentPart>
        </mc:Choice>
        <mc:Fallback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18691" y="5661183"/>
                <a:ext cx="80631" cy="17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1200" y="6446838"/>
              <a:ext cx="115888" cy="107950"/>
            </p14:xfrm>
          </p:contentPart>
        </mc:Choice>
        <mc:Fallback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21843" y="6437482"/>
                <a:ext cx="134603" cy="126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71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550" y="2232025"/>
              <a:ext cx="125413" cy="196850"/>
            </p14:xfrm>
          </p:contentPart>
        </mc:Choice>
        <mc:Fallback>
          <p:pic>
            <p:nvPicPr>
              <p:cNvPr id="71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9180" y="2222668"/>
                <a:ext cx="144153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71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2776538"/>
              <a:ext cx="125412" cy="206375"/>
            </p14:xfrm>
          </p:contentPart>
        </mc:Choice>
        <mc:Fallback>
          <p:pic>
            <p:nvPicPr>
              <p:cNvPr id="71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1718" y="2767174"/>
                <a:ext cx="144152" cy="225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71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679825"/>
              <a:ext cx="152400" cy="150813"/>
            </p14:xfrm>
          </p:contentPart>
        </mc:Choice>
        <mc:Fallback>
          <p:pic>
            <p:nvPicPr>
              <p:cNvPr id="71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6646" y="3670467"/>
                <a:ext cx="171135" cy="169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8075" y="4367213"/>
              <a:ext cx="115888" cy="177800"/>
            </p14:xfrm>
          </p:contentPart>
        </mc:Choice>
        <mc:Fallback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8718" y="4357855"/>
                <a:ext cx="134603" cy="19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5538" y="4875213"/>
              <a:ext cx="80962" cy="117475"/>
            </p14:xfrm>
          </p:contentPart>
        </mc:Choice>
        <mc:Fallback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6182" y="4865844"/>
                <a:ext cx="99673" cy="136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4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550" y="6286500"/>
              <a:ext cx="107950" cy="160338"/>
            </p14:xfrm>
          </p:contentPart>
        </mc:Choice>
        <mc:Fallback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89194" y="6277153"/>
                <a:ext cx="126661" cy="1790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530" t="32226" r="9407" b="12109"/>
          <a:stretch>
            <a:fillRect/>
          </a:stretch>
        </p:blipFill>
        <p:spPr bwMode="auto">
          <a:xfrm>
            <a:off x="0" y="2428868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0649" t="33146" r="9484" b="49491"/>
          <a:stretch>
            <a:fillRect/>
          </a:stretch>
        </p:blipFill>
        <p:spPr bwMode="auto">
          <a:xfrm>
            <a:off x="0" y="428604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29520" y="50004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 класс</a:t>
            </a:r>
            <a:endParaRPr lang="ru-RU" sz="28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3562350"/>
              <a:ext cx="7823200" cy="287338"/>
            </p14:xfrm>
          </p:contentPart>
        </mc:Choice>
        <mc:Fallback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553" y="3552988"/>
                <a:ext cx="7841920" cy="306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81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2625725"/>
              <a:ext cx="125412" cy="115888"/>
            </p14:xfrm>
          </p:contentPart>
        </mc:Choice>
        <mc:Fallback>
          <p:pic>
            <p:nvPicPr>
              <p:cNvPr id="81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6643" y="2616368"/>
                <a:ext cx="144152" cy="134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550" y="3848100"/>
              <a:ext cx="107950" cy="117475"/>
            </p14:xfrm>
          </p:contentPart>
        </mc:Choice>
        <mc:Fallback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194" y="3838731"/>
                <a:ext cx="126661" cy="136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3475" y="4330700"/>
              <a:ext cx="134938" cy="179388"/>
            </p14:xfrm>
          </p:contentPart>
        </mc:Choice>
        <mc:Fallback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4119" y="4321334"/>
                <a:ext cx="153649" cy="198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6475" y="4125913"/>
              <a:ext cx="133350" cy="115887"/>
            </p14:xfrm>
          </p:contentPart>
        </mc:Choice>
        <mc:Fallback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17104" y="4116556"/>
                <a:ext cx="152091" cy="134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6675" y="3554413"/>
              <a:ext cx="71438" cy="115887"/>
            </p14:xfrm>
          </p:contentPart>
        </mc:Choice>
        <mc:Fallback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47294" y="3545056"/>
                <a:ext cx="90199" cy="134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02700" y="3741738"/>
              <a:ext cx="98425" cy="133350"/>
            </p14:xfrm>
          </p:contentPart>
        </mc:Choice>
        <mc:Fallback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93326" y="3732367"/>
                <a:ext cx="117173" cy="152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6813" y="4643438"/>
              <a:ext cx="80962" cy="71437"/>
            </p14:xfrm>
          </p:contentPart>
        </mc:Choice>
        <mc:Fallback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77499" y="4634151"/>
                <a:ext cx="99590" cy="900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0864" t="41016" r="19290" b="13085"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0649" t="33146" r="9484" b="49491"/>
          <a:stretch>
            <a:fillRect/>
          </a:stretch>
        </p:blipFill>
        <p:spPr bwMode="auto">
          <a:xfrm>
            <a:off x="0" y="428604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29520" y="50004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 класс</a:t>
            </a:r>
            <a:endParaRPr lang="ru-RU" sz="28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9988" y="5116513"/>
              <a:ext cx="152400" cy="142875"/>
            </p14:xfrm>
          </p:contentPart>
        </mc:Choice>
        <mc:Fallback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0621" y="5107156"/>
                <a:ext cx="171135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7925" y="5741988"/>
              <a:ext cx="90488" cy="142875"/>
            </p14:xfrm>
          </p:contentPart>
        </mc:Choice>
        <mc:Fallback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8552" y="5732631"/>
                <a:ext cx="109235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7925" y="6392863"/>
              <a:ext cx="107950" cy="171450"/>
            </p14:xfrm>
          </p:contentPart>
        </mc:Choice>
        <mc:Fallback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8569" y="6383498"/>
                <a:ext cx="126661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6425" y="34877375"/>
              <a:ext cx="0" cy="0"/>
            </p14:xfrm>
          </p:contentPart>
        </mc:Choice>
        <mc:Fallback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56425" y="34877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2200" y="5545138"/>
              <a:ext cx="188913" cy="80962"/>
            </p14:xfrm>
          </p:contentPart>
        </mc:Choice>
        <mc:Fallback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2700" y="5535824"/>
                <a:ext cx="207914" cy="99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2813050"/>
              <a:ext cx="171450" cy="142875"/>
            </p14:xfrm>
          </p:contentPart>
        </mc:Choice>
        <mc:Fallback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69498" y="2803693"/>
                <a:ext cx="190180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6813" y="3081338"/>
              <a:ext cx="125412" cy="98425"/>
            </p14:xfrm>
          </p:contentPart>
        </mc:Choice>
        <mc:Fallback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77443" y="3071964"/>
                <a:ext cx="144152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67775" y="3446463"/>
              <a:ext cx="115888" cy="80962"/>
            </p14:xfrm>
          </p:contentPart>
        </mc:Choice>
        <mc:Fallback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58418" y="3437107"/>
                <a:ext cx="134603" cy="99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0463" y="3367088"/>
              <a:ext cx="107950" cy="142875"/>
            </p14:xfrm>
          </p:contentPart>
        </mc:Choice>
        <mc:Fallback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1107" y="3357731"/>
                <a:ext cx="126661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8250" y="5367338"/>
              <a:ext cx="312738" cy="80962"/>
            </p14:xfrm>
          </p:contentPart>
        </mc:Choice>
        <mc:Fallback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48893" y="5357982"/>
                <a:ext cx="331452" cy="996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800000"/>
                </a:solidFill>
              </a:rPr>
              <a:t>3 вопрос. </a:t>
            </a:r>
            <a:r>
              <a:rPr lang="ru-RU" sz="3100" dirty="0" smtClean="0"/>
              <a:t>Как отследить уровни </a:t>
            </a:r>
            <a:r>
              <a:rPr lang="ru-RU" sz="3100" dirty="0" err="1" smtClean="0"/>
              <a:t>сформированности</a:t>
            </a:r>
            <a:r>
              <a:rPr lang="ru-RU" sz="3100" dirty="0" smtClean="0"/>
              <a:t> данного УУД через практические задания?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Решение: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1.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На уроках используем различные приемы для формирования фрагментов УУД, заявленных в планировании.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2. 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Используем те же приемы в контрольных работах, в промежуточных аттестациях и по их результатам судим об уровне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сформированности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УУД согласно критериям оценивания.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31332" t="20703" r="30783" b="8008"/>
          <a:stretch>
            <a:fillRect/>
          </a:stretch>
        </p:blipFill>
        <p:spPr bwMode="auto">
          <a:xfrm>
            <a:off x="1571604" y="285728"/>
            <a:ext cx="5857916" cy="619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800000"/>
                </a:solidFill>
              </a:rPr>
              <a:t>Критерии оценки решения заданий.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14419"/>
          <a:ext cx="8501122" cy="5532154"/>
        </p:xfrm>
        <a:graphic>
          <a:graphicData uri="http://schemas.openxmlformats.org/drawingml/2006/table">
            <a:tbl>
              <a:tblPr/>
              <a:tblGrid>
                <a:gridCol w="960080"/>
                <a:gridCol w="7541042"/>
              </a:tblGrid>
              <a:tr h="1714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24-20 баллов -5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Умеет работать с информацией (находит и выделяет необходимую информацию, делает вывод из полученной информации), проводит теоретическое исследование, выстраивает взаимосвязь  и правильно анализирует полученную информацию. Правильно рассуждает, выстраивая логическую цепочку при переходе от понятия с меньшим объемом к большему объему.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14-19 баллов -4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Умеет работать с информацией (находит и выделяет необходимую информацию, делает вывод из полученной информации), проводит теоретическое исследование, выстраивает взаимосвязь  и правильно анализирует полученную информацию. Неточен или путается в рассуждениях, выстраивая логическую цепочку.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8-13 баллов -3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Недостаточно внимателен при работе с информацией. Затрудняется в выборе необходимой информации, не может сопоставить данные, правильно проанализировать ситуацию, затрудняется с формированием вывода.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Менее 8 баллов -2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Невнимателен при работе с информацией. Не может найти в тексте необходимую информацию, не может сопоставить данные и нет даже попытки анализа ситуации, не может сформировать вывод или не была предпринята попытка выполнить работу, не были обозначены затруднения в работе, за помощью не обращался.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Задачей  учителя  для правильного формирования и диагностирования  УУД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является создание собственного банка заданий, способствующих формированию и развитию УУД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00000"/>
                </a:solidFill>
              </a:rPr>
              <a:t>Список использованной литературы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1.Уровни усвоения учебного материала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http://elearn.irro.ru/upload/files/personal-folders/5/taksonomiya.pdf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МОНИТОРИНГ УУД В ОСНОВНОЙ ШКОЛЕ Диагностический комплект «Учимся учиться и действовать», 5 класс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file:///C:/Users/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Администратор/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Desktop/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мастер-класс/1_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Ob_characterist_UUD-5.pdf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3.Планируемые результаты освоения обучающимися основной образовательной программы основного общего образования  (извлечение из примерной основной образовательной программы основного общего образования, одобренной Федеральным учебно-методическим объединением по общему образованию (протокол заседания от 08.04.2015 № 1/15, см. по ссылке: 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http://fgosreestr.ru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4. ПРИКАЗ от 17 декабря 2010 года № 1897 Об утверждении федерального государственного образовательного стандарта основного общего образования  (С изменениями на 31 декабря 2015 года)</a:t>
            </a:r>
          </a:p>
          <a:p>
            <a:pPr marL="0" indent="0">
              <a:buNone/>
            </a:pPr>
            <a:r>
              <a:rPr lang="ru-RU" sz="1600" dirty="0" smtClean="0"/>
              <a:t>5. Результаты обучения. Уровни освоения учебного материала, </a:t>
            </a:r>
            <a:r>
              <a:rPr lang="en-US" sz="1600" dirty="0" smtClean="0">
                <a:hlinkClick r:id="rId5" action="ppaction://hlinkfile"/>
              </a:rPr>
              <a:t>file:///C:/Users/</a:t>
            </a:r>
            <a:r>
              <a:rPr lang="ru-RU" sz="1600" dirty="0" smtClean="0">
                <a:hlinkClick r:id="rId5" action="ppaction://hlinkfile"/>
              </a:rPr>
              <a:t>Администратор/</a:t>
            </a:r>
            <a:r>
              <a:rPr lang="en-US" sz="1600" dirty="0" smtClean="0">
                <a:hlinkClick r:id="rId5" action="ppaction://hlinkfile"/>
              </a:rPr>
              <a:t>Desktop/</a:t>
            </a:r>
            <a:r>
              <a:rPr lang="ru-RU" sz="1600" dirty="0" smtClean="0">
                <a:hlinkClick r:id="rId5" action="ppaction://hlinkfile"/>
              </a:rPr>
              <a:t>мастер-класс/уровни%20усвоения%20блума.</a:t>
            </a:r>
            <a:r>
              <a:rPr lang="en-US" sz="1600" dirty="0" err="1" smtClean="0">
                <a:hlinkClick r:id="rId5" action="ppaction://hlinkfile"/>
              </a:rPr>
              <a:t>pdf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6. Рабочая программа по биологии Ждановой И.Г. 5-9 классы 2018-2019 </a:t>
            </a:r>
            <a:r>
              <a:rPr lang="ru-RU" sz="1600" dirty="0" err="1" smtClean="0"/>
              <a:t>уч.год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7.Авторские материалы учителя биологии  МАОУ СОШ№1 Ждановой И.Г.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На примере познавательного УУД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1857388"/>
          </a:xfrm>
          <a:ln w="38100"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Умение устанавливать причинно-следственные связи, анализ объектов с целью выделения признаков, строить логическое рассуждение, умозаключение и делать выводы.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429000"/>
            <a:ext cx="83582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800000"/>
                </a:solidFill>
              </a:rPr>
              <a:t>Вопросы: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  отразить поэтапное формирование данного УУД у учащихся с 5 по 9 класс в рабочей программе?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 совместить планируемые результаты с тематическим планированием?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 отследить уровни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данного УУД через практические задания?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800000"/>
                </a:solidFill>
              </a:rPr>
              <a:t>1 вопрос.   </a:t>
            </a:r>
            <a:r>
              <a:rPr lang="ru-RU" sz="3100" dirty="0" smtClean="0"/>
              <a:t>Как  отразить поэтапное формирование данного УУД у учащихся с 5 по 9 класс в рабочей программе?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Решение:</a:t>
            </a: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1.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Разбиваем выбранное УУД </a:t>
            </a: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</a:rPr>
              <a:t>на элементы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(части), а те, в свою очередь разбиваем </a:t>
            </a: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</a:rPr>
              <a:t>на мелкие фрагменты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, которые можно формировать с помощью разных приемов на конкретных уроках с учетом особенностей своего предмета.</a:t>
            </a: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2.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Следующим этапом определяем уровни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сформированности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данного УУД на каждом этапе обучения – с 5 по 9 класс. </a:t>
            </a:r>
          </a:p>
          <a:p>
            <a:pPr>
              <a:buNone/>
            </a:pP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l="22511" t="22461" r="20388" b="8202"/>
          <a:stretch>
            <a:fillRect/>
          </a:stretch>
        </p:blipFill>
        <p:spPr bwMode="auto">
          <a:xfrm>
            <a:off x="1" y="0"/>
            <a:ext cx="91802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Используем </a:t>
            </a:r>
            <a:r>
              <a:rPr lang="ru-RU" sz="3200" b="1" dirty="0" smtClean="0">
                <a:solidFill>
                  <a:srgbClr val="800000"/>
                </a:solidFill>
              </a:rPr>
              <a:t>классификацию </a:t>
            </a:r>
            <a:r>
              <a:rPr lang="ru-RU" sz="3200" b="1" dirty="0" err="1" smtClean="0">
                <a:solidFill>
                  <a:srgbClr val="800000"/>
                </a:solidFill>
              </a:rPr>
              <a:t>Блума</a:t>
            </a:r>
            <a:r>
              <a:rPr lang="ru-RU" sz="3200" b="1" dirty="0" smtClean="0">
                <a:solidFill>
                  <a:srgbClr val="800000"/>
                </a:solidFill>
              </a:rPr>
              <a:t>, </a:t>
            </a:r>
            <a:r>
              <a:rPr lang="ru-RU" sz="3200" dirty="0" smtClean="0"/>
              <a:t>интерпретирующую усвоение учебного материала.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Когнитивная область (требования к освоению содержания предмета)включает в себя шесть категорий целей с внутренним более дробным делением их: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1. знание </a:t>
            </a:r>
            <a:r>
              <a:rPr lang="ru-RU" dirty="0" smtClean="0"/>
              <a:t>(конкретного материала, терминологии, фактов, определений, критериев и т.д.);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2. понимание </a:t>
            </a:r>
            <a:r>
              <a:rPr lang="ru-RU" dirty="0" smtClean="0"/>
              <a:t>(объяснение, интерпретация);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3. применение </a:t>
            </a:r>
            <a:r>
              <a:rPr lang="ru-RU" dirty="0" smtClean="0"/>
              <a:t>(умение использовать знания в практической жизни, использовать изученный алгоритм для решения других задач);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4. анализ </a:t>
            </a:r>
            <a:r>
              <a:rPr lang="ru-RU" dirty="0" smtClean="0"/>
              <a:t>(взаимосвязей, принципов построения);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5. синтез </a:t>
            </a:r>
            <a:r>
              <a:rPr lang="ru-RU" dirty="0" smtClean="0"/>
              <a:t>(разработка плана и возможной системы действий, получение системы абстрактных отношений);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6. оценка </a:t>
            </a:r>
            <a:r>
              <a:rPr lang="ru-RU" dirty="0" smtClean="0"/>
              <a:t>(суждение на основе имеющихся данных, суждение на основе внешних критериев).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42918"/>
            <a:ext cx="6400800" cy="857256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Другие примеры классификаций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079" t="20508" r="13799" b="30664"/>
          <a:stretch>
            <a:fillRect/>
          </a:stretch>
        </p:blipFill>
        <p:spPr bwMode="auto">
          <a:xfrm>
            <a:off x="214282" y="1643050"/>
            <a:ext cx="86439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800000"/>
                </a:solidFill>
              </a:rPr>
              <a:t>3.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Следующим этапом отражаем планируемые результаты в КТП. Оно может быть сквозным на 5 лет  или разработанным на год.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 l="19766" t="23437" r="19839" b="11133"/>
          <a:stretch>
            <a:fillRect/>
          </a:stretch>
        </p:blipFill>
        <p:spPr bwMode="auto">
          <a:xfrm>
            <a:off x="285720" y="1571612"/>
            <a:ext cx="857252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9700" y="2997200"/>
              <a:ext cx="652463" cy="63500"/>
            </p14:xfrm>
          </p:contentPart>
        </mc:Choice>
        <mc:Fallback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3857" y="2932970"/>
                <a:ext cx="684150" cy="192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9700" y="2708275"/>
              <a:ext cx="571500" cy="1588"/>
            </p14:xfrm>
          </p:contentPart>
        </mc:Choice>
        <mc:Fallback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440"/>
                <a:ext cx="571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2205038"/>
              <a:ext cx="965200" cy="36512"/>
            </p14:xfrm>
          </p:contentPart>
        </mc:Choice>
        <mc:Fallback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5434" y="2141052"/>
                <a:ext cx="996881" cy="1644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800000"/>
                </a:solidFill>
              </a:rPr>
              <a:t>2 вопрос: </a:t>
            </a:r>
            <a:r>
              <a:rPr lang="ru-RU" sz="3100" dirty="0" smtClean="0"/>
              <a:t>Как совместить планируемые результаты с тематическим планированием?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	Решение: </a:t>
            </a: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	1.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Фрагменты УУД, которые мы сформировали, вставляем в тематическое планирование по разделам.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sz="2800" dirty="0" smtClean="0">
                <a:solidFill>
                  <a:srgbClr val="800000"/>
                </a:solidFill>
              </a:rPr>
              <a:t>2.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Добавляем  в планирование  приемы обучения, на которых могут быть сформированы данные фрагменты.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sz="2800" dirty="0" smtClean="0">
                <a:solidFill>
                  <a:srgbClr val="800000"/>
                </a:solidFill>
              </a:rPr>
              <a:t>3.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Формируем уроки с учетом необходимости формирования данного УУД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00122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649" t="33146" r="9484" b="49491"/>
          <a:stretch>
            <a:fillRect/>
          </a:stretch>
        </p:blipFill>
        <p:spPr bwMode="auto">
          <a:xfrm>
            <a:off x="0" y="428604"/>
            <a:ext cx="89297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29454" y="35716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 класс</a:t>
            </a:r>
            <a:endParaRPr lang="ru-RU" sz="28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2525" y="3938588"/>
              <a:ext cx="125413" cy="214312"/>
            </p14:xfrm>
          </p:contentPart>
        </mc:Choice>
        <mc:Fallback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155" y="3929223"/>
                <a:ext cx="144153" cy="23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4633913"/>
              <a:ext cx="204788" cy="206375"/>
            </p14:xfrm>
          </p:contentPart>
        </mc:Choice>
        <mc:Fallback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4742" y="4624549"/>
                <a:ext cx="223503" cy="225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4575" y="5429250"/>
              <a:ext cx="206375" cy="196850"/>
            </p14:xfrm>
          </p:contentPart>
        </mc:Choice>
        <mc:Fallback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5211" y="5419876"/>
                <a:ext cx="225104" cy="21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2759075"/>
              <a:ext cx="196850" cy="258763"/>
            </p14:xfrm>
          </p:contentPart>
        </mc:Choice>
        <mc:Fallback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743" y="2749718"/>
                <a:ext cx="215563" cy="2774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579</Words>
  <Application>Microsoft Office PowerPoint</Application>
  <PresentationFormat>Экран (4:3)</PresentationFormat>
  <Paragraphs>63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Система формирования и диагностики метапредметных УУД в курсе изучения биологии</vt:lpstr>
      <vt:lpstr>На примере познавательного УУД</vt:lpstr>
      <vt:lpstr>1 вопрос.   Как  отразить поэтапное формирование данного УУД у учащихся с 5 по 9 класс в рабочей программе? </vt:lpstr>
      <vt:lpstr>Слайд 4</vt:lpstr>
      <vt:lpstr>Используем классификацию Блума, интерпретирующую усвоение учебного материала.</vt:lpstr>
      <vt:lpstr>Слайд 6</vt:lpstr>
      <vt:lpstr>3. Следующим этапом отражаем планируемые результаты в КТП. Оно может быть сквозным на 5 лет  или разработанным на год.</vt:lpstr>
      <vt:lpstr>2 вопрос: Как совместить планируемые результаты с тематическим планированием? </vt:lpstr>
      <vt:lpstr>Слайд 9</vt:lpstr>
      <vt:lpstr>Слайд 10</vt:lpstr>
      <vt:lpstr>Слайд 11</vt:lpstr>
      <vt:lpstr>Слайд 12</vt:lpstr>
      <vt:lpstr>Слайд 13</vt:lpstr>
      <vt:lpstr>3 вопрос. Как отследить уровни сформированности данного УУД через практические задания? </vt:lpstr>
      <vt:lpstr>Слайд 15</vt:lpstr>
      <vt:lpstr>Критерии оценки решения заданий. </vt:lpstr>
      <vt:lpstr>Задачей  учителя  для правильного формирования и диагностирования  УУД является создание собственного банка заданий, способствующих формированию и развитию УУД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Machine</cp:lastModifiedBy>
  <cp:revision>21</cp:revision>
  <dcterms:created xsi:type="dcterms:W3CDTF">2019-01-12T18:34:45Z</dcterms:created>
  <dcterms:modified xsi:type="dcterms:W3CDTF">2019-06-14T14:54:26Z</dcterms:modified>
</cp:coreProperties>
</file>