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7"/>
  </p:notesMasterIdLst>
  <p:sldIdLst>
    <p:sldId id="256" r:id="rId2"/>
    <p:sldId id="318" r:id="rId3"/>
    <p:sldId id="257" r:id="rId4"/>
    <p:sldId id="258" r:id="rId5"/>
    <p:sldId id="334" r:id="rId6"/>
    <p:sldId id="319" r:id="rId7"/>
    <p:sldId id="259" r:id="rId8"/>
    <p:sldId id="260" r:id="rId9"/>
    <p:sldId id="320" r:id="rId10"/>
    <p:sldId id="261" r:id="rId11"/>
    <p:sldId id="321" r:id="rId12"/>
    <p:sldId id="262" r:id="rId13"/>
    <p:sldId id="324" r:id="rId14"/>
    <p:sldId id="263" r:id="rId15"/>
    <p:sldId id="265" r:id="rId16"/>
    <p:sldId id="264" r:id="rId17"/>
    <p:sldId id="266" r:id="rId18"/>
    <p:sldId id="267" r:id="rId19"/>
    <p:sldId id="268" r:id="rId20"/>
    <p:sldId id="269" r:id="rId21"/>
    <p:sldId id="270" r:id="rId22"/>
    <p:sldId id="325" r:id="rId23"/>
    <p:sldId id="271" r:id="rId24"/>
    <p:sldId id="326" r:id="rId25"/>
    <p:sldId id="272" r:id="rId26"/>
    <p:sldId id="273" r:id="rId27"/>
    <p:sldId id="274" r:id="rId28"/>
    <p:sldId id="275" r:id="rId29"/>
    <p:sldId id="276" r:id="rId30"/>
    <p:sldId id="279" r:id="rId31"/>
    <p:sldId id="277" r:id="rId32"/>
    <p:sldId id="327" r:id="rId33"/>
    <p:sldId id="280" r:id="rId34"/>
    <p:sldId id="323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328" r:id="rId44"/>
    <p:sldId id="289" r:id="rId45"/>
    <p:sldId id="329" r:id="rId46"/>
    <p:sldId id="290" r:id="rId47"/>
    <p:sldId id="291" r:id="rId48"/>
    <p:sldId id="295" r:id="rId49"/>
    <p:sldId id="294" r:id="rId50"/>
    <p:sldId id="292" r:id="rId51"/>
    <p:sldId id="296" r:id="rId52"/>
    <p:sldId id="297" r:id="rId53"/>
    <p:sldId id="298" r:id="rId54"/>
    <p:sldId id="299" r:id="rId55"/>
    <p:sldId id="330" r:id="rId56"/>
    <p:sldId id="300" r:id="rId57"/>
    <p:sldId id="301" r:id="rId58"/>
    <p:sldId id="302" r:id="rId59"/>
    <p:sldId id="303" r:id="rId60"/>
    <p:sldId id="317" r:id="rId61"/>
    <p:sldId id="331" r:id="rId62"/>
    <p:sldId id="305" r:id="rId63"/>
    <p:sldId id="306" r:id="rId64"/>
    <p:sldId id="307" r:id="rId65"/>
    <p:sldId id="332" r:id="rId66"/>
    <p:sldId id="308" r:id="rId67"/>
    <p:sldId id="313" r:id="rId68"/>
    <p:sldId id="310" r:id="rId69"/>
    <p:sldId id="311" r:id="rId70"/>
    <p:sldId id="312" r:id="rId71"/>
    <p:sldId id="309" r:id="rId72"/>
    <p:sldId id="314" r:id="rId73"/>
    <p:sldId id="315" r:id="rId74"/>
    <p:sldId id="316" r:id="rId75"/>
    <p:sldId id="333" r:id="rId7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60000"/>
    <a:srgbClr val="1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43" autoAdjust="0"/>
    <p:restoredTop sz="94660"/>
  </p:normalViewPr>
  <p:slideViewPr>
    <p:cSldViewPr snapToGrid="0">
      <p:cViewPr varScale="1">
        <p:scale>
          <a:sx n="74" d="100"/>
          <a:sy n="74" d="100"/>
        </p:scale>
        <p:origin x="4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536DDD-875A-4C51-AAB6-8A2C66FF478D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3E36E5-BB70-4646-964D-7FCEDD014A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490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E36E5-BB70-4646-964D-7FCEDD014A2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1004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4FD-C890-4D2E-BFE2-D5272B717C14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094A-8733-4AEC-B877-6A846F4D0D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717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4FD-C890-4D2E-BFE2-D5272B717C14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094A-8733-4AEC-B877-6A846F4D0D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665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4FD-C890-4D2E-BFE2-D5272B717C14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094A-8733-4AEC-B877-6A846F4D0D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8594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4FD-C890-4D2E-BFE2-D5272B717C14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094A-8733-4AEC-B877-6A846F4D0D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4467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4FD-C890-4D2E-BFE2-D5272B717C14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094A-8733-4AEC-B877-6A846F4D0D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70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4FD-C890-4D2E-BFE2-D5272B717C14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094A-8733-4AEC-B877-6A846F4D0D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211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4FD-C890-4D2E-BFE2-D5272B717C14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094A-8733-4AEC-B877-6A846F4D0D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132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4FD-C890-4D2E-BFE2-D5272B717C14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094A-8733-4AEC-B877-6A846F4D0D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9518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4FD-C890-4D2E-BFE2-D5272B717C14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094A-8733-4AEC-B877-6A846F4D0D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893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4FD-C890-4D2E-BFE2-D5272B717C14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094A-8733-4AEC-B877-6A846F4D0D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7564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4FD-C890-4D2E-BFE2-D5272B717C14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094A-8733-4AEC-B877-6A846F4D0D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7367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4FD-C890-4D2E-BFE2-D5272B717C14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3094A-8733-4AEC-B877-6A846F4D0D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655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14.xml"/><Relationship Id="rId7" Type="http://schemas.openxmlformats.org/officeDocument/2006/relationships/slide" Target="slide18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5" Type="http://schemas.openxmlformats.org/officeDocument/2006/relationships/slide" Target="slide15.xml"/><Relationship Id="rId10" Type="http://schemas.openxmlformats.org/officeDocument/2006/relationships/slide" Target="slide19.xml"/><Relationship Id="rId4" Type="http://schemas.openxmlformats.org/officeDocument/2006/relationships/slide" Target="slide16.xml"/><Relationship Id="rId9" Type="http://schemas.openxmlformats.org/officeDocument/2006/relationships/slide" Target="slide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2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2.xml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2.xml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2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slide" Target="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2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2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openxmlformats.org/officeDocument/2006/relationships/slide" Target="slide25.xml"/><Relationship Id="rId7" Type="http://schemas.openxmlformats.org/officeDocument/2006/relationships/slide" Target="slide29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7.xml"/><Relationship Id="rId5" Type="http://schemas.openxmlformats.org/officeDocument/2006/relationships/slide" Target="slide28.xml"/><Relationship Id="rId4" Type="http://schemas.openxmlformats.org/officeDocument/2006/relationships/slide" Target="slide26.xml"/><Relationship Id="rId9" Type="http://schemas.openxmlformats.org/officeDocument/2006/relationships/slide" Target="slide3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" Target="slide3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3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slide" Target="slide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slide" Target="slide23.xml"/><Relationship Id="rId4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slide" Target="slide23.xml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10" Type="http://schemas.openxmlformats.org/officeDocument/2006/relationships/slide" Target="slide23.xml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3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40.xml"/><Relationship Id="rId3" Type="http://schemas.openxmlformats.org/officeDocument/2006/relationships/slide" Target="slide35.xml"/><Relationship Id="rId7" Type="http://schemas.openxmlformats.org/officeDocument/2006/relationships/slide" Target="slide4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2.xml"/><Relationship Id="rId5" Type="http://schemas.openxmlformats.org/officeDocument/2006/relationships/slide" Target="slide37.xml"/><Relationship Id="rId10" Type="http://schemas.openxmlformats.org/officeDocument/2006/relationships/slide" Target="slide38.xml"/><Relationship Id="rId4" Type="http://schemas.openxmlformats.org/officeDocument/2006/relationships/slide" Target="slide36.xml"/><Relationship Id="rId9" Type="http://schemas.openxmlformats.org/officeDocument/2006/relationships/slide" Target="slide3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" Target="slide4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3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3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3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slide" Target="slide33.xml"/><Relationship Id="rId4" Type="http://schemas.openxmlformats.org/officeDocument/2006/relationships/image" Target="../media/image5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3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slide" Target="slide3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3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" Target="slide51.xml"/><Relationship Id="rId3" Type="http://schemas.openxmlformats.org/officeDocument/2006/relationships/slide" Target="slide46.xml"/><Relationship Id="rId7" Type="http://schemas.openxmlformats.org/officeDocument/2006/relationships/slide" Target="slide50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9.xml"/><Relationship Id="rId11" Type="http://schemas.openxmlformats.org/officeDocument/2006/relationships/slide" Target="slide54.xml"/><Relationship Id="rId5" Type="http://schemas.openxmlformats.org/officeDocument/2006/relationships/slide" Target="slide48.xml"/><Relationship Id="rId10" Type="http://schemas.openxmlformats.org/officeDocument/2006/relationships/slide" Target="slide53.xml"/><Relationship Id="rId4" Type="http://schemas.openxmlformats.org/officeDocument/2006/relationships/slide" Target="slide47.xml"/><Relationship Id="rId9" Type="http://schemas.openxmlformats.org/officeDocument/2006/relationships/slide" Target="slide5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" Target="slide5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slide" Target="slide44.xml"/><Relationship Id="rId4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slide" Target="slide44.xml"/><Relationship Id="rId4" Type="http://schemas.openxmlformats.org/officeDocument/2006/relationships/image" Target="../media/image6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slide" Target="slide44.xml"/><Relationship Id="rId4" Type="http://schemas.openxmlformats.org/officeDocument/2006/relationships/image" Target="../media/image7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slide" Target="slide44.xml"/><Relationship Id="rId4" Type="http://schemas.openxmlformats.org/officeDocument/2006/relationships/image" Target="../media/image7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slide" Target="slide4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slide" Target="slide44.xml"/><Relationship Id="rId4" Type="http://schemas.openxmlformats.org/officeDocument/2006/relationships/image" Target="../media/image7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slide" Target="slide4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eg"/><Relationship Id="rId4" Type="http://schemas.openxmlformats.org/officeDocument/2006/relationships/slide" Target="slide4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slide" Target="slide44.xml"/><Relationship Id="rId4" Type="http://schemas.openxmlformats.org/officeDocument/2006/relationships/image" Target="../media/image83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png"/><Relationship Id="rId4" Type="http://schemas.openxmlformats.org/officeDocument/2006/relationships/image" Target="../media/image100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png"/><Relationship Id="rId7" Type="http://schemas.openxmlformats.org/officeDocument/2006/relationships/image" Target="../media/image10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www.ppt-backgrounds.net/thumbs/lawyer-clip-art-keynote-backgroun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25839" y="4339989"/>
            <a:ext cx="4941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8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Открытый урок по литературе </a:t>
            </a:r>
            <a:endParaRPr lang="ru-RU" sz="2400" b="1" dirty="0">
              <a:solidFill>
                <a:srgbClr val="86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0384" y="2565780"/>
            <a:ext cx="1121390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«Страдалец за человечество или неудавшийся Наполеон?»</a:t>
            </a: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Урок – суд над Раскольниковым</a:t>
            </a: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роману Ф.М. Достоевского «Преступление и наказание»</a:t>
            </a:r>
            <a:endParaRPr lang="ru-RU" sz="28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44203" y="368490"/>
            <a:ext cx="4310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8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ГКОУ МО Центр «Ариадна»</a:t>
            </a:r>
            <a:endParaRPr lang="ru-RU" sz="2400" b="1" dirty="0">
              <a:solidFill>
                <a:srgbClr val="86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8676" y="5431809"/>
            <a:ext cx="60803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8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Учитель русского языка и литературы</a:t>
            </a:r>
          </a:p>
          <a:p>
            <a:r>
              <a:rPr lang="ru-RU" sz="2400" b="1" dirty="0" smtClean="0">
                <a:solidFill>
                  <a:srgbClr val="8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Пугачева Е.Г.  </a:t>
            </a:r>
            <a:endParaRPr lang="ru-RU" sz="2400" b="1" dirty="0">
              <a:solidFill>
                <a:srgbClr val="86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07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www.ppt-backgrounds.net/thumbs/lawyer-clip-art-keynote-backgroun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39988" y="136477"/>
            <a:ext cx="354776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Речь обвиняемого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3074" name="Picture 2" descr="https://www.crimetraveller.org/wp-content/uploads/2018/07/American-Raskolniko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4873" y="900753"/>
            <a:ext cx="9175409" cy="5718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94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71438" y="187403"/>
          <a:ext cx="11615764" cy="602232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03941"/>
                <a:gridCol w="2903941"/>
                <a:gridCol w="2903941"/>
                <a:gridCol w="2903941"/>
              </a:tblGrid>
              <a:tr h="81250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err="1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Бэклог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Задачи 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работе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Выполнено 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69241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5062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496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2779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4144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0050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9603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9603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54844" y="955344"/>
            <a:ext cx="27568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Выяснить, виновен ли Раскольников в совершенном преступлении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547" y="1719618"/>
            <a:ext cx="29342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Понять обстоятельства, при которых было совершено преступление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3898" y="2497540"/>
            <a:ext cx="2784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Понять мотивы преступления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1196" y="3043451"/>
            <a:ext cx="2811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Выяснить истоки теории Раскольникова, понять ее суть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4842" y="3671247"/>
            <a:ext cx="2934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Рассмотреть систему персонажей романа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2137" y="4230806"/>
            <a:ext cx="2688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Определить, раскаялся ли герой в содеянном</a:t>
            </a:r>
            <a:r>
              <a:rPr lang="ru-RU" dirty="0"/>
              <a:t>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6605" y="4804013"/>
            <a:ext cx="28523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Дать оценку личности главного героя, выяснить справедливость наказания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3899" y="5609230"/>
            <a:ext cx="2770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Понять актуальность романа в наше время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87221" y="1066800"/>
            <a:ext cx="2756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Понять значение слов «преступление», «наказание»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75464" y="1705969"/>
            <a:ext cx="26340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Ответить на вопрос, было ли преступление спланировано или оказалось случайным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38986" y="2442950"/>
            <a:ext cx="30298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Назвать мотивы, оправдывающие преступление и отягчающие его</a:t>
            </a:r>
          </a:p>
          <a:p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34519" y="3016155"/>
            <a:ext cx="2947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Выяснить человечность или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антигуманность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теории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20870" y="3603008"/>
            <a:ext cx="2934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Рассмотреть образы «двойников» героя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9929" y="4258101"/>
            <a:ext cx="2947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Определить истоки раскаяния героя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48167" y="4940490"/>
            <a:ext cx="24509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Вынести «приговор» герою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89111" y="5581935"/>
            <a:ext cx="2906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Рассмотреть реальное отражение теории в истории 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3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s://catherineasquithgallery.com/uploads/posts/2021-02/1613671902_1-p-fon-dlya-yuridicheskoi-prezentatsii-1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39988" y="136477"/>
            <a:ext cx="338663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Судебные прения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80667" y="620028"/>
            <a:ext cx="1111263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20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Путь к преступлению.</a:t>
            </a:r>
            <a:r>
              <a:rPr lang="ru-RU" sz="2000" b="1" u="sng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Преступление Раскольникова было </a:t>
            </a:r>
            <a:r>
              <a:rPr lang="ru-RU" sz="2000" b="1" i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заранее четко спланировано </a:t>
            </a:r>
            <a:r>
              <a:rPr lang="ru-RU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или отчасти оказалось </a:t>
            </a:r>
            <a:r>
              <a:rPr lang="ru-RU" sz="2000" b="1" i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случайным и непреднамеренным</a:t>
            </a:r>
            <a:endParaRPr lang="ru-RU" sz="2000" b="1" i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/>
              <a:t> </a:t>
            </a: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791347"/>
              </p:ext>
            </p:extLst>
          </p:nvPr>
        </p:nvGraphicFramePr>
        <p:xfrm>
          <a:off x="478301" y="1615804"/>
          <a:ext cx="11535508" cy="5199189"/>
        </p:xfrm>
        <a:graphic>
          <a:graphicData uri="http://schemas.openxmlformats.org/drawingml/2006/table">
            <a:tbl>
              <a:tblPr firstRow="1" firstCol="1" bandRow="1"/>
              <a:tblGrid>
                <a:gridCol w="5767137"/>
                <a:gridCol w="5768371"/>
              </a:tblGrid>
              <a:tr h="8322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Обвинение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Поступок Раскольникова – четко спланированное, жестокое преступление. </a:t>
                      </a:r>
                    </a:p>
                  </a:txBody>
                  <a:tcPr marL="53026" marR="530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Защита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Раскольников хотя и планировал совершить преступление, но совершено в большей степени из-за рокового стечения обстоятельств. </a:t>
                      </a:r>
                    </a:p>
                  </a:txBody>
                  <a:tcPr marL="53026" marR="530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92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Идет делать «пробу»</a:t>
                      </a:r>
                    </a:p>
                  </a:txBody>
                  <a:tcPr marL="53026" marR="530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Испытывает 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тяжелые чувства. </a:t>
                      </a: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3026" marR="530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01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Четко знает дорогу к дому своей жертвы </a:t>
                      </a:r>
                    </a:p>
                  </a:txBody>
                  <a:tcPr marL="53026" marR="530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Страшный </a:t>
                      </a: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сон. </a:t>
                      </a:r>
                    </a:p>
                  </a:txBody>
                  <a:tcPr marL="53026" marR="530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Заранее готовит </a:t>
                      </a: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орудие преступления и собственную </a:t>
                      </a:r>
                      <a:r>
                        <a:rPr lang="ru-RU" sz="2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одежду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026" marR="530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Слышит</a:t>
                      </a:r>
                      <a:r>
                        <a:rPr lang="ru-RU" sz="2000" baseline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случайный </a:t>
                      </a: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разговор мещанина с Лизаветой. </a:t>
                      </a:r>
                    </a:p>
                  </a:txBody>
                  <a:tcPr marL="53026" marR="530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4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Заранее готовит «заклад»</a:t>
                      </a:r>
                    </a:p>
                  </a:txBody>
                  <a:tcPr marL="53026" marR="530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Забывает</a:t>
                      </a:r>
                      <a:r>
                        <a:rPr lang="ru-RU" sz="2000" baseline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о важных вещах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026" marR="530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Хладнокровное двойное </a:t>
                      </a: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убийство и </a:t>
                      </a:r>
                      <a:r>
                        <a:rPr lang="ru-RU" sz="2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грабёж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026" marR="530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Лизавета</a:t>
                      </a:r>
                      <a:r>
                        <a:rPr lang="ru-RU" sz="2000" baseline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убита случайно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026" marR="530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4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Покидает место преступления</a:t>
                      </a:r>
                    </a:p>
                  </a:txBody>
                  <a:tcPr marL="53026" marR="530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Покидает</a:t>
                      </a:r>
                      <a:r>
                        <a:rPr lang="ru-RU" sz="2000" baseline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место преступления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026" marR="530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Овал 6">
            <a:hlinkClick r:id="rId3" action="ppaction://hlinksldjump"/>
          </p:cNvPr>
          <p:cNvSpPr/>
          <p:nvPr/>
        </p:nvSpPr>
        <p:spPr>
          <a:xfrm>
            <a:off x="5868535" y="3616657"/>
            <a:ext cx="313899" cy="32754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hlinkClick r:id="rId4" action="ppaction://hlinksldjump"/>
          </p:cNvPr>
          <p:cNvSpPr/>
          <p:nvPr/>
        </p:nvSpPr>
        <p:spPr>
          <a:xfrm>
            <a:off x="5884457" y="4697104"/>
            <a:ext cx="313899" cy="32754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hlinkClick r:id="rId5" action="ppaction://hlinksldjump"/>
          </p:cNvPr>
          <p:cNvSpPr/>
          <p:nvPr/>
        </p:nvSpPr>
        <p:spPr>
          <a:xfrm>
            <a:off x="5884456" y="4137546"/>
            <a:ext cx="313899" cy="32754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hlinkClick r:id="rId6" action="ppaction://hlinksldjump"/>
          </p:cNvPr>
          <p:cNvSpPr/>
          <p:nvPr/>
        </p:nvSpPr>
        <p:spPr>
          <a:xfrm>
            <a:off x="5886732" y="5518244"/>
            <a:ext cx="313899" cy="32754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hlinkClick r:id="rId7" action="ppaction://hlinksldjump"/>
          </p:cNvPr>
          <p:cNvSpPr/>
          <p:nvPr/>
        </p:nvSpPr>
        <p:spPr>
          <a:xfrm>
            <a:off x="11657460" y="4151193"/>
            <a:ext cx="313899" cy="32754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hlinkClick r:id="rId8" action="ppaction://hlinksldjump"/>
          </p:cNvPr>
          <p:cNvSpPr/>
          <p:nvPr/>
        </p:nvSpPr>
        <p:spPr>
          <a:xfrm>
            <a:off x="11643812" y="5597858"/>
            <a:ext cx="313899" cy="32754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hlinkClick r:id="rId9" action="ppaction://hlinksldjump"/>
          </p:cNvPr>
          <p:cNvSpPr/>
          <p:nvPr/>
        </p:nvSpPr>
        <p:spPr>
          <a:xfrm>
            <a:off x="11630164" y="6157415"/>
            <a:ext cx="313899" cy="32754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hlinkClick r:id="rId10" action="ppaction://hlinksldjump"/>
          </p:cNvPr>
          <p:cNvSpPr/>
          <p:nvPr/>
        </p:nvSpPr>
        <p:spPr>
          <a:xfrm>
            <a:off x="11630164" y="5174777"/>
            <a:ext cx="313899" cy="32754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8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71438" y="187403"/>
          <a:ext cx="11615764" cy="602232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03941"/>
                <a:gridCol w="2903941"/>
                <a:gridCol w="2903941"/>
                <a:gridCol w="2903941"/>
              </a:tblGrid>
              <a:tr h="81250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err="1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Бэклог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Задачи 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работе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Выполнено 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69241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5062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496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2779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4144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0050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9603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9603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54844" y="955344"/>
            <a:ext cx="27568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Выяснить, виновен ли Раскольников в совершенном преступлении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547" y="1719618"/>
            <a:ext cx="29342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Понять обстоятельства, при которых было совершено преступление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3898" y="2497540"/>
            <a:ext cx="2784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Понять мотивы преступления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1196" y="3043451"/>
            <a:ext cx="2811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Выяснить истоки теории Раскольникова, понять ее суть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4842" y="3671247"/>
            <a:ext cx="2934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Рассмотреть систему персонажей романа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2137" y="4230806"/>
            <a:ext cx="2688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Определить, раскаялся ли герой в содеянном</a:t>
            </a:r>
            <a:r>
              <a:rPr lang="ru-RU" dirty="0"/>
              <a:t>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6605" y="4804013"/>
            <a:ext cx="28523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Дать оценку личности главного героя, выяснить справедливость наказания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3899" y="5609230"/>
            <a:ext cx="2770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Понять актуальность романа в наше время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87221" y="1066800"/>
            <a:ext cx="2756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Понять значение слов «преступление», «наказание»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37029" y="1692321"/>
            <a:ext cx="26340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Ответить на вопрос, было ли преступление спланировано или оказалось случайным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38986" y="2442950"/>
            <a:ext cx="30298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Назвать мотивы, оправдывающие преступление и отягчающие его</a:t>
            </a:r>
          </a:p>
          <a:p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34519" y="3016155"/>
            <a:ext cx="2947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Выяснить человечность или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антигуманность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теории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20870" y="3603008"/>
            <a:ext cx="2934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Рассмотреть образы «двойников» героя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9929" y="4258101"/>
            <a:ext cx="2947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Определить истоки раскаяния героя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48167" y="4940490"/>
            <a:ext cx="24509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Вынести «приговор» герою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89111" y="5581935"/>
            <a:ext cx="2906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Рассмотреть реальное отражение теории в истории 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Овал 21">
            <a:hlinkClick r:id="rId2" action="ppaction://hlinksldjump"/>
          </p:cNvPr>
          <p:cNvSpPr/>
          <p:nvPr/>
        </p:nvSpPr>
        <p:spPr>
          <a:xfrm>
            <a:off x="11382232" y="6350758"/>
            <a:ext cx="668740" cy="439003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930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www.ppt-backgrounds.net/thumbs/lawyer-clip-art-keynote-backgroun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econet.ru/uploads/pictures/446125/content_1_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4985" y="559558"/>
            <a:ext cx="4010845" cy="604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7099" y="109181"/>
            <a:ext cx="1704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«Проба»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4" name="Picture 4" descr="https://documents.infourok.ru/a1547685-3028-4e9c-8da6-7dac2829009a/0/slide_26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7838" y="957026"/>
            <a:ext cx="4894096" cy="571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documents.infourok.ru/a1547685-3028-4e9c-8da6-7dac2829009a/0/slide_26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11690" y="2634020"/>
            <a:ext cx="491319" cy="627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вал 6">
            <a:hlinkClick r:id="rId6" action="ppaction://hlinksldjump"/>
          </p:cNvPr>
          <p:cNvSpPr/>
          <p:nvPr/>
        </p:nvSpPr>
        <p:spPr>
          <a:xfrm>
            <a:off x="11614243" y="259308"/>
            <a:ext cx="313899" cy="32754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78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www.ppt-backgrounds.net/thumbs/lawyer-clip-art-keynote-backgroun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>
            <a:hlinkClick r:id="rId3" action="ppaction://hlinksldjump"/>
          </p:cNvPr>
          <p:cNvSpPr/>
          <p:nvPr/>
        </p:nvSpPr>
        <p:spPr>
          <a:xfrm>
            <a:off x="11614243" y="259308"/>
            <a:ext cx="313899" cy="32754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548" y="1011568"/>
            <a:ext cx="6057899" cy="50207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22125" y="177421"/>
            <a:ext cx="15066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Дорога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7170" name="Picture 2" descr="https://myslide.ru/documents_3/c4913bf6af386e253c0ffe4235cc0282/img20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88637" y="955345"/>
            <a:ext cx="384322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41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www.ppt-backgrounds.net/thumbs/lawyer-clip-art-keynote-backgroun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regnum.ru/uploads/pictures/news/2018/11/15/regnum_picture_15422834551120047_normal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9969" y="731887"/>
            <a:ext cx="6953219" cy="422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calendar.fontanka.ru/mm/items/2011/9/17/0001/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1809633"/>
            <a:ext cx="5617238" cy="489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25839" y="150126"/>
            <a:ext cx="41234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Орудие преступления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вал 4">
            <a:hlinkClick r:id="rId5" action="ppaction://hlinksldjump"/>
          </p:cNvPr>
          <p:cNvSpPr/>
          <p:nvPr/>
        </p:nvSpPr>
        <p:spPr>
          <a:xfrm>
            <a:off x="11614243" y="259308"/>
            <a:ext cx="313899" cy="32754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787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www.ppt-backgrounds.net/thumbs/lawyer-clip-art-keynote-backgroun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39486" y="382138"/>
            <a:ext cx="41360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Убийство, ограбление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https://ds05.infourok.ru/uploads/ex/0a56/0002c975-898955c1/img44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9279" y="1351127"/>
            <a:ext cx="4402154" cy="507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avatars.mds.yandex.net/get-zen_doc/1878571/pub_5eac807a0ab5b766d08546db_5eafcd70cbbbe856be5d7c40/scale_120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0865" y="1064014"/>
            <a:ext cx="6112824" cy="455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>
            <a:hlinkClick r:id="rId5" action="ppaction://hlinksldjump"/>
          </p:cNvPr>
          <p:cNvSpPr/>
          <p:nvPr/>
        </p:nvSpPr>
        <p:spPr>
          <a:xfrm>
            <a:off x="11614243" y="259308"/>
            <a:ext cx="313899" cy="32754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374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www.ppt-backgrounds.net/thumbs/lawyer-clip-art-keynote-backgroun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4620" y="411066"/>
            <a:ext cx="3629025" cy="4752975"/>
          </a:xfrm>
          <a:prstGeom prst="rect">
            <a:avLst/>
          </a:prstGeom>
        </p:spPr>
      </p:pic>
      <p:pic>
        <p:nvPicPr>
          <p:cNvPr id="10248" name="Picture 8" descr="https://ds05.infourok.ru/uploads/ex/058c/001500a3-78feec02/hello_html_m410bd8a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659" y="807468"/>
            <a:ext cx="7620000" cy="555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12692" y="109182"/>
            <a:ext cx="36978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Сон Раскольникова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Овал 7">
            <a:hlinkClick r:id="rId5" action="ppaction://hlinksldjump"/>
          </p:cNvPr>
          <p:cNvSpPr/>
          <p:nvPr/>
        </p:nvSpPr>
        <p:spPr>
          <a:xfrm>
            <a:off x="11614243" y="259308"/>
            <a:ext cx="313899" cy="32754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65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www.ppt-backgrounds.net/thumbs/lawyer-clip-art-keynote-backgroun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://aodb-blag.ru/upload/aodb/aliens_vacation/dostoevskiy2_0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422" y="1514636"/>
            <a:ext cx="7639524" cy="507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2197" y="300250"/>
            <a:ext cx="55244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«Слишком приметная шляпа»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Овал 5">
            <a:hlinkClick r:id="rId4" action="ppaction://hlinksldjump"/>
          </p:cNvPr>
          <p:cNvSpPr/>
          <p:nvPr/>
        </p:nvSpPr>
        <p:spPr>
          <a:xfrm>
            <a:off x="11764369" y="150126"/>
            <a:ext cx="313899" cy="32754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3823" y="105060"/>
            <a:ext cx="3743325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59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5356239"/>
              </p:ext>
            </p:extLst>
          </p:nvPr>
        </p:nvGraphicFramePr>
        <p:xfrm>
          <a:off x="271438" y="187403"/>
          <a:ext cx="11615764" cy="602232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03941"/>
                <a:gridCol w="2903941"/>
                <a:gridCol w="2903941"/>
                <a:gridCol w="2903941"/>
              </a:tblGrid>
              <a:tr h="81250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err="1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Бэклог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Задачи 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работе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Выполнено 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69241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5062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496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2779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4144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0050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9603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9603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54844" y="955344"/>
            <a:ext cx="27568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Выяснить, виновен ли Раскольников в совершенном преступлении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547" y="1719618"/>
            <a:ext cx="29342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Понять обстоятельства, при которых было совершено преступление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3898" y="2497540"/>
            <a:ext cx="2784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Понять мотивы преступления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1196" y="3043451"/>
            <a:ext cx="2811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Выяснить истоки теории Раскольникова, понять ее суть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4842" y="3671247"/>
            <a:ext cx="2934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Рассмотреть систему персонажей романа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2137" y="4230806"/>
            <a:ext cx="2688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Определить, раскаялся ли герой в содеянном</a:t>
            </a:r>
            <a:r>
              <a:rPr lang="ru-RU" dirty="0"/>
              <a:t>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6605" y="4804013"/>
            <a:ext cx="28523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Дать оценку личности главного героя, выяснить справедливость наказания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3899" y="5609230"/>
            <a:ext cx="2770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Понять актуальность романа в наше время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64092" y="984914"/>
            <a:ext cx="2756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Понять значение слов «преступление», «наказание»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75464" y="1705969"/>
            <a:ext cx="26340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Ответить на вопрос, было ли преступление спланировано или оказалось случайным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38986" y="2442950"/>
            <a:ext cx="30298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Назвать мотивы, оправдывающие преступление и отягчающие его</a:t>
            </a:r>
          </a:p>
          <a:p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34519" y="3016155"/>
            <a:ext cx="2947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Выяснить человечность или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антигуманность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теории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20870" y="3603008"/>
            <a:ext cx="2934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Рассмотреть образы «двойников» героя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9929" y="4258101"/>
            <a:ext cx="2947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Определить истоки раскаяния героя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48167" y="4940490"/>
            <a:ext cx="24509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Вынести «приговор» герою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89111" y="5581935"/>
            <a:ext cx="2906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Рассмотреть реальное отражение теории в истории 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7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www.ppt-backgrounds.net/thumbs/lawyer-clip-art-keynote-backgroun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dostoevskyworld.ru/upload/iblock/ac6/KP_57226_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921" y="1214647"/>
            <a:ext cx="5867588" cy="5281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56346" y="341194"/>
            <a:ext cx="3715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Убийство Лизаветы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22" name="Picture 6" descr="https://nikken-shop.ru/wp-content/uploads/fullsize481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60107" y="537332"/>
            <a:ext cx="5308979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>
            <a:hlinkClick r:id="rId5" action="ppaction://hlinksldjump"/>
          </p:cNvPr>
          <p:cNvSpPr/>
          <p:nvPr/>
        </p:nvSpPr>
        <p:spPr>
          <a:xfrm>
            <a:off x="11764369" y="150126"/>
            <a:ext cx="313899" cy="32754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57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www.ppt-backgrounds.net/thumbs/lawyer-clip-art-keynote-backgroun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s://rusknife.com/uploads/monthly_2021_02/1789933051_5.jpg.a0082368edd6793b3d99a035a3caa06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098" y="245659"/>
            <a:ext cx="5217304" cy="510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https://sun9-34.userapi.com/impg/EpJ-DdDRPNEizYQ0nYLyQg3IZt1cqvSxHX3aSw/xYdaLZkNJ5M.jpg?size=604x601&amp;quality=96&amp;sign=ac29b4a5bbfdc0ed4e23c56fe91a7f55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294" name="Picture 6" descr="https://sun9-34.userapi.com/impg/EpJ-DdDRPNEizYQ0nYLyQg3IZt1cqvSxHX3aSw/xYdaLZkNJ5M.jpg?size=604x601&amp;quality=96&amp;sign=ac29b4a5bbfdc0ed4e23c56fe91a7f55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7634" y="941696"/>
            <a:ext cx="5753100" cy="572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>
            <a:hlinkClick r:id="rId5" action="ppaction://hlinksldjump"/>
          </p:cNvPr>
          <p:cNvSpPr/>
          <p:nvPr/>
        </p:nvSpPr>
        <p:spPr>
          <a:xfrm>
            <a:off x="11764369" y="150126"/>
            <a:ext cx="313899" cy="32754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61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71438" y="187403"/>
          <a:ext cx="11615764" cy="602232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03941"/>
                <a:gridCol w="2903941"/>
                <a:gridCol w="2903941"/>
                <a:gridCol w="2903941"/>
              </a:tblGrid>
              <a:tr h="81250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err="1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Бэклог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Задачи 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работе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Выполнено 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69241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5062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496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2779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4144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0050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9603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9603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54844" y="955344"/>
            <a:ext cx="27568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Выяснить, виновен ли Раскольников в совершенном преступлении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547" y="1719618"/>
            <a:ext cx="29342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Понять обстоятельства, при которых было совершено преступление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3898" y="2497540"/>
            <a:ext cx="2784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Понять мотивы преступления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1196" y="3043451"/>
            <a:ext cx="2811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Выяснить истоки теории Раскольникова, понять ее суть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4842" y="3671247"/>
            <a:ext cx="2934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Рассмотреть систему персонажей романа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2137" y="4230806"/>
            <a:ext cx="2688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Определить, раскаялся ли герой в содеянном</a:t>
            </a:r>
            <a:r>
              <a:rPr lang="ru-RU" dirty="0"/>
              <a:t>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6605" y="4804013"/>
            <a:ext cx="28523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Дать оценку личности главного героя, выяснить справедливость наказания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3899" y="5609230"/>
            <a:ext cx="2770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Понять актуальность романа в наше время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87221" y="1066800"/>
            <a:ext cx="2756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Понять значение слов «преступление», «наказание»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71297" y="1705969"/>
            <a:ext cx="26340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Ответить на вопрос, было ли преступление спланировано или оказалось случайным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38986" y="2442950"/>
            <a:ext cx="30298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Назвать мотивы, оправдывающие преступление и отягчающие его</a:t>
            </a:r>
          </a:p>
          <a:p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34519" y="3016155"/>
            <a:ext cx="2947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Выяснить человечность или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антигуманность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теории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20870" y="3603008"/>
            <a:ext cx="2934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Рассмотреть образы «двойников» героя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9929" y="4258101"/>
            <a:ext cx="2947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Определить истоки раскаяния героя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48167" y="4940490"/>
            <a:ext cx="24509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Вынести «приговор» герою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89111" y="5581935"/>
            <a:ext cx="2906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Рассмотреть реальное отражение теории в истории 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14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catherineasquithgallery.com/uploads/posts/2021-02/1613671902_1-p-fon-dlya-yuridicheskoi-prezentatsii-1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5744" y="227622"/>
            <a:ext cx="11404978" cy="1116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u="sng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Мотивы преступления</a:t>
            </a:r>
            <a:endParaRPr lang="ru-RU" sz="2000" dirty="0" smtClean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Могут ли оправдать Раскольникова мотивы, которые привели его к преступлению или наоборот будут являться отягчающими преступление?</a:t>
            </a:r>
            <a:endParaRPr lang="ru-RU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39988" y="0"/>
            <a:ext cx="338663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Судебные прения</a:t>
            </a:r>
            <a:endParaRPr lang="ru-RU" dirty="0" smtClean="0"/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4590320"/>
              </p:ext>
            </p:extLst>
          </p:nvPr>
        </p:nvGraphicFramePr>
        <p:xfrm>
          <a:off x="423081" y="1334306"/>
          <a:ext cx="11423176" cy="5549707"/>
        </p:xfrm>
        <a:graphic>
          <a:graphicData uri="http://schemas.openxmlformats.org/drawingml/2006/table">
            <a:tbl>
              <a:tblPr firstRow="1" firstCol="1" bandRow="1"/>
              <a:tblGrid>
                <a:gridCol w="5710978"/>
                <a:gridCol w="5712198"/>
              </a:tblGrid>
              <a:tr h="494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Обвинение </a:t>
                      </a:r>
                    </a:p>
                  </a:txBody>
                  <a:tcPr marL="17327" marR="173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Защита </a:t>
                      </a:r>
                    </a:p>
                  </a:txBody>
                  <a:tcPr marL="17327" marR="173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447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1. Социальные </a:t>
                      </a:r>
                      <a:r>
                        <a:rPr lang="ru-RU" sz="1600" b="1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мотивы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327" marR="173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327" marR="173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17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11111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Раскольников </a:t>
                      </a:r>
                      <a:r>
                        <a:rPr lang="ru-RU" sz="1600" dirty="0">
                          <a:solidFill>
                            <a:srgbClr val="11111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из-за гордыни отказывается </a:t>
                      </a:r>
                      <a:r>
                        <a:rPr lang="ru-RU" sz="1600" dirty="0" smtClean="0">
                          <a:solidFill>
                            <a:srgbClr val="11111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от</a:t>
                      </a:r>
                      <a:r>
                        <a:rPr lang="ru-RU" sz="1600" baseline="0" dirty="0" smtClean="0">
                          <a:solidFill>
                            <a:srgbClr val="11111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заработка</a:t>
                      </a:r>
                      <a:r>
                        <a:rPr lang="ru-RU" sz="1600" dirty="0" smtClean="0">
                          <a:solidFill>
                            <a:srgbClr val="11111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 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327" marR="173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Крайняя бедность </a:t>
                      </a:r>
                      <a:endParaRPr lang="ru-RU" sz="16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Невозможность </a:t>
                      </a:r>
                      <a:r>
                        <a:rPr lang="ru-RU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зарабатывать себе на жизнь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7327" marR="173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44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7327" marR="173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Письмо матери. </a:t>
                      </a:r>
                    </a:p>
                  </a:txBody>
                  <a:tcPr marL="17327" marR="173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447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2. Философские </a:t>
                      </a:r>
                      <a:r>
                        <a:rPr lang="ru-RU" sz="1600" b="1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мотивы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327" marR="173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327" marR="173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4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Теория Раскольникова</a:t>
                      </a:r>
                    </a:p>
                  </a:txBody>
                  <a:tcPr marL="17327" marR="173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Теория Раскольникова</a:t>
                      </a:r>
                    </a:p>
                  </a:txBody>
                  <a:tcPr marL="17327" marR="173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28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Если кто-нибудь другой, тоже исповедующий эту теорию решит, что ему для самопроверки необходимо убить мать Раскольникова или сестру его, как отнесется к этому Родион Романович</a:t>
                      </a:r>
                      <a:r>
                        <a:rPr lang="ru-RU" sz="16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327" marR="173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«Спасение 100 жизней ценой одной жизни вредной процентщицы». </a:t>
                      </a:r>
                      <a:r>
                        <a:rPr lang="ru-RU" sz="16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Ради благих целей можно убить никчемную и вредную старуху-процентщицу.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Желание помочь людям</a:t>
                      </a:r>
                      <a:endParaRPr lang="ru-RU" sz="18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Но краденым я не успел воспользоваться.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ru-RU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327" marR="173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845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Раскольников делит людей на два разряда: низкий и высший.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Такая </a:t>
                      </a: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теория античеловечна: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проповедует идею сверхчеловека, природное неравенство людей; преступна по средствам достижения.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327" marR="173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Желание проверить теорию</a:t>
                      </a:r>
                      <a:r>
                        <a:rPr lang="ru-RU" sz="16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Раскольников</a:t>
                      </a:r>
                      <a:r>
                        <a:rPr lang="ru-RU" sz="1600" b="1" baseline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не единственный, кому пришла такая идея</a:t>
                      </a:r>
                    </a:p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Боль </a:t>
                      </a: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за униженных, бедных, великая любовь к людям.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7327" marR="173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Овал 4">
            <a:hlinkClick r:id="rId3" action="ppaction://hlinksldjump"/>
          </p:cNvPr>
          <p:cNvSpPr/>
          <p:nvPr/>
        </p:nvSpPr>
        <p:spPr>
          <a:xfrm>
            <a:off x="11395878" y="2060812"/>
            <a:ext cx="313899" cy="32754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hlinkClick r:id="rId4" action="ppaction://hlinksldjump"/>
          </p:cNvPr>
          <p:cNvSpPr/>
          <p:nvPr/>
        </p:nvSpPr>
        <p:spPr>
          <a:xfrm>
            <a:off x="11450470" y="2770496"/>
            <a:ext cx="313899" cy="32754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hlinkClick r:id="rId5" action="ppaction://hlinksldjump"/>
          </p:cNvPr>
          <p:cNvSpPr/>
          <p:nvPr/>
        </p:nvSpPr>
        <p:spPr>
          <a:xfrm>
            <a:off x="11450470" y="4367283"/>
            <a:ext cx="313899" cy="32754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hlinkClick r:id="rId6" action="ppaction://hlinksldjump"/>
          </p:cNvPr>
          <p:cNvSpPr/>
          <p:nvPr/>
        </p:nvSpPr>
        <p:spPr>
          <a:xfrm>
            <a:off x="5759353" y="2197290"/>
            <a:ext cx="313899" cy="32754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hlinkClick r:id="rId7" action="ppaction://hlinksldjump"/>
          </p:cNvPr>
          <p:cNvSpPr/>
          <p:nvPr/>
        </p:nvSpPr>
        <p:spPr>
          <a:xfrm>
            <a:off x="5652446" y="4314967"/>
            <a:ext cx="313899" cy="32754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hlinkClick r:id="rId8" action="ppaction://hlinksldjump"/>
          </p:cNvPr>
          <p:cNvSpPr/>
          <p:nvPr/>
        </p:nvSpPr>
        <p:spPr>
          <a:xfrm>
            <a:off x="11439097" y="6239301"/>
            <a:ext cx="313899" cy="32754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hlinkClick r:id="rId9" action="ppaction://hlinksldjump"/>
          </p:cNvPr>
          <p:cNvSpPr/>
          <p:nvPr/>
        </p:nvSpPr>
        <p:spPr>
          <a:xfrm>
            <a:off x="5707038" y="5638799"/>
            <a:ext cx="313899" cy="32754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714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71438" y="187403"/>
          <a:ext cx="11615764" cy="602232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03941"/>
                <a:gridCol w="2903941"/>
                <a:gridCol w="2903941"/>
                <a:gridCol w="2903941"/>
              </a:tblGrid>
              <a:tr h="81250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err="1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Бэклог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Задачи 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работе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Выполнено 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69241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5062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496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2779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4144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0050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9603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9603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54844" y="955344"/>
            <a:ext cx="27568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Выяснить, виновен ли Раскольников в совершенном преступлении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547" y="1719618"/>
            <a:ext cx="29342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Понять обстоятельства, при которых было совершено преступление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3898" y="2497540"/>
            <a:ext cx="2784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Понять мотивы преступления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1196" y="3043451"/>
            <a:ext cx="2811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Выяснить истоки теории Раскольникова, понять ее суть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4842" y="3671247"/>
            <a:ext cx="2934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Рассмотреть систему персонажей романа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2137" y="4230806"/>
            <a:ext cx="2688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Определить, раскаялся ли герой в содеянном</a:t>
            </a:r>
            <a:r>
              <a:rPr lang="ru-RU" dirty="0"/>
              <a:t>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6605" y="4804013"/>
            <a:ext cx="28523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Дать оценку личности главного героя, выяснить справедливость наказания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3899" y="5609230"/>
            <a:ext cx="2770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Понять актуальность романа в наше время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87221" y="1066800"/>
            <a:ext cx="2756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Понять значение слов «преступление», «наказание»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71297" y="1705969"/>
            <a:ext cx="26340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Ответить на вопрос, было ли преступление спланировано или оказалось случайным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73254" y="2429303"/>
            <a:ext cx="30298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Назвать мотивы, оправдывающие преступление и отягчающие его</a:t>
            </a:r>
          </a:p>
          <a:p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5537" y="3016155"/>
            <a:ext cx="2947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Выяснить человечность или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антигуманность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теории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20870" y="3603008"/>
            <a:ext cx="2934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Рассмотреть образы «двойников» героя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9929" y="4258101"/>
            <a:ext cx="2947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Определить истоки раскаяния героя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48167" y="4940490"/>
            <a:ext cx="24509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Вынести «приговор» герою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89111" y="5581935"/>
            <a:ext cx="2906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Рассмотреть реальное отражение теории в истории 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Овал 21">
            <a:hlinkClick r:id="rId2" action="ppaction://hlinksldjump"/>
          </p:cNvPr>
          <p:cNvSpPr/>
          <p:nvPr/>
        </p:nvSpPr>
        <p:spPr>
          <a:xfrm>
            <a:off x="11235951" y="6357741"/>
            <a:ext cx="764273" cy="39578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6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www.ppt-backgrounds.net/thumbs/lawyer-clip-art-keynote-backgroun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https://pro-dachnikov.com/uploads/posts/2021-10/1633560921_50-p-komnata-raskolnikova-foto-5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523" y="272956"/>
            <a:ext cx="3246801" cy="399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85146" y="218364"/>
            <a:ext cx="34596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Крайняя бедность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40" name="Picture 4" descr="https://cloud.prezentacii.org/19/08/158658/images/screen10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11573" y="2756848"/>
            <a:ext cx="3166897" cy="391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s://ds04.infourok.ru/uploads/ex/07f9/001921c0-b4863c84/img1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19917" y="686557"/>
            <a:ext cx="4167116" cy="600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>
            <a:hlinkClick r:id="rId6" action="ppaction://hlinksldjump"/>
          </p:cNvPr>
          <p:cNvSpPr/>
          <p:nvPr/>
        </p:nvSpPr>
        <p:spPr>
          <a:xfrm>
            <a:off x="11764369" y="150126"/>
            <a:ext cx="313899" cy="32754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103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www.ppt-backgrounds.net/thumbs/lawyer-clip-art-keynote-backgroun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https://a.d-cd.net/rIAAAgC9suA-96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828" y="286603"/>
            <a:ext cx="4699971" cy="353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9869" y="1618681"/>
            <a:ext cx="3362325" cy="50673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9224" y="197821"/>
            <a:ext cx="5324475" cy="45243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4023" y="4858602"/>
            <a:ext cx="2945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Письмо матери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Овал 7">
            <a:hlinkClick r:id="rId6" action="ppaction://hlinksldjump"/>
          </p:cNvPr>
          <p:cNvSpPr/>
          <p:nvPr/>
        </p:nvSpPr>
        <p:spPr>
          <a:xfrm>
            <a:off x="11778017" y="109183"/>
            <a:ext cx="313899" cy="32754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66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www.ppt-backgrounds.net/thumbs/lawyer-clip-art-keynote-backgroun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https://kinorusija.files.wordpress.com/2016/09/prestuplenie-i-nakazanie-2007-03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88746" y="2866030"/>
            <a:ext cx="6747205" cy="381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09982" y="1050878"/>
            <a:ext cx="5055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Разумихин и Раскольников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вал 2">
            <a:hlinkClick r:id="rId4" action="ppaction://hlinksldjump"/>
          </p:cNvPr>
          <p:cNvSpPr/>
          <p:nvPr/>
        </p:nvSpPr>
        <p:spPr>
          <a:xfrm>
            <a:off x="11764369" y="150126"/>
            <a:ext cx="313899" cy="32754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255" y="300251"/>
            <a:ext cx="5505811" cy="42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87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www.ppt-backgrounds.net/thumbs/lawyer-clip-art-keynote-backgroun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6603" y="259307"/>
            <a:ext cx="673062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Теория Раскольникова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«Никчёмная» старуха - процентщица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avatars.mds.yandex.net/get-zen_doc/1873427/pub_5e5b5db05ba40e23f2d3d803_5e5b61dcaf3669294c0179b1/scale_120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375" y="1460657"/>
            <a:ext cx="7234002" cy="470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xn----8sbiecm6bhdx8i.xn--p1ai/sites/default/files/images/shkolnikam/Rodion_Raskolnikov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7505" y="146643"/>
            <a:ext cx="3619500" cy="566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>
            <a:hlinkClick r:id="rId5" action="ppaction://hlinksldjump"/>
          </p:cNvPr>
          <p:cNvSpPr/>
          <p:nvPr/>
        </p:nvSpPr>
        <p:spPr>
          <a:xfrm>
            <a:off x="11764369" y="150126"/>
            <a:ext cx="313899" cy="32754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946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www.ppt-backgrounds.net/thumbs/lawyer-clip-art-keynote-backgroun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85114" y="177421"/>
            <a:ext cx="105014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Теория Раскольникова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«Никчёмная» старуха – родные и близкие Раскольникова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s://utv.ru/media/screen_image/raskolnikov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821" y="1160058"/>
            <a:ext cx="5131362" cy="3821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recommend.ru/sites/default/files/imagecache/copyright1/user-images/18706/novyy_risunok_11003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91200" y="2874584"/>
            <a:ext cx="6400800" cy="375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>
            <a:hlinkClick r:id="rId5" action="ppaction://hlinksldjump"/>
          </p:cNvPr>
          <p:cNvSpPr/>
          <p:nvPr/>
        </p:nvSpPr>
        <p:spPr>
          <a:xfrm>
            <a:off x="11764369" y="150126"/>
            <a:ext cx="313899" cy="32754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777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www.ppt-backgrounds.net/thumbs/lawyer-clip-art-keynote-backgroun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7629" y="158749"/>
            <a:ext cx="6096000" cy="217085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«И в сегодняшнем мире с его атомными бомбами, с разбоем империалистов, в мире, раздираемом расовыми проблемами и разгулом насилия, тревожный набат Достоевского гудит, неумолчно взывая к человечности, гуманизму».</a:t>
            </a:r>
            <a:endParaRPr lang="ru-RU" sz="2000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                                                              </a:t>
            </a:r>
            <a:r>
              <a:rPr lang="ru-RU" sz="20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Ч.Айтматов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04013" y="5875852"/>
            <a:ext cx="4844955" cy="853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ru-RU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«Счастье нельзя купить злодейством»</a:t>
            </a:r>
          </a:p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Ф.М. Достоевский</a:t>
            </a:r>
            <a:endParaRPr lang="ru-RU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avatars.mds.yandex.net/get-zen_doc/1219524/pub_5dd2bf6f34bb0473996325bc_5dd2c024aa9fe536eeed7170/scale_120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7082" y="232010"/>
            <a:ext cx="5254390" cy="525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cdn.trend.az/2008/06/10/Chingiz_Aytmatov_11020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372" y="2228120"/>
            <a:ext cx="3911458" cy="439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88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www.ppt-backgrounds.net/thumbs/lawyer-clip-art-keynote-backgroun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http://www.a4format.ru/index_pic.php?data=photos/42861032.jpg&amp;percenta=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068" y="128689"/>
            <a:ext cx="2934269" cy="3950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6" name="Picture 8" descr="http://lib.rus.ec/i/52/352952/i_00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3297" y="2975212"/>
            <a:ext cx="2827522" cy="3882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2" name="Picture 4" descr="http://el-uhc.ucoz.ru/_ph/1/2/6102839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8115" y="3401616"/>
            <a:ext cx="2649895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0" name="Picture 2" descr="http://obtaz.com/dostoevsky-house/dostoevsky_in_art/DSC04838a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6411" y="3100508"/>
            <a:ext cx="2547713" cy="3757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8" name="Picture 10" descr="http://bookmix.ru/groups/img/groups_1297408918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6082" y="0"/>
            <a:ext cx="2736304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http://www.pravmir.ru/wp-content/uploads/2009/11/33-1700-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26255" y="897308"/>
            <a:ext cx="2638567" cy="3632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40" name="Picture 12" descr="http://www.proznanie.ru/photo/image1296361878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4250" y="3263063"/>
            <a:ext cx="2533935" cy="3435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3497661" y="0"/>
            <a:ext cx="45393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Теория Раскольникова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Желание помочь людям</a:t>
            </a:r>
          </a:p>
        </p:txBody>
      </p:sp>
      <p:sp>
        <p:nvSpPr>
          <p:cNvPr id="14" name="Овал 13">
            <a:hlinkClick r:id="rId10" action="ppaction://hlinksldjump"/>
          </p:cNvPr>
          <p:cNvSpPr/>
          <p:nvPr/>
        </p:nvSpPr>
        <p:spPr>
          <a:xfrm>
            <a:off x="11764369" y="150126"/>
            <a:ext cx="313899" cy="32754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876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www.ppt-backgrounds.net/thumbs/lawyer-clip-art-keynote-backgroun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cdn.ananasposter.ru/image/cache/catalog/poster/drugoe/80/28912-1000x830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2830" y="122829"/>
            <a:ext cx="2751857" cy="3248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7912" y="3138984"/>
            <a:ext cx="2596543" cy="3453271"/>
          </a:xfrm>
          <a:prstGeom prst="rect">
            <a:avLst/>
          </a:prstGeom>
        </p:spPr>
      </p:pic>
      <p:pic>
        <p:nvPicPr>
          <p:cNvPr id="4104" name="Picture 8" descr="https://i0.wp.com/mif-medyza.ru/wp-content/uploads/2017/01/09-27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49170" y="1692322"/>
            <a:ext cx="7461230" cy="480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045659" y="313899"/>
            <a:ext cx="42746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Теория Раскольникова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Антигуманность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Овал 11">
            <a:hlinkClick r:id="rId6" action="ppaction://hlinksldjump"/>
          </p:cNvPr>
          <p:cNvSpPr/>
          <p:nvPr/>
        </p:nvSpPr>
        <p:spPr>
          <a:xfrm>
            <a:off x="11764369" y="150126"/>
            <a:ext cx="313899" cy="32754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00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71438" y="187403"/>
          <a:ext cx="11615764" cy="602232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03941"/>
                <a:gridCol w="2903941"/>
                <a:gridCol w="2903941"/>
                <a:gridCol w="2903941"/>
              </a:tblGrid>
              <a:tr h="81250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err="1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Бэклог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Задачи 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работе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Выполнено 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69241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5062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496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2779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4144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0050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9603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9603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54844" y="955344"/>
            <a:ext cx="27568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Выяснить, виновен ли Раскольников в совершенном преступлении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547" y="1719618"/>
            <a:ext cx="29342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Понять обстоятельства, при которых было совершено преступление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3898" y="2497540"/>
            <a:ext cx="2784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Понять мотивы преступления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1196" y="3043451"/>
            <a:ext cx="2811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Выяснить истоки теории Раскольникова, понять ее суть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4842" y="3671247"/>
            <a:ext cx="2934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Рассмотреть систему персонажей романа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2137" y="4230806"/>
            <a:ext cx="2688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Определить, раскаялся ли герой в содеянном</a:t>
            </a:r>
            <a:r>
              <a:rPr lang="ru-RU" dirty="0"/>
              <a:t>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6605" y="4804013"/>
            <a:ext cx="28523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Дать оценку личности главного героя, выяснить справедливость наказания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3899" y="5609230"/>
            <a:ext cx="2770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Понять актуальность романа в наше время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87221" y="1066800"/>
            <a:ext cx="2756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Понять значение слов «преступление», «наказание»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71297" y="1705969"/>
            <a:ext cx="26340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Ответить на вопрос, было ли преступление спланировано или оказалось случайным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880849" y="2416424"/>
            <a:ext cx="30298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Назвать мотивы, оправдывающие преступление и отягчающие его</a:t>
            </a:r>
          </a:p>
          <a:p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30012" y="2990398"/>
            <a:ext cx="2947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Выяснить человечность или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антигуманность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теории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20870" y="3603008"/>
            <a:ext cx="2934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Рассмотреть образы «двойников» героя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9929" y="4258101"/>
            <a:ext cx="2947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Определить истоки раскаяния героя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48167" y="4940490"/>
            <a:ext cx="24509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Вынести «приговор» герою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89111" y="5581935"/>
            <a:ext cx="2906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Рассмотреть реальное отражение теории в истории 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62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s://catherineasquithgallery.com/uploads/posts/2021-02/1613671902_1-p-fon-dlya-yuridicheskoi-prezentatsii-1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39988" y="0"/>
            <a:ext cx="338663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Судебные прения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445988"/>
            <a:ext cx="11791665" cy="787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u="sng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Свидетели обвинения и защиты. </a:t>
            </a:r>
            <a:endParaRPr lang="ru-RU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Раскольников – злодей по своей натуре или добрый, умеющий сострадать, милосердный человек?</a:t>
            </a:r>
            <a:endParaRPr lang="ru-RU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2250095"/>
              </p:ext>
            </p:extLst>
          </p:nvPr>
        </p:nvGraphicFramePr>
        <p:xfrm>
          <a:off x="218364" y="1351128"/>
          <a:ext cx="11682484" cy="5306762"/>
        </p:xfrm>
        <a:graphic>
          <a:graphicData uri="http://schemas.openxmlformats.org/drawingml/2006/table">
            <a:tbl>
              <a:tblPr firstRow="1" firstCol="1" bandRow="1"/>
              <a:tblGrid>
                <a:gridCol w="5113084"/>
                <a:gridCol w="6569400"/>
              </a:tblGrid>
              <a:tr h="5384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Обвинение. </a:t>
                      </a:r>
                      <a:endParaRPr lang="ru-RU" sz="18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«Двойники» Раскольникова</a:t>
                      </a:r>
                      <a:endParaRPr lang="ru-RU" sz="18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377" marR="17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Защита.</a:t>
                      </a:r>
                      <a:endParaRPr lang="ru-RU" sz="18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Помощь людям</a:t>
                      </a:r>
                      <a:endParaRPr lang="ru-RU" sz="18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377" marR="17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642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Лужин</a:t>
                      </a: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Теория </a:t>
                      </a: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«целого кафтана</a:t>
                      </a:r>
                      <a:r>
                        <a:rPr lang="ru-RU" sz="18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»</a:t>
                      </a: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7377" marR="17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Есть существенное </a:t>
                      </a:r>
                      <a:r>
                        <a:rPr lang="ru-RU" sz="18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отличие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377" marR="17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2172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Свидригайлов 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Живет по принципу “все позволено”.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7377" marR="17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Свидригайлов помогает семье Мармеладова.</a:t>
                      </a: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Пытается </a:t>
                      </a: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помочь </a:t>
                      </a:r>
                      <a:r>
                        <a:rPr lang="ru-RU" sz="18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Раскольникову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377" marR="17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528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Катерина Ивановна Мармеладова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Считает, что ради спасения других можно принести жертву</a:t>
                      </a: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17377" marR="17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Поступок Катерины Ивановны можно также оправдать</a:t>
                      </a: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…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377" marR="17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9685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377" marR="17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Спасение детей из пожара 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377" marR="17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0509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377" marR="17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Помощь пьяной девушке на улице 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377" marR="17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2157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377" marR="17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Помощь Мармеладовым с похоронами 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800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7377" marR="17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Овал 4">
            <a:hlinkClick r:id="rId3" action="ppaction://hlinksldjump"/>
          </p:cNvPr>
          <p:cNvSpPr/>
          <p:nvPr/>
        </p:nvSpPr>
        <p:spPr>
          <a:xfrm>
            <a:off x="4995080" y="2019870"/>
            <a:ext cx="313899" cy="32754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hlinkClick r:id="rId4" action="ppaction://hlinksldjump"/>
          </p:cNvPr>
          <p:cNvSpPr/>
          <p:nvPr/>
        </p:nvSpPr>
        <p:spPr>
          <a:xfrm>
            <a:off x="4942764" y="2854658"/>
            <a:ext cx="313899" cy="32754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hlinkClick r:id="rId5" action="ppaction://hlinksldjump"/>
          </p:cNvPr>
          <p:cNvSpPr/>
          <p:nvPr/>
        </p:nvSpPr>
        <p:spPr>
          <a:xfrm>
            <a:off x="4972334" y="3989696"/>
            <a:ext cx="313899" cy="32754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hlinkClick r:id="rId6" action="ppaction://hlinksldjump"/>
          </p:cNvPr>
          <p:cNvSpPr/>
          <p:nvPr/>
        </p:nvSpPr>
        <p:spPr>
          <a:xfrm>
            <a:off x="11498239" y="5848066"/>
            <a:ext cx="313899" cy="32754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hlinkClick r:id="rId7" action="ppaction://hlinksldjump"/>
          </p:cNvPr>
          <p:cNvSpPr/>
          <p:nvPr/>
        </p:nvSpPr>
        <p:spPr>
          <a:xfrm>
            <a:off x="11445922" y="5236192"/>
            <a:ext cx="313899" cy="32754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hlinkClick r:id="rId8" action="ppaction://hlinksldjump"/>
          </p:cNvPr>
          <p:cNvSpPr/>
          <p:nvPr/>
        </p:nvSpPr>
        <p:spPr>
          <a:xfrm>
            <a:off x="11518710" y="3889612"/>
            <a:ext cx="313899" cy="32754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hlinkClick r:id="rId9" action="ppaction://hlinksldjump"/>
          </p:cNvPr>
          <p:cNvSpPr/>
          <p:nvPr/>
        </p:nvSpPr>
        <p:spPr>
          <a:xfrm>
            <a:off x="11507337" y="2704532"/>
            <a:ext cx="313899" cy="32754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hlinkClick r:id="rId10" action="ppaction://hlinksldjump"/>
          </p:cNvPr>
          <p:cNvSpPr/>
          <p:nvPr/>
        </p:nvSpPr>
        <p:spPr>
          <a:xfrm>
            <a:off x="11495964" y="1969828"/>
            <a:ext cx="313899" cy="32754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943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71438" y="187403"/>
          <a:ext cx="11615764" cy="602232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03941"/>
                <a:gridCol w="2903941"/>
                <a:gridCol w="2903941"/>
                <a:gridCol w="2903941"/>
              </a:tblGrid>
              <a:tr h="81250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err="1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Бэклог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Задачи 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работе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Выполнено 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69241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5062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496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2779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4144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0050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9603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9603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54844" y="955344"/>
            <a:ext cx="27568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Выяснить, виновен ли Раскольников в совершенном преступлении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547" y="1719618"/>
            <a:ext cx="29342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Понять обстоятельства, при которых было совершено преступление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3898" y="2497540"/>
            <a:ext cx="2784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Понять мотивы преступления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1196" y="3043451"/>
            <a:ext cx="2811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Выяснить истоки теории Раскольникова, понять ее суть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4842" y="3671247"/>
            <a:ext cx="2934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Рассмотреть систему персонажей романа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2137" y="4230806"/>
            <a:ext cx="2688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Определить, раскаялся ли герой в содеянном</a:t>
            </a:r>
            <a:r>
              <a:rPr lang="ru-RU" dirty="0"/>
              <a:t>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6605" y="4804013"/>
            <a:ext cx="28523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Дать оценку личности главного героя, выяснить справедливость наказания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3899" y="5609230"/>
            <a:ext cx="2770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Понять актуальность романа в наше время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87221" y="1066800"/>
            <a:ext cx="2756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Понять значение слов «преступление», «наказание»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021171" y="1705969"/>
            <a:ext cx="26340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Ответить на вопрос, было ли преступление спланировано или оказалось случайным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921600" y="2430071"/>
            <a:ext cx="30298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Назвать мотивы, оправдывающие преступление и отягчающие его</a:t>
            </a:r>
          </a:p>
          <a:p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17133" y="3003277"/>
            <a:ext cx="2947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Выяснить человечность или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антигуманность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теории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28464" y="3590130"/>
            <a:ext cx="2934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Рассмотреть образы «двойников» героя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9929" y="4258101"/>
            <a:ext cx="2947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Определить истоки раскаяния героя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48167" y="4940490"/>
            <a:ext cx="24509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Вынести «приговор» герою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89111" y="5581935"/>
            <a:ext cx="2906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Рассмотреть реальное отражение теории в истории 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Овал 21">
            <a:hlinkClick r:id="rId2" action="ppaction://hlinksldjump"/>
          </p:cNvPr>
          <p:cNvSpPr/>
          <p:nvPr/>
        </p:nvSpPr>
        <p:spPr>
          <a:xfrm>
            <a:off x="11132919" y="6331983"/>
            <a:ext cx="764273" cy="39578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05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www.ppt-backgrounds.net/thumbs/lawyer-clip-art-keynote-backgroun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ds04.infourok.ru/uploads/ex/0aa4/0012e2db-0b2a1862/img11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8365" y="191068"/>
            <a:ext cx="3513084" cy="428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81684" y="532263"/>
            <a:ext cx="476758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Лужин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Теория «целого кафтана»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4" descr="https://skazkaslog37.ru/wp-content/uploads/kto-yavlyaetsya-dvojnikom-raskolnikova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8239" y="3273352"/>
            <a:ext cx="4380932" cy="3423240"/>
          </a:xfrm>
          <a:prstGeom prst="rect">
            <a:avLst/>
          </a:prstGeom>
        </p:spPr>
      </p:pic>
      <p:pic>
        <p:nvPicPr>
          <p:cNvPr id="7176" name="Picture 8" descr="https://otvet.imgsmail.ru/download/56e369687c0632360fa7f8d22db70c4c_i-261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9844" y="2470250"/>
            <a:ext cx="4484664" cy="313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>
            <a:hlinkClick r:id="rId6" action="ppaction://hlinksldjump"/>
          </p:cNvPr>
          <p:cNvSpPr/>
          <p:nvPr/>
        </p:nvSpPr>
        <p:spPr>
          <a:xfrm>
            <a:off x="11682482" y="163773"/>
            <a:ext cx="313899" cy="32754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077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www.ppt-backgrounds.net/thumbs/lawyer-clip-art-keynote-backgroun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95326" y="222773"/>
            <a:ext cx="32216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Свидригайлов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«Всё дозволено»</a:t>
            </a:r>
          </a:p>
        </p:txBody>
      </p:sp>
      <p:pic>
        <p:nvPicPr>
          <p:cNvPr id="8194" name="Picture 2" descr="https://sochinyshka.ru/wp-content/uploads/2019/05/svidr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538" y="159163"/>
            <a:ext cx="4309044" cy="4309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sun9-32.userapi.com/c626529/v626529931/3a693/F5SBfGKFSUk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8831" y="2208837"/>
            <a:ext cx="4038954" cy="4415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aesthesis.ru/image/April2016/aleksandr-baluev-v-roli-svidrigajlova-v-seriale-prestuplenie-i-nakazanie,-2007.-istochnik-prolinefilm.ru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60997" y="1487262"/>
            <a:ext cx="3304394" cy="496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вал 6">
            <a:hlinkClick r:id="rId6" action="ppaction://hlinksldjump"/>
          </p:cNvPr>
          <p:cNvSpPr/>
          <p:nvPr/>
        </p:nvSpPr>
        <p:spPr>
          <a:xfrm>
            <a:off x="11682482" y="163773"/>
            <a:ext cx="313899" cy="32754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5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www.ppt-backgrounds.net/thumbs/lawyer-clip-art-keynote-backgroun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1676" y="222773"/>
            <a:ext cx="62689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Катерина Ивановна Мармеладова</a:t>
            </a:r>
          </a:p>
        </p:txBody>
      </p:sp>
      <p:pic>
        <p:nvPicPr>
          <p:cNvPr id="9218" name="Picture 2" descr="https://xarakteristika.ru/wp-content/uploads/2021/03/katerina-ivanovna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374" y="109182"/>
            <a:ext cx="4110631" cy="461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avatars.mds.yandex.net/get-zen_doc/1811900/pub_5d94e4d55d6c4b00ae54b073_5d94e6b93d008800b03cca3d/scale_12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6208" y="3731803"/>
            <a:ext cx="5607855" cy="299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5472" y="764274"/>
            <a:ext cx="4576412" cy="2907542"/>
          </a:xfrm>
          <a:prstGeom prst="rect">
            <a:avLst/>
          </a:prstGeom>
        </p:spPr>
      </p:pic>
      <p:sp>
        <p:nvSpPr>
          <p:cNvPr id="7" name="Овал 6">
            <a:hlinkClick r:id="rId6" action="ppaction://hlinksldjump"/>
          </p:cNvPr>
          <p:cNvSpPr/>
          <p:nvPr/>
        </p:nvSpPr>
        <p:spPr>
          <a:xfrm>
            <a:off x="11682482" y="163773"/>
            <a:ext cx="313899" cy="32754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37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www.ppt-backgrounds.net/thumbs/lawyer-clip-art-keynote-backgroun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s://ds03.infourok.ru/uploads/ex/0f16/00031c55-a7f31baf/img16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07050" y="464023"/>
            <a:ext cx="5252601" cy="433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ds03.infourok.ru/uploads/ex/0f16/00031c55-a7f31baf/img16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8183" y="2035790"/>
            <a:ext cx="4982969" cy="433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92072" y="846161"/>
            <a:ext cx="42759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Раскольников и Лужин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вал 4">
            <a:hlinkClick r:id="rId5" action="ppaction://hlinksldjump"/>
          </p:cNvPr>
          <p:cNvSpPr/>
          <p:nvPr/>
        </p:nvSpPr>
        <p:spPr>
          <a:xfrm>
            <a:off x="11682482" y="163773"/>
            <a:ext cx="313899" cy="32754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94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www.ppt-backgrounds.net/thumbs/lawyer-clip-art-keynote-backgroun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>
            <a:hlinkClick r:id="rId3" action="ppaction://hlinksldjump"/>
          </p:cNvPr>
          <p:cNvSpPr/>
          <p:nvPr/>
        </p:nvSpPr>
        <p:spPr>
          <a:xfrm>
            <a:off x="11682482" y="163773"/>
            <a:ext cx="313899" cy="32754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30"/>
          <a:stretch/>
        </p:blipFill>
        <p:spPr>
          <a:xfrm>
            <a:off x="259308" y="1635102"/>
            <a:ext cx="6271700" cy="43153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9557" y="137757"/>
            <a:ext cx="4057650" cy="49720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9558" y="586854"/>
            <a:ext cx="57320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Раскольников и Свидригайлов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13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www.ppt-backgrounds.net/thumbs/lawyer-clip-art-keynote-backgroun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7481" y="1406042"/>
            <a:ext cx="100856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Сегодня мы проведем суд над главным героем романа Ф. М. Достоевского «Преступление и наказание» </a:t>
            </a: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Родионом Романовичем </a:t>
            </a:r>
            <a:r>
              <a:rPr lang="ru-RU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Раскольниковым и основополагающим вопросом урока будет являться вопрос:</a:t>
            </a:r>
          </a:p>
          <a:p>
            <a:r>
              <a:rPr lang="ru-RU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2000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</a:t>
            </a:r>
            <a:r>
              <a:rPr lang="ru-RU" sz="2000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Кто есть Раскольников: убийца, разрешивший сам себе – по своей теории – встать над всеми и решивший единолично судить правых и виноватых? Или жертва обстоятельств, попытавшаяся таким страшным образом бороться с миром зла и насилия?»</a:t>
            </a:r>
            <a:endParaRPr lang="ru-RU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90364" y="259307"/>
            <a:ext cx="2414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урока. 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63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www.ppt-backgrounds.net/thumbs/lawyer-clip-art-keynote-backgroun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s://litsur.ru/wp-content/uploads/osobennosti-semi-marmeladovyh-v-romane-prestuplenie-i-nakazani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461" y="2143267"/>
            <a:ext cx="6790057" cy="448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regnum.ru/uploads/pictures/news/2016/11/10/regnum_picture_147881139887439_normal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7483" y="191067"/>
            <a:ext cx="3872648" cy="3392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://alisa-freindlih.ru/uploads/gallery/2/29052008-124118-0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6269" y="3702935"/>
            <a:ext cx="4459168" cy="3032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33767" y="736980"/>
            <a:ext cx="36916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Катерина Ивановна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Овал 6">
            <a:hlinkClick r:id="rId6" action="ppaction://hlinksldjump"/>
          </p:cNvPr>
          <p:cNvSpPr/>
          <p:nvPr/>
        </p:nvSpPr>
        <p:spPr>
          <a:xfrm>
            <a:off x="11682482" y="163773"/>
            <a:ext cx="313899" cy="32754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055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ppt-backgrounds.net/thumbs/lawyer-clip-art-keynote-backgroun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s://ds05.infourok.ru/uploads/ex/058c/001500a3-78feec02/hello_html_425cb4bd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5008" y="859809"/>
            <a:ext cx="8510753" cy="571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>
            <a:hlinkClick r:id="rId4" action="ppaction://hlinksldjump"/>
          </p:cNvPr>
          <p:cNvSpPr/>
          <p:nvPr/>
        </p:nvSpPr>
        <p:spPr>
          <a:xfrm>
            <a:off x="11682482" y="163773"/>
            <a:ext cx="313899" cy="32754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61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www.ppt-backgrounds.net/thumbs/lawyer-clip-art-keynote-backgroun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s://phonoteka.org/uploads/posts/2021-07/1625622000_5-phonoteka-org-p-sonya-marmeladova-art-krasivo-5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29060" y="1754052"/>
            <a:ext cx="3076206" cy="425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https://xn----7sbb5adknde1cb0dyd.xn--p1ai/img/dostoevskiy/prestuplenie_i_nakazanie/big/4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961" y="267285"/>
            <a:ext cx="3123337" cy="445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artnow.ru/img/1223000/1223414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2436" y="3639991"/>
            <a:ext cx="5718761" cy="302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47212" y="791570"/>
            <a:ext cx="27731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Мармеладовы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Овал 5">
            <a:hlinkClick r:id="rId6" action="ppaction://hlinksldjump"/>
          </p:cNvPr>
          <p:cNvSpPr/>
          <p:nvPr/>
        </p:nvSpPr>
        <p:spPr>
          <a:xfrm>
            <a:off x="11682482" y="163773"/>
            <a:ext cx="313899" cy="32754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092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71438" y="187403"/>
          <a:ext cx="11615764" cy="602232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03941"/>
                <a:gridCol w="2903941"/>
                <a:gridCol w="2903941"/>
                <a:gridCol w="2903941"/>
              </a:tblGrid>
              <a:tr h="81250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err="1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Бэклог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Задачи 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работе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Выполнено 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69241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5062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496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2779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4144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0050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9603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9603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54844" y="955344"/>
            <a:ext cx="27568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Выяснить, виновен ли Раскольников в совершенном преступлении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547" y="1719618"/>
            <a:ext cx="29342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Понять обстоятельства, при которых было совершено преступление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3898" y="2497540"/>
            <a:ext cx="2784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Понять мотивы преступления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1196" y="3043451"/>
            <a:ext cx="2811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Выяснить истоки теории Раскольникова, понять ее суть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4842" y="3671247"/>
            <a:ext cx="2934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Рассмотреть систему персонажей романа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2137" y="4230806"/>
            <a:ext cx="2688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Определить, раскаялся ли герой в содеянном</a:t>
            </a:r>
            <a:r>
              <a:rPr lang="ru-RU" dirty="0"/>
              <a:t>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6605" y="4804013"/>
            <a:ext cx="28523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Дать оценку личности главного героя, выяснить справедливость наказания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3899" y="5609230"/>
            <a:ext cx="2770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Понять актуальность романа в наше время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87221" y="1066800"/>
            <a:ext cx="2756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Понять значение слов «преступление», «наказание»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021171" y="1705969"/>
            <a:ext cx="26340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Ответить на вопрос, было ли преступление спланировано или оказалось случайным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921600" y="2430071"/>
            <a:ext cx="30298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Назвать мотивы, оправдывающие преступление и отягчающие его</a:t>
            </a:r>
          </a:p>
          <a:p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17133" y="3003277"/>
            <a:ext cx="2947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Выяснить человечность или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антигуманность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теории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367409" y="3617839"/>
            <a:ext cx="2934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Рассмотреть образы «двойников» героя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9929" y="4258101"/>
            <a:ext cx="2947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Определить истоки раскаяния героя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48167" y="4940490"/>
            <a:ext cx="24509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Вынести «приговор» герою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89111" y="5581935"/>
            <a:ext cx="2906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Рассмотреть реальное отражение теории в истории 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29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s://catherineasquithgallery.com/uploads/posts/2021-02/1613671902_1-p-fon-dlya-yuridicheskoi-prezentatsii-1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39988" y="0"/>
            <a:ext cx="338663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Судебные прения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91152" y="498635"/>
            <a:ext cx="11718878" cy="853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u="sng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Признание. Раскаяние.</a:t>
            </a:r>
            <a:endParaRPr lang="ru-RU" sz="2000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Раскольников сам пришел в полицейский участок, но раскаялся ли он?</a:t>
            </a:r>
            <a:endParaRPr lang="ru-RU" sz="2000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1650526"/>
              </p:ext>
            </p:extLst>
          </p:nvPr>
        </p:nvGraphicFramePr>
        <p:xfrm>
          <a:off x="354842" y="1536890"/>
          <a:ext cx="11491415" cy="3990453"/>
        </p:xfrm>
        <a:graphic>
          <a:graphicData uri="http://schemas.openxmlformats.org/drawingml/2006/table">
            <a:tbl>
              <a:tblPr firstRow="1" firstCol="1" bandRow="1"/>
              <a:tblGrid>
                <a:gridCol w="5120448"/>
                <a:gridCol w="6370967"/>
              </a:tblGrid>
              <a:tr h="1318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Обвинение </a:t>
                      </a:r>
                    </a:p>
                  </a:txBody>
                  <a:tcPr marL="46206" marR="46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Защита </a:t>
                      </a:r>
                    </a:p>
                  </a:txBody>
                  <a:tcPr marL="46206" marR="46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92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Порфирий</a:t>
                      </a:r>
                      <a:r>
                        <a:rPr lang="ru-RU" sz="1800" b="1" baseline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Петрович заманил Раскольникова в ловушку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206" marR="46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Находился </a:t>
                      </a: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в тяжелом психологическом </a:t>
                      </a:r>
                      <a:r>
                        <a:rPr lang="ru-RU" sz="18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состоянии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206" marR="46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92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Раскольников не смог произнести слова «Я убил»</a:t>
                      </a: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перед всем </a:t>
                      </a:r>
                      <a:r>
                        <a:rPr lang="ru-RU" sz="18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народом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206" marR="46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Поклонился на площади перед народом, поцеловал </a:t>
                      </a:r>
                      <a:r>
                        <a:rPr lang="ru-RU" sz="18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землю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206" marR="46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9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В полицейский участок пришел лишь потому, что </a:t>
                      </a: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боялся Свидригайлова</a:t>
                      </a: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 </a:t>
                      </a:r>
                    </a:p>
                  </a:txBody>
                  <a:tcPr marL="46206" marR="46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Чистосердечное признание в полицейском </a:t>
                      </a:r>
                      <a:r>
                        <a:rPr lang="ru-RU" sz="18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участке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206" marR="46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11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Антигуманность</a:t>
                      </a:r>
                      <a:r>
                        <a:rPr lang="ru-RU" sz="18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своей теории не признает.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206" marR="46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Раскольников </a:t>
                      </a:r>
                      <a:r>
                        <a:rPr lang="ru-RU" sz="18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раскаялся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Принял крест – поверил в бога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Чтение</a:t>
                      </a:r>
                      <a:r>
                        <a:rPr lang="ru-RU" sz="1800" b="1" baseline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Евангелия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206" marR="46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69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Находясь на </a:t>
                      </a:r>
                      <a:r>
                        <a:rPr lang="ru-RU" sz="18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каторге…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206" marR="46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На </a:t>
                      </a:r>
                      <a:r>
                        <a:rPr lang="ru-RU" sz="18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каторге…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206" marR="46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Овал 4">
            <a:hlinkClick r:id="rId3" action="ppaction://hlinksldjump"/>
          </p:cNvPr>
          <p:cNvSpPr/>
          <p:nvPr/>
        </p:nvSpPr>
        <p:spPr>
          <a:xfrm>
            <a:off x="11450470" y="1992573"/>
            <a:ext cx="313899" cy="32754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hlinkClick r:id="rId4" action="ppaction://hlinksldjump"/>
          </p:cNvPr>
          <p:cNvSpPr/>
          <p:nvPr/>
        </p:nvSpPr>
        <p:spPr>
          <a:xfrm>
            <a:off x="11477766" y="2702257"/>
            <a:ext cx="313899" cy="32754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hlinkClick r:id="rId5" action="ppaction://hlinksldjump"/>
          </p:cNvPr>
          <p:cNvSpPr/>
          <p:nvPr/>
        </p:nvSpPr>
        <p:spPr>
          <a:xfrm>
            <a:off x="11466392" y="3291385"/>
            <a:ext cx="313899" cy="32754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hlinkClick r:id="rId6" action="ppaction://hlinksldjump"/>
          </p:cNvPr>
          <p:cNvSpPr/>
          <p:nvPr/>
        </p:nvSpPr>
        <p:spPr>
          <a:xfrm>
            <a:off x="11482314" y="4098878"/>
            <a:ext cx="313899" cy="32754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hlinkClick r:id="rId7" action="ppaction://hlinksldjump"/>
          </p:cNvPr>
          <p:cNvSpPr/>
          <p:nvPr/>
        </p:nvSpPr>
        <p:spPr>
          <a:xfrm>
            <a:off x="11470941" y="4885033"/>
            <a:ext cx="313899" cy="32754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hlinkClick r:id="rId8" action="ppaction://hlinksldjump"/>
          </p:cNvPr>
          <p:cNvSpPr/>
          <p:nvPr/>
        </p:nvSpPr>
        <p:spPr>
          <a:xfrm>
            <a:off x="5117908" y="1965278"/>
            <a:ext cx="313899" cy="32754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hlinkClick r:id="rId9" action="ppaction://hlinksldjump"/>
          </p:cNvPr>
          <p:cNvSpPr/>
          <p:nvPr/>
        </p:nvSpPr>
        <p:spPr>
          <a:xfrm>
            <a:off x="5120183" y="2786419"/>
            <a:ext cx="313899" cy="32754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hlinkClick r:id="rId10" action="ppaction://hlinksldjump"/>
          </p:cNvPr>
          <p:cNvSpPr/>
          <p:nvPr/>
        </p:nvSpPr>
        <p:spPr>
          <a:xfrm>
            <a:off x="5117908" y="3452883"/>
            <a:ext cx="313899" cy="32754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hlinkClick r:id="rId11" action="ppaction://hlinksldjump"/>
          </p:cNvPr>
          <p:cNvSpPr/>
          <p:nvPr/>
        </p:nvSpPr>
        <p:spPr>
          <a:xfrm>
            <a:off x="5111084" y="4807760"/>
            <a:ext cx="313899" cy="32754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hlinkClick r:id="rId4" action="ppaction://hlinksldjump"/>
          </p:cNvPr>
          <p:cNvSpPr/>
          <p:nvPr/>
        </p:nvSpPr>
        <p:spPr>
          <a:xfrm>
            <a:off x="4690758" y="1976011"/>
            <a:ext cx="313899" cy="32754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в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7" name="Овал 16">
            <a:hlinkClick r:id="rId6" action="ppaction://hlinksldjump"/>
          </p:cNvPr>
          <p:cNvSpPr/>
          <p:nvPr/>
        </p:nvSpPr>
        <p:spPr>
          <a:xfrm>
            <a:off x="4701133" y="3454399"/>
            <a:ext cx="313899" cy="32754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в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8" name="Овал 17">
            <a:hlinkClick r:id="rId5" action="ppaction://hlinksldjump"/>
          </p:cNvPr>
          <p:cNvSpPr/>
          <p:nvPr/>
        </p:nvSpPr>
        <p:spPr>
          <a:xfrm>
            <a:off x="11063654" y="2785234"/>
            <a:ext cx="313899" cy="32754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в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9" name="Овал 18">
            <a:hlinkClick r:id="rId7" action="ppaction://hlinksldjump"/>
          </p:cNvPr>
          <p:cNvSpPr/>
          <p:nvPr/>
        </p:nvSpPr>
        <p:spPr>
          <a:xfrm>
            <a:off x="4675554" y="4813120"/>
            <a:ext cx="313899" cy="32754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в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67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71438" y="187403"/>
          <a:ext cx="11615764" cy="602232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03941"/>
                <a:gridCol w="2903941"/>
                <a:gridCol w="2903941"/>
                <a:gridCol w="2903941"/>
              </a:tblGrid>
              <a:tr h="81250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err="1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Бэклог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Задачи 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работе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Выполнено 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69241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5062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496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2779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4144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0050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9603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9603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54844" y="955344"/>
            <a:ext cx="27568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Выяснить, виновен ли Раскольников в совершенном преступлении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547" y="1719618"/>
            <a:ext cx="29342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Понять обстоятельства, при которых было совершено преступление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3898" y="2497540"/>
            <a:ext cx="2784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Понять мотивы преступления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1196" y="3043451"/>
            <a:ext cx="2811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Выяснить истоки теории Раскольникова, понять ее суть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4842" y="3671247"/>
            <a:ext cx="2934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Рассмотреть систему персонажей романа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2137" y="4230806"/>
            <a:ext cx="2688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Определить, раскаялся ли герой в содеянном</a:t>
            </a:r>
            <a:r>
              <a:rPr lang="ru-RU" dirty="0"/>
              <a:t>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6605" y="4804013"/>
            <a:ext cx="28523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Дать оценку личности главного героя, выяснить справедливость наказания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3899" y="5609230"/>
            <a:ext cx="2770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Понять актуальность романа в наше время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87221" y="1066800"/>
            <a:ext cx="2756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Понять значение слов «преступление», «наказание»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021171" y="1705969"/>
            <a:ext cx="26340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Ответить на вопрос, было ли преступление спланировано или оказалось случайным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921600" y="2430071"/>
            <a:ext cx="30298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Назвать мотивы, оправдывающие преступление и отягчающие его</a:t>
            </a:r>
          </a:p>
          <a:p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17133" y="3003277"/>
            <a:ext cx="2947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Выяснить человечность или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антигуманность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теории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062610" y="3631693"/>
            <a:ext cx="2934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Рассмотреть образы «двойников» героя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89383" y="4244246"/>
            <a:ext cx="2947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Определить истоки раскаяния героя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48167" y="4940490"/>
            <a:ext cx="24509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Вынести «приговор» герою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89111" y="5581935"/>
            <a:ext cx="2906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Рассмотреть реальное отражение теории в истории 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Овал 22">
            <a:hlinkClick r:id="rId2" action="ppaction://hlinksldjump"/>
          </p:cNvPr>
          <p:cNvSpPr/>
          <p:nvPr/>
        </p:nvSpPr>
        <p:spPr>
          <a:xfrm>
            <a:off x="11314199" y="6315397"/>
            <a:ext cx="764273" cy="39578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www.ppt-backgrounds.net/thumbs/lawyer-clip-art-keynote-backgroun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ds05.infourok.ru/uploads/ex/0d43/000e3e12-20c63d5c/img2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9480" y="277326"/>
            <a:ext cx="5587384" cy="419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118" y="1538713"/>
            <a:ext cx="5514975" cy="49815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19617" y="354842"/>
            <a:ext cx="37657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Николаевский мост 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Овал 6">
            <a:hlinkClick r:id="rId5" action="ppaction://hlinksldjump"/>
          </p:cNvPr>
          <p:cNvSpPr/>
          <p:nvPr/>
        </p:nvSpPr>
        <p:spPr>
          <a:xfrm>
            <a:off x="11682482" y="163773"/>
            <a:ext cx="313899" cy="32754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92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www.ppt-backgrounds.net/thumbs/lawyer-clip-art-keynote-backgroun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https://mif-medyza.ru/wp-content/uploads/2017/01/13-3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193" y="2225923"/>
            <a:ext cx="5977720" cy="439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s://xn----7sbb5adknde1cb0dyd.xn--p1ai/img/dostoevskiy/prestuplenie_i_nakazanie/big/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4389" y="136477"/>
            <a:ext cx="4522215" cy="6491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47415" y="736981"/>
            <a:ext cx="2100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Раскаяние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Овал 5">
            <a:hlinkClick r:id="rId5" action="ppaction://hlinksldjump"/>
          </p:cNvPr>
          <p:cNvSpPr/>
          <p:nvPr/>
        </p:nvSpPr>
        <p:spPr>
          <a:xfrm>
            <a:off x="11764368" y="163773"/>
            <a:ext cx="313899" cy="32754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72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www.ppt-backgrounds.net/thumbs/lawyer-clip-art-keynote-backgroun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s://pro-dachnikov.com/uploads/posts/2021-10/1633560933_70-p-komnata-raskolnikova-foto-7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4087" y="932878"/>
            <a:ext cx="6684846" cy="376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s://magisteria.ru/data/2019/06/id-32-Raskolnikov-v-uchastke-Illyustraciya-k-romanu-F-M-Dostoevskogo-Prestuplenie-i-nakazanie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9763" y="382137"/>
            <a:ext cx="4251168" cy="6196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4519" y="259307"/>
            <a:ext cx="22156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Признание 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вал 4">
            <a:hlinkClick r:id="rId5" action="ppaction://hlinksldjump"/>
          </p:cNvPr>
          <p:cNvSpPr/>
          <p:nvPr/>
        </p:nvSpPr>
        <p:spPr>
          <a:xfrm>
            <a:off x="11764368" y="163773"/>
            <a:ext cx="313899" cy="32754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24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www.ppt-backgrounds.net/thumbs/lawyer-clip-art-keynote-backgroun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s://i.pinimg.com/originals/16/ed/71/16ed713a28d34ab930a43186dee956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587" y="229859"/>
            <a:ext cx="6299816" cy="4870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https://avatars.mds.yandex.net/i?id=0db371fe711550ad69f81a21e0f452cf-5869613-images-thumbs&amp;n=1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33313" y="368489"/>
            <a:ext cx="4346352" cy="6305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>
            <a:hlinkClick r:id="rId5" action="ppaction://hlinksldjump"/>
          </p:cNvPr>
          <p:cNvSpPr/>
          <p:nvPr/>
        </p:nvSpPr>
        <p:spPr>
          <a:xfrm>
            <a:off x="11764368" y="163773"/>
            <a:ext cx="313899" cy="32754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59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Преступление и наказание - Трейлер (телесериал, 2007)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48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541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175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www.ppt-backgrounds.net/thumbs/lawyer-clip-art-keynote-backgroun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https://fsd.multiurok.ru/html/2019/07/11/s_5d270c678579e/1182931_6.jpe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917" y="682387"/>
            <a:ext cx="6953631" cy="400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48167" y="109182"/>
            <a:ext cx="15692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Каторга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вал 3">
            <a:hlinkClick r:id="rId4" action="ppaction://hlinksldjump"/>
          </p:cNvPr>
          <p:cNvSpPr/>
          <p:nvPr/>
        </p:nvSpPr>
        <p:spPr>
          <a:xfrm>
            <a:off x="11764368" y="163773"/>
            <a:ext cx="313899" cy="32754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436" name="Picture 4" descr="https://magisteria.ru/data/2019/06/id-43-Sonya-i-Raskolnikov-na-katorge-Illyustraciya-k-romanu-F-M-Dostoevskogo-Prestuplenie-i-nakazanie-193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00724" y="1132765"/>
            <a:ext cx="4074866" cy="5521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23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www.ppt-backgrounds.net/thumbs/lawyer-clip-art-keynote-backgroun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https://img51994.1tv.com/img/2007-11-26/fmt_96_w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727" y="2811439"/>
            <a:ext cx="6559897" cy="368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https://mif-medyza.ru/wp-content/uploads/2017/01/03-27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92369" y="212160"/>
            <a:ext cx="4423581" cy="643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8489" y="1023582"/>
            <a:ext cx="68412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Раскольников и Порфирий Петрович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вал 4">
            <a:hlinkClick r:id="rId5" action="ppaction://hlinksldjump"/>
          </p:cNvPr>
          <p:cNvSpPr/>
          <p:nvPr/>
        </p:nvSpPr>
        <p:spPr>
          <a:xfrm>
            <a:off x="11764368" y="163773"/>
            <a:ext cx="313899" cy="32754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035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www.ppt-backgrounds.net/thumbs/lawyer-clip-art-keynote-backgroun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https://fsd.multiurok.ru/viewImage.php?image=http://cdn-s-static.arzamas.academy/uploads/ckeditor/pictures/8152/content_squa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2859" y="3002508"/>
            <a:ext cx="7509500" cy="352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78472" y="996285"/>
            <a:ext cx="3792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Сенной площади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вал 3">
            <a:hlinkClick r:id="rId4" action="ppaction://hlinksldjump"/>
          </p:cNvPr>
          <p:cNvSpPr/>
          <p:nvPr/>
        </p:nvSpPr>
        <p:spPr>
          <a:xfrm>
            <a:off x="11764368" y="163773"/>
            <a:ext cx="313899" cy="32754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556" name="Picture 4" descr="https://ds05.infourok.ru/uploads/ex/0d43/000e3e12-20c63d5c/img4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7420" y="313897"/>
            <a:ext cx="5198023" cy="42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32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www.ppt-backgrounds.net/thumbs/lawyer-clip-art-keynote-backgroun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https://artnow.ru/img/1281000/12814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575" y="188225"/>
            <a:ext cx="5943600" cy="564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>
            <a:hlinkClick r:id="rId4" action="ppaction://hlinksldjump"/>
          </p:cNvPr>
          <p:cNvSpPr/>
          <p:nvPr/>
        </p:nvSpPr>
        <p:spPr>
          <a:xfrm>
            <a:off x="11764368" y="163773"/>
            <a:ext cx="313899" cy="32754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582" name="Picture 6" descr="https://libmir.com/i/62/154062/d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1958" y="259307"/>
            <a:ext cx="4807320" cy="639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70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www.ppt-backgrounds.net/thumbs/lawyer-clip-art-keynote-backgroun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463" y="1035026"/>
            <a:ext cx="6653441" cy="5584138"/>
          </a:xfrm>
          <a:prstGeom prst="rect">
            <a:avLst/>
          </a:prstGeom>
        </p:spPr>
      </p:pic>
      <p:pic>
        <p:nvPicPr>
          <p:cNvPr id="25604" name="Picture 4" descr="https://fsd.multiurok.ru/html/2017/01/05/s_586deb2f3fffd/img_s519733_1_30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65577" y="218364"/>
            <a:ext cx="3958575" cy="638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20873" y="327547"/>
            <a:ext cx="1622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Каторга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Овал 5">
            <a:hlinkClick r:id="rId5" action="ppaction://hlinksldjump"/>
          </p:cNvPr>
          <p:cNvSpPr/>
          <p:nvPr/>
        </p:nvSpPr>
        <p:spPr>
          <a:xfrm>
            <a:off x="11764368" y="163773"/>
            <a:ext cx="313899" cy="32754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15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71438" y="187403"/>
          <a:ext cx="11615764" cy="602232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03941"/>
                <a:gridCol w="2903941"/>
                <a:gridCol w="2903941"/>
                <a:gridCol w="2903941"/>
              </a:tblGrid>
              <a:tr h="81250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err="1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Бэклог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Задачи 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работе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Выполнено 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69241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5062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496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2779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4144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0050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9603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9603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54844" y="955344"/>
            <a:ext cx="27568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Выяснить, виновен ли Раскольников в совершенном преступлении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547" y="1719618"/>
            <a:ext cx="29342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Понять обстоятельства, при которых было совершено преступление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3898" y="2497540"/>
            <a:ext cx="2784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Понять мотивы преступления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1196" y="3043451"/>
            <a:ext cx="2811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Выяснить истоки теории Раскольникова, понять ее суть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4842" y="3671247"/>
            <a:ext cx="2934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Рассмотреть систему персонажей романа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2137" y="4230806"/>
            <a:ext cx="2688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Определить, раскаялся ли герой в содеянном</a:t>
            </a:r>
            <a:r>
              <a:rPr lang="ru-RU" dirty="0"/>
              <a:t>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6605" y="4804013"/>
            <a:ext cx="28523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Дать оценку личности главного героя, выяснить справедливость наказания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3899" y="5609230"/>
            <a:ext cx="2770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Понять актуальность романа в наше время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87221" y="1066800"/>
            <a:ext cx="2756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Понять значение слов «преступление», «наказание»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021171" y="1705969"/>
            <a:ext cx="26340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Ответить на вопрос, было ли преступление спланировано или оказалось случайным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921600" y="2430071"/>
            <a:ext cx="30298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Назвать мотивы, оправдывающие преступление и отягчающие его</a:t>
            </a:r>
          </a:p>
          <a:p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17133" y="3003277"/>
            <a:ext cx="2947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Выяснить человечность или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антигуманность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теории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062610" y="3631693"/>
            <a:ext cx="2934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Рассмотреть образы «двойников» героя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998838" y="4216537"/>
            <a:ext cx="2947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Определить истоки раскаяния героя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48167" y="4940490"/>
            <a:ext cx="24509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Вынести «приговор» герою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89111" y="5581935"/>
            <a:ext cx="2906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Рассмотреть реальное отражение теории в истории 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631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atherineasquithgallery.com/uploads/posts/2021-02/1613671902_1-p-fon-dlya-yuridicheskoi-prezentatsii-1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80931" y="286603"/>
            <a:ext cx="3270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Речь обвинителя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626" name="Picture 2" descr="https://mediacdns.karnaval.com/media/news_media/images/thumbnail_522383.jpg?v=0211181207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0060" y="863497"/>
            <a:ext cx="10244425" cy="576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287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catherineasquithgallery.com/uploads/posts/2021-02/1613671902_1-p-fon-dlya-yuridicheskoi-prezentatsii-1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94579" y="286603"/>
            <a:ext cx="30266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Речь защитника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650" name="Picture 2" descr="https://phonoteka.org/uploads/posts/2021-07/1625646003_44-phonoteka-org-p-raskolnikov-art-krasivo-4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8011" y="3022983"/>
            <a:ext cx="5367604" cy="356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487" y="193697"/>
            <a:ext cx="3543300" cy="4505325"/>
          </a:xfrm>
          <a:prstGeom prst="rect">
            <a:avLst/>
          </a:prstGeom>
        </p:spPr>
      </p:pic>
      <p:pic>
        <p:nvPicPr>
          <p:cNvPr id="27654" name="Picture 6" descr="https://klin-demianovo.ru/wp-content/uploads/2015/11/220165.b-520x76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2304" y="300249"/>
            <a:ext cx="3753134" cy="550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60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catherineasquithgallery.com/uploads/posts/2021-02/1613671902_1-p-fon-dlya-yuridicheskoi-prezentatsii-1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17659" y="136478"/>
            <a:ext cx="19032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Приговор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91402" y="836533"/>
            <a:ext cx="11418627" cy="836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Какое наказание достается Раскольникову от автора романа </a:t>
            </a:r>
            <a:endParaRPr lang="ru-RU" sz="2000" b="1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Федора </a:t>
            </a: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Михайловича Достоевского?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674" name="Picture 2" descr="https://cloud.prezentacii.org/19/03/137269/images/screen2.jpg"/>
          <p:cNvPicPr>
            <a:picLocks noChangeAspect="1" noChangeArrowheads="1"/>
          </p:cNvPicPr>
          <p:nvPr/>
        </p:nvPicPr>
        <p:blipFill rotWithShape="1">
          <a:blip r:embed="rId3" cstate="screen">
            <a:duotone>
              <a:prstClr val="black"/>
              <a:schemeClr val="accent4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1320" y="1692322"/>
            <a:ext cx="3452884" cy="4612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https://etosibir.ru/wp-content/uploads/2019/11/ff83b5c9f91ef61c84ade250685dd3d5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7659" y="2012440"/>
            <a:ext cx="6865724" cy="4626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5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www.ppt-backgrounds.net/thumbs/lawyer-clip-art-keynote-backgroun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41611" y="2146084"/>
            <a:ext cx="11350389" cy="1841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Какой вердикт сегодня вынесем мы? Как ответим на главный вопрос урока: </a:t>
            </a:r>
            <a:endParaRPr lang="ru-RU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</a:t>
            </a:r>
            <a:r>
              <a:rPr lang="ru-RU" sz="2000" b="1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Кто есть Раскольников: убийца, разрешивший сам себе – по своей теории – встать над всеми и решивший единолично судить правых и виноватых? Или жертва обстоятельств, попытавшаяся таким страшным образом бороться с миром зла и насилия?»</a:t>
            </a:r>
            <a:endParaRPr lang="ru-RU" sz="2000" i="1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17659" y="136478"/>
            <a:ext cx="19032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Приговор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93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71438" y="187403"/>
          <a:ext cx="11615764" cy="602232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03941"/>
                <a:gridCol w="2903941"/>
                <a:gridCol w="2903941"/>
                <a:gridCol w="2903941"/>
              </a:tblGrid>
              <a:tr h="81250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err="1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Бэклог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Задачи 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работе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Выполнено 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69241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5062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496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2779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4144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0050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9603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9603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54844" y="955344"/>
            <a:ext cx="27568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1.Выяснить, виновен ли Раскольников в совершенном преступлении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547" y="1719618"/>
            <a:ext cx="29342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2.Понять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обстоятельства, при которых было совершено преступление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3898" y="2497540"/>
            <a:ext cx="2784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3.Понять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мотивы преступления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1196" y="3043451"/>
            <a:ext cx="2811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4.Выяснить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истоки теории Раскольникова, понять ее суть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4842" y="3671247"/>
            <a:ext cx="2934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5.Рассмотреть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систему персонажей романа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2137" y="4230806"/>
            <a:ext cx="2688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6.Определить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 раскаялся ли герой в содеянном</a:t>
            </a:r>
            <a:r>
              <a:rPr lang="ru-RU" dirty="0"/>
              <a:t>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6605" y="4804013"/>
            <a:ext cx="28523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7.Дать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оценку личности главного героя, выяснить справедливость наказания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3899" y="5609230"/>
            <a:ext cx="2770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8.Понять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актуальность романа в наше время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64092" y="984914"/>
            <a:ext cx="2756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1.Понять значение слов «преступление», «наказание»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75464" y="1705969"/>
            <a:ext cx="2854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2.Ответить на вопрос, было ли преступление спланировано или оказалось случайным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38985" y="2442950"/>
            <a:ext cx="32746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3. Назвать мотивы, оправдывающие преступление и отягчающие его</a:t>
            </a:r>
          </a:p>
          <a:p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34519" y="3016155"/>
            <a:ext cx="2947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4.Выяснить человечность или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антигуманность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теории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20870" y="3603008"/>
            <a:ext cx="2934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5.Рассмотреть образы «двойников» героя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9929" y="4258101"/>
            <a:ext cx="2947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6.Определить истоки раскаяния героя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48167" y="4940490"/>
            <a:ext cx="26000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7.Вынести «приговор» герою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89111" y="5581935"/>
            <a:ext cx="2906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8.Рассмотреть реальное отражение теории в истории 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5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1923629"/>
              </p:ext>
            </p:extLst>
          </p:nvPr>
        </p:nvGraphicFramePr>
        <p:xfrm>
          <a:off x="382139" y="518615"/>
          <a:ext cx="11273050" cy="600173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7970291"/>
                <a:gridCol w="3302759"/>
              </a:tblGrid>
              <a:tr h="2946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543300" algn="l"/>
                        </a:tabLs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Вопросы</a:t>
                      </a:r>
                    </a:p>
                  </a:txBody>
                  <a:tcPr marL="46616" marR="46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543300" algn="l"/>
                        </a:tabLst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Итог 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616" marR="46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26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1. Преступление Раскольникова было заранее четко спланировано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Да, это четко спланированное преступление. «</a:t>
                      </a:r>
                      <a:r>
                        <a:rPr lang="ru-RU" sz="14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За</a:t>
                      </a:r>
                      <a:r>
                        <a:rPr lang="ru-RU" sz="14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»_____________человек</a:t>
                      </a:r>
                      <a:endParaRPr lang="ru-RU" sz="14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ru-RU" sz="14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Преступление оказалось случайным и непреднамеренным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Преступление оказалось случайным. «</a:t>
                      </a:r>
                      <a:r>
                        <a:rPr lang="ru-RU" sz="14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За»___________человек</a:t>
                      </a: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______________________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616" marR="46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616" marR="46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21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2. Мотивы, которые привели его к преступлению 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являются отягчающими. «</a:t>
                      </a:r>
                      <a:r>
                        <a:rPr lang="ru-RU" sz="14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За</a:t>
                      </a:r>
                      <a:r>
                        <a:rPr lang="ru-RU" sz="14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»_____________человек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могут оправдать героя. «За</a:t>
                      </a: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»_______________</a:t>
                      </a:r>
                      <a:r>
                        <a:rPr lang="ru-RU" sz="1400" baseline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человек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616" marR="46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616" marR="46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21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3.Раскольников – 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злодей по своей натуре «</a:t>
                      </a:r>
                      <a:r>
                        <a:rPr lang="ru-RU" sz="14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За</a:t>
                      </a:r>
                      <a:r>
                        <a:rPr lang="ru-RU" sz="14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»______________человек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добрый, умеющий сострадать, милосердный человек. «</a:t>
                      </a:r>
                      <a:r>
                        <a:rPr lang="ru-RU" sz="14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За</a:t>
                      </a:r>
                      <a:r>
                        <a:rPr lang="ru-RU" sz="14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»___________человек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616" marR="46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616" marR="46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21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4. Раскольников сам пришел в полицейский участок, но раскаялся ли он?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Раскольников не раскаялся. «</a:t>
                      </a:r>
                      <a:r>
                        <a:rPr lang="ru-RU" sz="14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За</a:t>
                      </a:r>
                      <a:r>
                        <a:rPr lang="ru-RU" sz="14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»___________человек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Раскольников искренне раскаялся . «</a:t>
                      </a:r>
                      <a:r>
                        <a:rPr lang="ru-RU" sz="14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За</a:t>
                      </a:r>
                      <a:r>
                        <a:rPr lang="ru-RU" sz="14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»______________человек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616" marR="46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616" marR="46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95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5.Заслуживает ли подсудимый снисхождения?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Заслуживает. . «</a:t>
                      </a:r>
                      <a:r>
                        <a:rPr lang="ru-RU" sz="14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За</a:t>
                      </a:r>
                      <a:r>
                        <a:rPr lang="ru-RU" sz="14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»______________человек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Нет, не заслуживает.</a:t>
                      </a:r>
                      <a:r>
                        <a:rPr lang="ru-RU" sz="1400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 «</a:t>
                      </a:r>
                      <a:r>
                        <a:rPr lang="ru-RU" sz="14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За</a:t>
                      </a:r>
                      <a:r>
                        <a:rPr lang="ru-RU" sz="14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»________________человек</a:t>
                      </a:r>
                      <a:endParaRPr lang="ru-RU" sz="1400" i="1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616" marR="46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616" marR="46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95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6.Заслуживает ли подсудимой высшей меры?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Заслуживает.  </a:t>
                      </a: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 «</a:t>
                      </a:r>
                      <a:r>
                        <a:rPr lang="ru-RU" sz="14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За</a:t>
                      </a:r>
                      <a:r>
                        <a:rPr lang="ru-RU" sz="14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»_______________человек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Нет, не заслуживает.  </a:t>
                      </a: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 «</a:t>
                      </a:r>
                      <a:r>
                        <a:rPr lang="ru-RU" sz="14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За</a:t>
                      </a:r>
                      <a:r>
                        <a:rPr lang="ru-RU" sz="14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»________________человек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616" marR="46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616" marR="46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95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7. Может, героя следует оправдать?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Оправдать.  . «</a:t>
                      </a:r>
                      <a:r>
                        <a:rPr lang="ru-RU" sz="14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За</a:t>
                      </a:r>
                      <a:r>
                        <a:rPr lang="ru-RU" sz="14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»_________________человек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Нет, не следует.  . «</a:t>
                      </a:r>
                      <a:r>
                        <a:rPr lang="ru-RU" sz="14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За</a:t>
                      </a:r>
                      <a:r>
                        <a:rPr lang="ru-RU" sz="14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»________________человек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616" marR="46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616" marR="46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95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8.Справедливо ли наказал героя автор?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Справедливо. . «</a:t>
                      </a:r>
                      <a:r>
                        <a:rPr lang="ru-RU" sz="14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За</a:t>
                      </a:r>
                      <a:r>
                        <a:rPr lang="ru-RU" sz="14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»________________человек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Нет, несправедливо. . «</a:t>
                      </a:r>
                      <a:r>
                        <a:rPr lang="ru-RU" sz="14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За</a:t>
                      </a:r>
                      <a:r>
                        <a:rPr lang="ru-RU" sz="14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»_________________человек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616" marR="46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616" marR="46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496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71438" y="187403"/>
          <a:ext cx="11615764" cy="602232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03941"/>
                <a:gridCol w="2903941"/>
                <a:gridCol w="2903941"/>
                <a:gridCol w="2903941"/>
              </a:tblGrid>
              <a:tr h="81250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err="1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Бэклог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Задачи 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работе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Выполнено 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69241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5062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496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2779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4144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0050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9603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9603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54844" y="955344"/>
            <a:ext cx="27568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Выяснить, виновен ли Раскольников в совершенном преступлении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547" y="1719618"/>
            <a:ext cx="29342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Понять обстоятельства, при которых было совершено преступление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3898" y="2497540"/>
            <a:ext cx="2784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Понять мотивы преступления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1196" y="3043451"/>
            <a:ext cx="2811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Выяснить истоки теории Раскольникова, понять ее суть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4842" y="3671247"/>
            <a:ext cx="2934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Рассмотреть систему персонажей романа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2137" y="4230806"/>
            <a:ext cx="2688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Определить, раскаялся ли герой в содеянном</a:t>
            </a:r>
            <a:r>
              <a:rPr lang="ru-RU" dirty="0"/>
              <a:t>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6605" y="4804013"/>
            <a:ext cx="28523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Дать оценку личности главного героя, выяснить справедливость наказания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3899" y="5609230"/>
            <a:ext cx="2770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Понять актуальность романа в наше время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87221" y="1066800"/>
            <a:ext cx="2756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Понять значение слов «преступление», «наказание»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021171" y="1705969"/>
            <a:ext cx="26340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Ответить на вопрос, было ли преступление спланировано или оказалось случайным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921600" y="2430071"/>
            <a:ext cx="30298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Назвать мотивы, оправдывающие преступление и отягчающие его</a:t>
            </a:r>
          </a:p>
          <a:p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17133" y="3003277"/>
            <a:ext cx="2947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Выяснить человечность или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антигуманность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теории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062610" y="3631693"/>
            <a:ext cx="2934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Рассмотреть образы «двойников» героя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998838" y="4216537"/>
            <a:ext cx="2947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Определить истоки раскаяния героя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74495" y="4995908"/>
            <a:ext cx="24509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Вынести «приговор» герою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89111" y="5581935"/>
            <a:ext cx="2906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Рассмотреть реальное отражение теории в истории 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19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catherineasquithgallery.com/uploads/posts/2021-02/1613671902_1-p-fon-dlya-yuridicheskoi-prezentatsii-1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93325" y="313899"/>
            <a:ext cx="598548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Формула теории Раскольникова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«Да ведь тут арифметика!»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614148" y="1705972"/>
            <a:ext cx="2811440" cy="1282888"/>
          </a:xfrm>
          <a:prstGeom prst="round2DiagRect">
            <a:avLst/>
          </a:prstGeom>
          <a:solidFill>
            <a:schemeClr val="accent4">
              <a:lumMod val="75000"/>
            </a:schemeClr>
          </a:solidFill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Бога нет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4642514" y="1708245"/>
            <a:ext cx="2836460" cy="1185080"/>
          </a:xfrm>
          <a:prstGeom prst="round2DiagRect">
            <a:avLst/>
          </a:prstGeom>
          <a:solidFill>
            <a:schemeClr val="accent4">
              <a:lumMod val="75000"/>
            </a:schemeClr>
          </a:solidFill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 абсолютно свободен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8711823" y="1628633"/>
            <a:ext cx="2861480" cy="1264693"/>
          </a:xfrm>
          <a:prstGeom prst="round2DiagRect">
            <a:avLst/>
          </a:prstGeom>
          <a:solidFill>
            <a:schemeClr val="accent4">
              <a:lumMod val="75000"/>
            </a:schemeClr>
          </a:solidFill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 сам решает, что есть добро и зло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435289" y="4014715"/>
            <a:ext cx="5170228" cy="1949355"/>
          </a:xfrm>
          <a:prstGeom prst="round2DiagRect">
            <a:avLst/>
          </a:prstGeom>
          <a:solidFill>
            <a:schemeClr val="accent4">
              <a:lumMod val="75000"/>
            </a:schemeClr>
          </a:solidFill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Разрешена кровь по совести.</a:t>
            </a:r>
          </a:p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Одну жизнь – за тысячи жизней, спасённых от гниения и разложения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7972567" y="3919183"/>
            <a:ext cx="3480180" cy="1976650"/>
          </a:xfrm>
          <a:prstGeom prst="round2DiagRect">
            <a:avLst/>
          </a:prstGeom>
          <a:solidFill>
            <a:schemeClr val="accent4">
              <a:lumMod val="75000"/>
            </a:schemeClr>
          </a:solidFill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оправдывает средства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3575713" y="2074460"/>
            <a:ext cx="978408" cy="484632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7645021" y="2008495"/>
            <a:ext cx="978408" cy="484632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261582" y="4642513"/>
            <a:ext cx="978408" cy="484632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>
            <a:off x="6812507" y="4628866"/>
            <a:ext cx="978408" cy="484632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606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www.ppt-backgrounds.net/thumbs/lawyer-clip-art-keynote-backgroun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18617" y="1516346"/>
            <a:ext cx="5581933" cy="2961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Вывод.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Итак, Достоевский, как писатель – гуманист, выносит суровый приговор своему герою: Раскольников виновен в совершённом преступлении. Его теория античеловечна, она проповедует идею сверхчеловека, природное неравенство людей; теория преступна по средствам достижения.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https://avatars.mds.yandex.net/get-zen_doc/1219524/pub_5dd2bf6f34bb0473996325bc_5dd2c024aa9fe536eeed7170/scale_120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7774" y="252482"/>
            <a:ext cx="5254390" cy="525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496336" y="5780317"/>
            <a:ext cx="4844955" cy="853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ru-RU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«Счастье нельзя купить злодейством»</a:t>
            </a:r>
          </a:p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Ф.М. Достоевский</a:t>
            </a:r>
            <a:endParaRPr lang="ru-RU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2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ppt-backgrounds.net/thumbs/lawyer-clip-art-keynote-backgroun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0376" y="2114902"/>
            <a:ext cx="6305265" cy="2154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«И в сегодняшнем мире с его атомными бомбами, с разбоем империалистов, в мире, раздираемом расовыми проблемами и разгулом насилия, тревожный набат Достоевского гудит, неумолчно взывая к человечности, гуманизму».</a:t>
            </a:r>
            <a:endParaRPr lang="ru-RU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                                                              </a:t>
            </a:r>
            <a:r>
              <a:rPr lang="ru-RU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Ч.Айтматов</a:t>
            </a:r>
            <a:endParaRPr lang="ru-RU" sz="2000" dirty="0"/>
          </a:p>
        </p:txBody>
      </p:sp>
      <p:pic>
        <p:nvPicPr>
          <p:cNvPr id="3" name="Picture 4" descr="https://cdn.trend.az/2008/06/10/Chingiz_Aytmatov_1102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2159" y="522149"/>
            <a:ext cx="4949255" cy="556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814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71438" y="187403"/>
          <a:ext cx="11615764" cy="602232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03941"/>
                <a:gridCol w="2903941"/>
                <a:gridCol w="2903941"/>
                <a:gridCol w="2903941"/>
              </a:tblGrid>
              <a:tr h="81250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err="1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Бэклог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Задачи 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работе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Выполнено 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69241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5062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496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2779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4144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0050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9603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9603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54844" y="955344"/>
            <a:ext cx="27568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Выяснить, виновен ли Раскольников в совершенном преступлении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547" y="1719618"/>
            <a:ext cx="29342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Понять обстоятельства, при которых было совершено преступление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3898" y="2497540"/>
            <a:ext cx="2784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Понять мотивы преступления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1196" y="3043451"/>
            <a:ext cx="2811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Выяснить истоки теории Раскольникова, понять ее суть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4842" y="3671247"/>
            <a:ext cx="2934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Рассмотреть систему персонажей романа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2137" y="4230806"/>
            <a:ext cx="2688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Определить, раскаялся ли герой в содеянном</a:t>
            </a:r>
            <a:r>
              <a:rPr lang="ru-RU" dirty="0"/>
              <a:t>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6605" y="4804013"/>
            <a:ext cx="28523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Дать оценку личности главного героя, выяснить справедливость наказания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3899" y="5609230"/>
            <a:ext cx="2770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Понять актуальность романа в наше время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87221" y="1066800"/>
            <a:ext cx="2756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Понять значение слов «преступление», «наказание»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021171" y="1705969"/>
            <a:ext cx="26340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Ответить на вопрос, было ли преступление спланировано или оказалось случайным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921600" y="2430071"/>
            <a:ext cx="30298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Назвать мотивы, оправдывающие преступление и отягчающие его</a:t>
            </a:r>
          </a:p>
          <a:p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17133" y="3003277"/>
            <a:ext cx="2947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Выяснить человечность или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антигуманность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теории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062610" y="3631693"/>
            <a:ext cx="2934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Рассмотреть образы «двойников» героя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998838" y="4216537"/>
            <a:ext cx="2947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Определить истоки раскаяния героя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997804" y="4898927"/>
            <a:ext cx="24509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Вынести «приговор» герою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89111" y="5581935"/>
            <a:ext cx="2906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Рассмотреть реальное отражение теории в истории 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77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www.ppt-backgrounds.net/thumbs/lawyer-clip-art-keynote-backgroun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87606" y="381637"/>
            <a:ext cx="10331355" cy="2178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Проблемный вопрос.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Нашла ли теория Раскольникова реальное отражение в истории человечества в ХIХ, ХХ, ХХI веках? </a:t>
            </a:r>
            <a:endParaRPr lang="ru-RU" sz="20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Какие 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последствия для жизни на земле имело это воплощение? </a:t>
            </a:r>
            <a:endParaRPr lang="ru-RU" sz="20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Какую 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угрозу для человечества представляет оно в наше время?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catherineasquithgallery.com/uploads/posts/2021-02/1613657812_55-p-fon-dlya-prezentatsii-dostoevskii-6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1496" y="2879677"/>
            <a:ext cx="5213849" cy="347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tihi.ru/pics/2021/11/20/702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996" y="2912289"/>
            <a:ext cx="5745944" cy="344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302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www.ppt-backgrounds.net/thumbs/lawyer-clip-art-keynote-backgroun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60144" y="409138"/>
            <a:ext cx="113367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Роман Достоевского «Преступление и наказание» - это роман-предупреждение. Человечество постоянно страдает от безумных идей, которые так же, как и идеи Раскольникова, приводят к страданиям и смерти невинных людей. История разных веков доказывает нам это.</a:t>
            </a:r>
            <a:endParaRPr lang="ru-RU" sz="2000" dirty="0"/>
          </a:p>
        </p:txBody>
      </p:sp>
      <p:pic>
        <p:nvPicPr>
          <p:cNvPr id="3" name="Picture 4" descr="https://stihi.ru/pics/2021/11/20/702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951" y="1875059"/>
            <a:ext cx="5745944" cy="344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catherineasquithgallery.com/uploads/posts/2021-02/1613657812_55-p-fon-dlya-prezentatsii-dostoevskii-6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0804" y="3138984"/>
            <a:ext cx="5213849" cy="347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843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www.ppt-backgrounds.net/thumbs/lawyer-clip-art-keynote-backgroun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avatars.mds.yandex.net/get-zen_doc/758638/pub_60fd013b51197c3f215b5f4b_60fd2af8e259b71e14b6b520/scale_1200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43508" y="217107"/>
            <a:ext cx="3695208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kuzbassfm.ru/i/blog/zdliegjinj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698" y="3460045"/>
            <a:ext cx="8641725" cy="317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9182" y="1260403"/>
            <a:ext cx="80494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9110" algn="ctr"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Наполеон Бонапарт хотел завоевать и подчинить себе весь мир. </a:t>
            </a:r>
            <a:endParaRPr lang="ru-RU" sz="2400" b="1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99110" algn="ctr">
              <a:spcAft>
                <a:spcPts val="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Осталась одна Россия, но я раздавлю и её.» </a:t>
            </a:r>
            <a:endParaRPr lang="ru-RU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44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www.ppt-backgrounds.net/thumbs/lawyer-clip-art-keynote-backgroun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71706" y="1620721"/>
            <a:ext cx="66111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1917году, чтобы не дать возможности восстановления монархии, большевики расстреливают всю царскую семью.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s://svastour.ru/upload/medialibrary/547/54759475b00620264bfaeb2977099ef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912" y="3400022"/>
            <a:ext cx="5857224" cy="307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1336" y="528034"/>
            <a:ext cx="4868209" cy="411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21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www.ppt-backgrounds.net/thumbs/lawyer-clip-art-keynote-backgroun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672084"/>
              </p:ext>
            </p:extLst>
          </p:nvPr>
        </p:nvGraphicFramePr>
        <p:xfrm>
          <a:off x="782751" y="850154"/>
          <a:ext cx="8456783" cy="5326692"/>
        </p:xfrm>
        <a:graphic>
          <a:graphicData uri="http://schemas.openxmlformats.org/drawingml/2006/table">
            <a:tbl>
              <a:tblPr firstRow="1" firstCol="1" bandRow="1"/>
              <a:tblGrid>
                <a:gridCol w="4227940"/>
                <a:gridCol w="4228843"/>
              </a:tblGrid>
              <a:tr h="4435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Преступление </a:t>
                      </a:r>
                      <a:endParaRPr lang="ru-RU" sz="20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Наказание </a:t>
                      </a:r>
                      <a:endParaRPr lang="ru-RU" sz="20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517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Что такое </a:t>
                      </a:r>
                      <a:r>
                        <a:rPr lang="ru-RU" sz="2000" b="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преступление</a:t>
                      </a:r>
                      <a:r>
                        <a:rPr lang="ru-RU" sz="20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? </a:t>
                      </a:r>
                      <a:endParaRPr lang="ru-RU" sz="20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Обратите внимание на состав слова. </a:t>
                      </a:r>
                      <a:endParaRPr lang="ru-RU" sz="20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Через что переступает преступник?</a:t>
                      </a:r>
                      <a:endParaRPr lang="ru-RU" sz="20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Что такое </a:t>
                      </a:r>
                      <a:r>
                        <a:rPr lang="ru-RU" sz="2000" b="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наказание</a:t>
                      </a:r>
                      <a:r>
                        <a:rPr lang="ru-RU" sz="20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?</a:t>
                      </a:r>
                      <a:r>
                        <a:rPr lang="ru-RU" sz="2000" b="0" dirty="0">
                          <a:solidFill>
                            <a:srgbClr val="464646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20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Наказание — 1) от казнь, получить казнь, </a:t>
                      </a:r>
                      <a:endParaRPr lang="ru-RU" sz="2000" b="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20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 получить наказ на </a:t>
                      </a:r>
                      <a:r>
                        <a:rPr lang="ru-RU" sz="2000" b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будущее</a:t>
                      </a:r>
                      <a:endParaRPr lang="ru-RU" sz="20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19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Какие бывают преступления?</a:t>
                      </a:r>
                      <a:endParaRPr lang="ru-RU" sz="20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Какое, по-вашему, преступление можно считать самым страшным?</a:t>
                      </a:r>
                      <a:endParaRPr lang="ru-RU" sz="20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Какие бывают виды наказаний? </a:t>
                      </a:r>
                      <a:endParaRPr lang="ru-RU" sz="20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Какое наказание, по-вашему, самое действенное, самое существенное и дает большую пользу?</a:t>
                      </a:r>
                      <a:endParaRPr lang="ru-RU" sz="20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05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А война? А </a:t>
                      </a:r>
                      <a:r>
                        <a:rPr lang="ru-RU" sz="2000" b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терроризм </a:t>
                      </a:r>
                      <a:r>
                        <a:rPr lang="ru-RU" sz="20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– это преступление?</a:t>
                      </a:r>
                      <a:endParaRPr lang="ru-RU" sz="20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Всегда ли преступление должно быть наказано? </a:t>
                      </a:r>
                      <a:endParaRPr lang="ru-RU" sz="20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А что последует после наказания?</a:t>
                      </a:r>
                      <a:endParaRPr lang="ru-RU" sz="20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113924" y="195093"/>
            <a:ext cx="645113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Словарная работа:</a:t>
            </a:r>
            <a:endParaRPr kumimoji="0" lang="ru-RU" alt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30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www.ppt-backgrounds.net/thumbs/lawyer-clip-art-keynote-backgroun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0126" y="732654"/>
            <a:ext cx="536357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Владимир Ленин был одержим идеей установления Советской власти. В итоге произошел раскол общества на белых и красных, что привело к братоубийственной гражданской войне.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https://ic.pics.livejournal.com/vitalidrobishev/31042050/3112621/3112621_orig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819" y="2684384"/>
            <a:ext cx="5959653" cy="388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cont.ws/uploads/pic/2020/11/scale_2400%20%289%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2656" y="633507"/>
            <a:ext cx="6195565" cy="315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www.investopedia.com/thmb/IVP1xhh-DLbnrwEi-AYOY1e4t9o=/3000x2149/filters:fill(auto,1)/vladimir-ilyich-lenin-2633335-58e1ac913df78c5162030426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4563" y="3938695"/>
            <a:ext cx="3726690" cy="2669552"/>
          </a:xfrm>
          <a:prstGeom prst="rect">
            <a:avLst/>
          </a:prstGeom>
          <a:noFill/>
          <a:scene3d>
            <a:camera prst="orthographicFront">
              <a:rot lat="0" lon="10799999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79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www.ppt-backgrounds.net/thumbs/lawyer-clip-art-keynote-backgroun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32347" y="438455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Иосиф Сталин создал культ своего имени, ради чего был уничтожен цвет нации, тысячи жизней ученых и писателей унесли по всей России сталинские лагеря. Он превратил жизни людей в маленькие винтики огромной бездушной машины.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7125" y="3401775"/>
            <a:ext cx="6619875" cy="3248025"/>
          </a:xfrm>
          <a:prstGeom prst="rect">
            <a:avLst/>
          </a:prstGeom>
        </p:spPr>
      </p:pic>
      <p:pic>
        <p:nvPicPr>
          <p:cNvPr id="2054" name="Picture 6" descr="https://stihi.ru/pics/2020/02/03/316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716" y="1930046"/>
            <a:ext cx="5624452" cy="374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avatars.mds.yandex.net/get-zen_doc/1578609/pub_5d39a91578125e00acc044c5_5d39b61706cc4600ace3f177/scale_1200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5767" y="306735"/>
            <a:ext cx="4584274" cy="290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343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www.ppt-backgrounds.net/thumbs/lawyer-clip-art-keynote-backgroun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9391" y="237782"/>
            <a:ext cx="64644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Адольф Гитлер создал человеконенавистническую идею о превосходстве арийской нации над другими народами.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743" y="1610435"/>
            <a:ext cx="3735637" cy="2665223"/>
          </a:xfrm>
          <a:prstGeom prst="rect">
            <a:avLst/>
          </a:prstGeom>
        </p:spPr>
      </p:pic>
      <p:pic>
        <p:nvPicPr>
          <p:cNvPr id="4102" name="Picture 6" descr="https://ic.pics.livejournal.com/egor_23/73280836/302946/302946_1000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74508" y="3681180"/>
            <a:ext cx="4385242" cy="302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cdn.thinglink.me/api/image/632242492674146305/1024/10/scaletowidth/0/0/1/1/false/true?wait=true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6644" y="313898"/>
            <a:ext cx="2364793" cy="287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pbs.twimg.com/media/DeXxGuGWAAAi8cx.jpg:large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3576" y="3616656"/>
            <a:ext cx="3831813" cy="266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avatars.mds.yandex.net/get-zen_doc/1856150/pub_609a37147ffcba2d9e822cfa_609a37964461ec746cef1123/scale_1200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5523" y="4462817"/>
            <a:ext cx="2337914" cy="223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://www.oldgod.ru/wp-content/uploads/2015/05/IMG_9670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6215" y="855086"/>
            <a:ext cx="3641843" cy="2720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29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www.ppt-backgrounds.net/thumbs/lawyer-clip-art-keynote-backgroun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73015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9110" algn="ctr">
              <a:spcAft>
                <a:spcPts val="0"/>
              </a:spcAft>
            </a:pPr>
            <a:r>
              <a:rPr lang="ru-RU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Исламские радикалы ежегодно совершают десятки террористических актов по всему миру, бессовестно и неоправданно прикрываясь своей верой.</a:t>
            </a:r>
            <a:endParaRPr lang="ru-RU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122" name="Picture 2" descr="https://cdn.fishki.net/upload/post/2017/09/30/2393432/muslim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925" y="1337481"/>
            <a:ext cx="4196672" cy="2787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cdnimg.rg.ru/pril/article/194/55/79/RIAN_5995693.HR.ru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931" y="4224766"/>
            <a:ext cx="3764750" cy="251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un1-83.userapi.com/c855636/v855636205/136b6f/x7vPaZ_QLPw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4919" y="3289110"/>
            <a:ext cx="6017147" cy="338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www.xn----dtbssfbcasfl.xn--p1ai/images/pps/169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4574" y="203876"/>
            <a:ext cx="4481347" cy="298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31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www.ppt-backgrounds.net/thumbs/lawyer-clip-art-keynote-backgroun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14233" y="99283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Националисты совершают преступления </a:t>
            </a:r>
            <a:r>
              <a:rPr lang="ru-RU" sz="20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против человека. Их </a:t>
            </a:r>
            <a:r>
              <a:rPr lang="ru-RU" sz="2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идея основана на уникальности одной нации и выраженной агрессии против всех других.</a:t>
            </a:r>
            <a:endParaRPr lang="ru-RU" sz="2000" dirty="0"/>
          </a:p>
        </p:txBody>
      </p:sp>
      <p:pic>
        <p:nvPicPr>
          <p:cNvPr id="6146" name="Picture 2" descr="https://i.mycdn.me/videoPreview?id=2285552142854&amp;type=37&amp;idx=15&amp;tkn=-e2TJWRdxkMyFyLh1HwG-XCnrNE&amp;fn=external_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4304" y="2830156"/>
            <a:ext cx="6858000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avatars.mds.yandex.net/get-zen_doc/1775615/pub_5e024a501ee34f00aef6b14c_5e024a893639e600ae36ae69/scale_120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4785" y="368490"/>
            <a:ext cx="3210928" cy="234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img.gazeta.ru/files3/428/14751428/RIAN_8169073.HR-pic_32ratio_900x600-900x600-95859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725" y="1584340"/>
            <a:ext cx="5119810" cy="341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79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71438" y="187403"/>
          <a:ext cx="11615764" cy="602232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03941"/>
                <a:gridCol w="2903941"/>
                <a:gridCol w="2903941"/>
                <a:gridCol w="2903941"/>
              </a:tblGrid>
              <a:tr h="81250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err="1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Бэклог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Задачи 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работе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Выполнено 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69241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5062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496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2779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4144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0050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9603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9603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54844" y="955344"/>
            <a:ext cx="27568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Выяснить, виновен ли Раскольников в совершенном преступлении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547" y="1719618"/>
            <a:ext cx="29342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Понять обстоятельства, при которых было совершено преступление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3898" y="2497540"/>
            <a:ext cx="2784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Понять мотивы преступления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1196" y="3043451"/>
            <a:ext cx="2811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Выяснить истоки теории Раскольникова, понять ее суть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4842" y="3671247"/>
            <a:ext cx="2934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Рассмотреть систему персонажей романа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2137" y="4230806"/>
            <a:ext cx="2688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Определить, раскаялся ли герой в содеянном</a:t>
            </a:r>
            <a:r>
              <a:rPr lang="ru-RU" dirty="0"/>
              <a:t>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6605" y="4804013"/>
            <a:ext cx="28523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Дать оценку личности главного героя, выяснить справедливость наказания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3899" y="5609230"/>
            <a:ext cx="2770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Понять актуальность романа в наше время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87221" y="1066800"/>
            <a:ext cx="2756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Понять значение слов «преступление», «наказание»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021171" y="1705969"/>
            <a:ext cx="26340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Ответить на вопрос, было ли преступление спланировано или оказалось случайным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921600" y="2430071"/>
            <a:ext cx="30298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Назвать мотивы, оправдывающие преступление и отягчающие его</a:t>
            </a:r>
          </a:p>
          <a:p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17133" y="3003277"/>
            <a:ext cx="2947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Выяснить человечность или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антигуманность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теории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062610" y="3631693"/>
            <a:ext cx="2934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Рассмотреть образы «двойников» героя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998838" y="4216537"/>
            <a:ext cx="2947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Определить истоки раскаяния героя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997804" y="4898927"/>
            <a:ext cx="24509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Вынести «приговор» герою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43148" y="5554226"/>
            <a:ext cx="2906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Рассмотреть реальное отражение теории в истории 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05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www.ppt-backgrounds.net/thumbs/lawyer-clip-art-keynote-backgroun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73289" y="630592"/>
            <a:ext cx="10367749" cy="3576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Жизненный путь преступника</a:t>
            </a:r>
            <a:endParaRPr lang="ru-RU" sz="2800" dirty="0" smtClean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ru-RU" sz="2000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Преступление - это падение. После должно прийти осознание сделанного.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b="1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 преступника два пути: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вверх – …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b="1" dirty="0" smtClean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вниз – …</a:t>
            </a:r>
            <a:endParaRPr lang="ru-RU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99285" y="2961696"/>
            <a:ext cx="5027082" cy="3977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i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раскаяние, и жизнь после прощения;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71107" y="3739619"/>
            <a:ext cx="3874459" cy="3977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i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продолжать преступления.</a:t>
            </a:r>
            <a:endParaRPr lang="ru-RU" sz="2000" i="1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3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71438" y="187403"/>
          <a:ext cx="11615764" cy="602232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03941"/>
                <a:gridCol w="2903941"/>
                <a:gridCol w="2903941"/>
                <a:gridCol w="2903941"/>
              </a:tblGrid>
              <a:tr h="81250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err="1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Бэклог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Задачи 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работе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Выполнено 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69241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5062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496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2779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4144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0050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9603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9603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54844" y="955344"/>
            <a:ext cx="27568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Выяснить, виновен ли Раскольников в совершенном преступлении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547" y="1719618"/>
            <a:ext cx="29342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Понять обстоятельства, при которых было совершено преступление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3898" y="2497540"/>
            <a:ext cx="2784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Понять мотивы преступления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1196" y="3043451"/>
            <a:ext cx="2811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Выяснить истоки теории Раскольникова, понять ее суть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4842" y="3671247"/>
            <a:ext cx="2934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Рассмотреть систему персонажей романа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2137" y="4230806"/>
            <a:ext cx="2688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Определить, раскаялся ли герой в содеянном</a:t>
            </a:r>
            <a:r>
              <a:rPr lang="ru-RU" dirty="0"/>
              <a:t>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6605" y="4804013"/>
            <a:ext cx="28523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Дать оценку личности главного героя, выяснить справедливость наказания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3899" y="5609230"/>
            <a:ext cx="2770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Понять актуальность романа в наше время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57418" y="1080448"/>
            <a:ext cx="2756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Понять значение слов «преступление», «наказание»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75464" y="1705969"/>
            <a:ext cx="26340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Ответить на вопрос, было ли преступление спланировано или оказалось случайным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38986" y="2442950"/>
            <a:ext cx="30298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Назвать мотивы, оправдывающие преступление и отягчающие его</a:t>
            </a:r>
          </a:p>
          <a:p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34519" y="3016155"/>
            <a:ext cx="2947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Выяснить человечность или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антигуманность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теории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20870" y="3603008"/>
            <a:ext cx="2934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Рассмотреть образы «двойников» героя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9929" y="4258101"/>
            <a:ext cx="2947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Определить истоки раскаяния героя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48167" y="4940490"/>
            <a:ext cx="24509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Вынести «приговор» герою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89111" y="5581935"/>
            <a:ext cx="2906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Рассмотреть реальное отражение теории в истории 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580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1249</TotalTime>
  <Words>3069</Words>
  <Application>Microsoft Office PowerPoint</Application>
  <PresentationFormat>Широкоэкранный</PresentationFormat>
  <Paragraphs>533</Paragraphs>
  <Slides>75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75</vt:i4>
      </vt:variant>
    </vt:vector>
  </HeadingPairs>
  <TitlesOfParts>
    <vt:vector size="81" baseType="lpstr">
      <vt:lpstr>Arial</vt:lpstr>
      <vt:lpstr>Calibri</vt:lpstr>
      <vt:lpstr>Calibri Light</vt:lpstr>
      <vt:lpstr>Symbol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mvideo</dc:creator>
  <cp:lastModifiedBy>mvideo</cp:lastModifiedBy>
  <cp:revision>104</cp:revision>
  <dcterms:created xsi:type="dcterms:W3CDTF">2022-04-19T12:46:02Z</dcterms:created>
  <dcterms:modified xsi:type="dcterms:W3CDTF">2022-10-20T14:29:42Z</dcterms:modified>
</cp:coreProperties>
</file>