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5" r:id="rId4"/>
    <p:sldId id="281" r:id="rId5"/>
    <p:sldId id="284" r:id="rId6"/>
    <p:sldId id="282" r:id="rId7"/>
    <p:sldId id="283" r:id="rId8"/>
    <p:sldId id="286" r:id="rId9"/>
    <p:sldId id="289" r:id="rId10"/>
    <p:sldId id="290" r:id="rId11"/>
    <p:sldId id="291" r:id="rId12"/>
    <p:sldId id="292" r:id="rId13"/>
    <p:sldId id="293" r:id="rId14"/>
    <p:sldId id="294" r:id="rId15"/>
    <p:sldId id="273" r:id="rId16"/>
    <p:sldId id="262" r:id="rId17"/>
    <p:sldId id="263" r:id="rId18"/>
    <p:sldId id="26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BF55D-BD17-460C-8A06-D9EEDCD70B18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8036D-EB1B-4429-ABD8-EEE3EAB7B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B573C-2D39-40BF-B8EC-9F6E77650FF7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1020-30C2-461F-91FF-18F60E309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D199A-78B5-47F6-82F3-EC98988E47F9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51B29-EBA8-466D-A2E0-4DE74382C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1DA90-E4BB-4FAC-8A61-C39E7E01F064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A2887-3137-48F5-8730-2083457C0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7B07C-0B9E-45F2-ADDD-0B14CF0AA86E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F840-237D-4D16-8171-EEE095495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B8888-487F-4727-9061-ABA562CC479A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32A4E-028F-4F8B-93F0-8FEF1422B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A02C6-A29D-44B8-9E6F-BF8BA6D44FFA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5B24B-38A4-47FF-B203-8735FA619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928CC-F347-4F2D-BB1A-63690A568D4A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3297-EA1E-4E84-905D-B62E607E5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D3855-D782-45E6-AF03-6CF37FF6841B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57A0-8050-4CEB-8E39-138100F9B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6DABD-0834-47E2-9DF6-4B8E9BC04051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FA0C7-E694-45CD-B14A-4D5C80024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767B-2D6B-4CF1-B898-457B1F80022E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C6E4F-6539-4C5C-AF8B-0BDBABFE3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9E83A-0186-4C5A-A426-9BE0B8C60CCD}" type="datetimeFigureOut">
              <a:rPr lang="ru-RU"/>
              <a:pPr>
                <a:defRPr/>
              </a:pPr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9BCBE2-E9E9-430E-A822-A5C014D62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&#1055;&#1086;&#1076;&#1074;&#1086;&#1076;&#1085;&#1099;&#1081;%20&#1084;&#1080;&#1088;.avi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&#1055;&#1095;&#1077;&#1083;&#1072;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1;&#1077;&#1083;&#1086;&#1095;&#1082;&#1072;.avi" TargetMode="External"/><Relationship Id="rId5" Type="http://schemas.openxmlformats.org/officeDocument/2006/relationships/image" Target="../media/image28.jpeg"/><Relationship Id="rId4" Type="http://schemas.openxmlformats.org/officeDocument/2006/relationships/hyperlink" Target="&#1057;&#1072;&#1084;&#1086;&#1083;&#1105;&#1090;&#1080;&#1082;.avi" TargetMode="External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&#1051;&#1091;&#1082;&#1086;&#1084;&#1086;&#1088;&#1100;&#1077;%2002.03.av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88913"/>
            <a:ext cx="7772400" cy="4968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002060"/>
                </a:solidFill>
              </a:rPr>
              <a:t>ФОРМИРОВАНИЕ </a:t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КОММУНИКАТИВНЫХ НАВЫКОВ</a:t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МЛАДШИХ ШКОЛЬНИКОВ</a:t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ВО ВНЕУРОЧНОЙ ДЕЯТЕЛЬНОСТИ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5157788"/>
            <a:ext cx="7993063" cy="1419225"/>
          </a:xfrm>
        </p:spPr>
        <p:txBody>
          <a:bodyPr rtlCol="0">
            <a:normAutofit fontScale="850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Воспитатель ГПД:  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Шулепина С. Б.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г.Мурманск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2018г</a:t>
            </a:r>
            <a:r>
              <a:rPr lang="ru-RU" sz="2600" b="1" dirty="0" smtClean="0">
                <a:solidFill>
                  <a:srgbClr val="002060"/>
                </a:solidFill>
              </a:rPr>
              <a:t>.</a:t>
            </a:r>
            <a:endParaRPr lang="ru-RU" sz="2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66"/>
                </a:solidFill>
                <a:latin typeface="Times New Roman" pitchFamily="18" charset="0"/>
              </a:rPr>
              <a:t>Фотогалерея наших праздников</a:t>
            </a:r>
            <a:endParaRPr lang="ru-RU" smtClean="0"/>
          </a:p>
        </p:txBody>
      </p:sp>
      <p:pic>
        <p:nvPicPr>
          <p:cNvPr id="11267" name="Picture 7" descr="DSC0338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412875"/>
            <a:ext cx="3957637" cy="3309938"/>
          </a:xfrm>
          <a:noFill/>
        </p:spPr>
      </p:pic>
      <p:pic>
        <p:nvPicPr>
          <p:cNvPr id="11268" name="Picture 5" descr="Mar224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628775"/>
            <a:ext cx="40322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I:\Фото для Лены\Фото03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4121150"/>
            <a:ext cx="39417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«НАШЕ БУДУЩЕЕ В НАШИХ РУКАХ»</a:t>
            </a:r>
            <a:endParaRPr lang="ru-RU" sz="3600" smtClean="0">
              <a:solidFill>
                <a:srgbClr val="FF0000"/>
              </a:solidFill>
            </a:endParaRPr>
          </a:p>
        </p:txBody>
      </p:sp>
      <p:pic>
        <p:nvPicPr>
          <p:cNvPr id="12291" name="Picture 2" descr="F:\фотки\DSC043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90675" y="1627188"/>
            <a:ext cx="5962650" cy="44719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smtClean="0">
                <a:solidFill>
                  <a:srgbClr val="FF0000"/>
                </a:solidFill>
              </a:rPr>
              <a:t>ПРОЕКТ</a:t>
            </a:r>
            <a:br>
              <a:rPr lang="ru-RU" b="1" u="sng" smtClean="0">
                <a:solidFill>
                  <a:srgbClr val="FF0000"/>
                </a:solidFill>
              </a:rPr>
            </a:br>
            <a:r>
              <a:rPr lang="ru-RU" b="1" u="sng" smtClean="0">
                <a:solidFill>
                  <a:srgbClr val="FF0000"/>
                </a:solidFill>
              </a:rPr>
              <a:t>«МОЯ РОДОСЛОВНАЯ»</a:t>
            </a:r>
          </a:p>
        </p:txBody>
      </p:sp>
      <p:pic>
        <p:nvPicPr>
          <p:cNvPr id="13315" name="Picture 2" descr="F:\Портфолио\DSC069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557338"/>
            <a:ext cx="4392612" cy="3816350"/>
          </a:xfrm>
          <a:noFill/>
        </p:spPr>
      </p:pic>
      <p:pic>
        <p:nvPicPr>
          <p:cNvPr id="13316" name="Picture 3" descr="F:\Портфолио\DSC06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81300"/>
            <a:ext cx="4321175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«ЧЕЛОВЕК-ЛЕГЕНДА»</a:t>
            </a:r>
            <a:endParaRPr lang="ru-RU" b="1" u="sng" smtClean="0">
              <a:solidFill>
                <a:srgbClr val="FF0000"/>
              </a:solidFill>
            </a:endParaRPr>
          </a:p>
        </p:txBody>
      </p:sp>
      <p:pic>
        <p:nvPicPr>
          <p:cNvPr id="14339" name="Picture 4" descr="F:\фото-музей\DSC001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1275" y="1773238"/>
            <a:ext cx="5019675" cy="4356100"/>
          </a:xfrm>
          <a:noFill/>
          <a:ln w="57150">
            <a:solidFill>
              <a:srgbClr val="003399"/>
            </a:solidFill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250825" y="1484313"/>
            <a:ext cx="66071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Он – рыцарь истинной отваги,</a:t>
            </a:r>
          </a:p>
          <a:p>
            <a:pPr algn="just"/>
            <a:r>
              <a:rPr lang="ru-RU" sz="20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Ему в бою не надо шпаги.</a:t>
            </a:r>
          </a:p>
          <a:p>
            <a:pPr algn="just"/>
            <a:r>
              <a:rPr lang="ru-RU" sz="20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Врага брал голыми руками</a:t>
            </a:r>
          </a:p>
          <a:p>
            <a:pPr algn="just"/>
            <a:r>
              <a:rPr lang="ru-RU" sz="20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дерзновенными бросками.</a:t>
            </a:r>
          </a:p>
          <a:p>
            <a:endParaRPr lang="ru-RU" sz="200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С.Волков</a:t>
            </a:r>
          </a:p>
        </p:txBody>
      </p:sp>
      <p:pic>
        <p:nvPicPr>
          <p:cNvPr id="14341" name="Picture 6" descr="G:\Программы\m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429000"/>
            <a:ext cx="2517775" cy="3284538"/>
          </a:xfrm>
          <a:prstGeom prst="rect">
            <a:avLst/>
          </a:prstGeom>
          <a:noFill/>
          <a:ln w="539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smtClean="0">
                <a:solidFill>
                  <a:srgbClr val="FF0000"/>
                </a:solidFill>
              </a:rPr>
              <a:t>ПРОЕКТ</a:t>
            </a:r>
            <a:br>
              <a:rPr lang="ru-RU" b="1" u="sng" smtClean="0">
                <a:solidFill>
                  <a:srgbClr val="FF0000"/>
                </a:solidFill>
              </a:rPr>
            </a:br>
            <a:r>
              <a:rPr lang="ru-RU" b="1" u="sng" smtClean="0">
                <a:solidFill>
                  <a:srgbClr val="FF0000"/>
                </a:solidFill>
              </a:rPr>
              <a:t>«МУЛЬТИПЛИКАЦИЯ-ВОЛШЕБНАЯ СТРАНА»</a:t>
            </a:r>
          </a:p>
        </p:txBody>
      </p:sp>
      <p:pic>
        <p:nvPicPr>
          <p:cNvPr id="15363" name="Picture 2" descr="D:\Мультфильм\Фотографии участников\дети\DSC019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916113"/>
            <a:ext cx="6119813" cy="4249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ПЕРВЫЕ ПРОБЫ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50" cy="26924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Гусакова Даша  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Гусакова Даша и Бардинова Настя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Иванов Костя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Зименкова Арина и Яговенко Ева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solidFill>
                <a:srgbClr val="002060"/>
              </a:solidFill>
            </a:endParaRPr>
          </a:p>
        </p:txBody>
      </p:sp>
      <p:pic>
        <p:nvPicPr>
          <p:cNvPr id="16388" name="Picture 2" descr="D:\Мультфильм\Фотографии участников\детский\DSC02278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2276475"/>
            <a:ext cx="671512" cy="504825"/>
          </a:xfrm>
          <a:prstGeom prst="rect">
            <a:avLst/>
          </a:prstGeom>
          <a:noFill/>
          <a:ln w="349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6389" name="Picture 3" descr="D:\Мультфильм\Фотографии участников\детский\DSC02290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2852738"/>
            <a:ext cx="671512" cy="504825"/>
          </a:xfrm>
          <a:prstGeom prst="rect">
            <a:avLst/>
          </a:prstGeom>
          <a:noFill/>
          <a:ln w="349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6390" name="Picture 4" descr="D:\Мультфильм\Фотографии участников\детский\DSC02303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3429000"/>
            <a:ext cx="671512" cy="504825"/>
          </a:xfrm>
          <a:prstGeom prst="rect">
            <a:avLst/>
          </a:prstGeom>
          <a:noFill/>
          <a:ln w="349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6391" name="Picture 5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 l="32208" t="3563" r="14108" b="26547"/>
          <a:stretch>
            <a:fillRect/>
          </a:stretch>
        </p:blipFill>
        <p:spPr bwMode="auto">
          <a:xfrm>
            <a:off x="6948488" y="1700213"/>
            <a:ext cx="688975" cy="504825"/>
          </a:xfrm>
          <a:prstGeom prst="rect">
            <a:avLst/>
          </a:prstGeom>
          <a:noFill/>
          <a:ln w="222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СОЗДАНИЕ ГЕРОЕВ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 ИЗ ПЛАСТИЛИНА</a:t>
            </a:r>
          </a:p>
        </p:txBody>
      </p:sp>
      <p:pic>
        <p:nvPicPr>
          <p:cNvPr id="17411" name="Picture 4" descr="D:\Мультфильм\Фотографии участников\дети\DSC019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412875"/>
            <a:ext cx="3360737" cy="2519363"/>
          </a:xfrm>
        </p:spPr>
      </p:pic>
      <p:pic>
        <p:nvPicPr>
          <p:cNvPr id="17412" name="Picture 6" descr="D:\Мультфильм\Фотографии участников\дети\IMG_8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412875"/>
            <a:ext cx="337343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D:\Мультфильм\Фотографии участников\дети\IMG_8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149725"/>
            <a:ext cx="337343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D:\Мультфильм\Фотографии участников\дети\IMG_80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4149725"/>
            <a:ext cx="337343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СЪЁМКА СЦЕН МУЛЬТФИЛЬМА</a:t>
            </a:r>
          </a:p>
        </p:txBody>
      </p:sp>
      <p:pic>
        <p:nvPicPr>
          <p:cNvPr id="18435" name="Picture 3" descr="D:\Мультфильм\Фотографии участников\дети\IMG_8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3068638"/>
            <a:ext cx="2689225" cy="3600450"/>
          </a:xfrm>
        </p:spPr>
      </p:pic>
      <p:pic>
        <p:nvPicPr>
          <p:cNvPr id="18436" name="Picture 4" descr="D:\Мультфильм\Фотографии участников\дети\IMG_8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2997200"/>
            <a:ext cx="2689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D:\Мультфильм\Фотографии участников\дети\Фото0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341438"/>
            <a:ext cx="315912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 МУЛЬТФИЛЬМ</a:t>
            </a:r>
          </a:p>
        </p:txBody>
      </p:sp>
      <p:pic>
        <p:nvPicPr>
          <p:cNvPr id="19459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313" t="1591" r="29335" b="17268"/>
          <a:stretch>
            <a:fillRect/>
          </a:stretch>
        </p:blipFill>
        <p:spPr>
          <a:xfrm>
            <a:off x="2484438" y="1916113"/>
            <a:ext cx="4535487" cy="3673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r>
              <a:rPr lang="ru-RU" sz="4800" b="1" smtClean="0">
                <a:solidFill>
                  <a:srgbClr val="002060"/>
                </a:solidFill>
              </a:rPr>
              <a:t>«Единственная настоящая роскошь – это роскошь человеческого общения» </a:t>
            </a:r>
            <a:r>
              <a:rPr lang="ru-RU" smtClean="0">
                <a:solidFill>
                  <a:srgbClr val="002060"/>
                </a:solidFill>
              </a:rPr>
              <a:t/>
            </a:r>
            <a:br>
              <a:rPr lang="ru-RU" smtClean="0">
                <a:solidFill>
                  <a:srgbClr val="002060"/>
                </a:solidFill>
              </a:rPr>
            </a:br>
            <a:r>
              <a:rPr lang="ru-RU" smtClean="0">
                <a:solidFill>
                  <a:srgbClr val="002060"/>
                </a:solidFill>
              </a:rPr>
              <a:t/>
            </a:r>
            <a:br>
              <a:rPr lang="ru-RU" smtClean="0">
                <a:solidFill>
                  <a:srgbClr val="002060"/>
                </a:solidFill>
              </a:rPr>
            </a:br>
            <a:r>
              <a:rPr lang="ru-RU" smtClean="0">
                <a:solidFill>
                  <a:srgbClr val="002060"/>
                </a:solidFill>
              </a:rPr>
              <a:t> Антуан Сент-Экзюпери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5157788"/>
            <a:ext cx="8229600" cy="968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7272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ЦЕЛЬ: </a:t>
            </a:r>
            <a:br>
              <a:rPr lang="ru-RU" smtClean="0">
                <a:solidFill>
                  <a:srgbClr val="002060"/>
                </a:solidFill>
              </a:rPr>
            </a:br>
            <a:r>
              <a:rPr lang="ru-RU" sz="3200" i="1" smtClean="0">
                <a:solidFill>
                  <a:srgbClr val="002060"/>
                </a:solidFill>
              </a:rPr>
              <a:t>Формирование коммуникативной компетенции у младших школьников через разнообразие форм и методов</a:t>
            </a:r>
            <a:r>
              <a:rPr lang="ru-RU" i="1" smtClean="0"/>
              <a:t/>
            </a:r>
            <a:br>
              <a:rPr lang="ru-RU" i="1" smtClean="0"/>
            </a:br>
            <a:endParaRPr lang="ru-RU" sz="3200" i="1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508476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4400" dirty="0" smtClean="0"/>
              <a:t>                        </a:t>
            </a:r>
            <a:r>
              <a:rPr lang="ru-RU" sz="4400" dirty="0" smtClean="0">
                <a:solidFill>
                  <a:srgbClr val="002060"/>
                </a:solidFill>
              </a:rPr>
              <a:t>ЗАДАЧИ:</a:t>
            </a:r>
          </a:p>
          <a:p>
            <a:pPr indent="450850"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</a:rPr>
              <a:t>Развивать все виды памяти, внимание, воображение, актерские способности, речь;</a:t>
            </a:r>
          </a:p>
          <a:p>
            <a:pPr indent="450850">
              <a:buFont typeface="Wingdings" pitchFamily="2" charset="2"/>
              <a:buChar char="Ø"/>
              <a:defRPr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</a:rPr>
              <a:t>Формировать коммуникативные навыки учащихся, умение правильного общения в обществе;</a:t>
            </a:r>
          </a:p>
          <a:p>
            <a:pPr indent="450850">
              <a:buFont typeface="Wingdings" pitchFamily="2" charset="2"/>
              <a:buChar char="Ø"/>
              <a:defRPr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</a:rPr>
              <a:t>Воспитывать желание быть созидателем, умение работать в команде.</a:t>
            </a:r>
          </a:p>
          <a:p>
            <a:pPr>
              <a:defRPr/>
            </a:pPr>
            <a:endParaRPr lang="ru-RU" dirty="0" smtClean="0"/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4000" b="1" smtClean="0">
                <a:solidFill>
                  <a:srgbClr val="FF0066"/>
                </a:solidFill>
                <a:latin typeface="Times New Roman" pitchFamily="18" charset="0"/>
              </a:rPr>
              <a:t>Оформление информационных</a:t>
            </a:r>
            <a:br>
              <a:rPr lang="ru-RU" sz="4000" b="1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4000" b="1" smtClean="0">
                <a:solidFill>
                  <a:srgbClr val="FF0066"/>
                </a:solidFill>
                <a:latin typeface="Times New Roman" pitchFamily="18" charset="0"/>
              </a:rPr>
              <a:t>уголков вместе с детьми</a:t>
            </a:r>
            <a:endParaRPr lang="ru-RU" sz="4000" smtClean="0"/>
          </a:p>
        </p:txBody>
      </p:sp>
      <p:pic>
        <p:nvPicPr>
          <p:cNvPr id="5123" name="Picture 10" descr="F:\Портфолио\DSC069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916113"/>
            <a:ext cx="3887788" cy="3816350"/>
          </a:xfrm>
          <a:noFill/>
          <a:ln w="44450">
            <a:solidFill>
              <a:srgbClr val="000099"/>
            </a:solidFill>
          </a:ln>
        </p:spPr>
      </p:pic>
      <p:pic>
        <p:nvPicPr>
          <p:cNvPr id="5124" name="Picture 9" descr="F:\Портфолио\DSC06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16113"/>
            <a:ext cx="4032250" cy="3816350"/>
          </a:xfrm>
          <a:prstGeom prst="rect">
            <a:avLst/>
          </a:prstGeom>
          <a:noFill/>
          <a:ln w="476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66"/>
                </a:solidFill>
                <a:latin typeface="Times New Roman" pitchFamily="18" charset="0"/>
              </a:rPr>
              <a:t>Оформление информационных</a:t>
            </a:r>
            <a:br>
              <a:rPr lang="ru-RU" b="1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b="1" smtClean="0">
                <a:solidFill>
                  <a:srgbClr val="FF0066"/>
                </a:solidFill>
                <a:latin typeface="Times New Roman" pitchFamily="18" charset="0"/>
              </a:rPr>
              <a:t>уголков вместе с детьми</a:t>
            </a:r>
            <a:endParaRPr lang="ru-RU" smtClean="0"/>
          </a:p>
        </p:txBody>
      </p:sp>
      <p:pic>
        <p:nvPicPr>
          <p:cNvPr id="6147" name="Picture 11" descr="Поворот DSC035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00213"/>
            <a:ext cx="3395663" cy="4525962"/>
          </a:xfrm>
          <a:noFill/>
          <a:ln w="34925">
            <a:solidFill>
              <a:srgbClr val="000099"/>
            </a:solidFill>
          </a:ln>
        </p:spPr>
      </p:pic>
      <p:pic>
        <p:nvPicPr>
          <p:cNvPr id="6148" name="Picture 9" descr="DSC036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700213"/>
            <a:ext cx="4822825" cy="4537075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66"/>
                </a:solidFill>
                <a:latin typeface="Times New Roman" pitchFamily="18" charset="0"/>
              </a:rPr>
              <a:t>Экскурсии и культпоходы</a:t>
            </a:r>
            <a:endParaRPr lang="ru-RU" smtClean="0"/>
          </a:p>
        </p:txBody>
      </p:sp>
      <p:pic>
        <p:nvPicPr>
          <p:cNvPr id="7171" name="Picture 5" descr="DSC021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933825"/>
            <a:ext cx="48196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6" descr="SDC128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2513"/>
            <a:ext cx="34559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1" descr="DSC037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125538"/>
            <a:ext cx="40322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66"/>
                </a:solidFill>
                <a:latin typeface="Times New Roman" pitchFamily="18" charset="0"/>
              </a:rPr>
              <a:t>Экскурсии и культпоходы</a:t>
            </a:r>
            <a:endParaRPr lang="ru-RU" smtClean="0"/>
          </a:p>
        </p:txBody>
      </p:sp>
      <p:pic>
        <p:nvPicPr>
          <p:cNvPr id="8195" name="Picture 10" descr="F:\Портфолио\DSC042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3933825"/>
            <a:ext cx="3810000" cy="2735263"/>
          </a:xfrm>
          <a:noFill/>
        </p:spPr>
      </p:pic>
      <p:pic>
        <p:nvPicPr>
          <p:cNvPr id="8196" name="Picture 9" descr="F:\Портфолио\DSC04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196975"/>
            <a:ext cx="3933825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 descr="Mar224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196975"/>
            <a:ext cx="4052888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66"/>
                </a:solidFill>
                <a:latin typeface="Times New Roman" pitchFamily="18" charset="0"/>
              </a:rPr>
              <a:t>Участие в конкурсах</a:t>
            </a:r>
            <a:endParaRPr lang="ru-RU" smtClean="0"/>
          </a:p>
        </p:txBody>
      </p:sp>
      <p:pic>
        <p:nvPicPr>
          <p:cNvPr id="9219" name="Picture 2" descr="I:\DSCN0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196975"/>
            <a:ext cx="3521075" cy="2663825"/>
          </a:xfrm>
          <a:noFill/>
        </p:spPr>
      </p:pic>
      <p:pic>
        <p:nvPicPr>
          <p:cNvPr id="9220" name="Picture 6" descr="F:\Портфолио\DSC06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268413"/>
            <a:ext cx="46799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F:\Портфолио\DSC064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933825"/>
            <a:ext cx="36290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66"/>
                </a:solidFill>
                <a:latin typeface="Times New Roman" pitchFamily="18" charset="0"/>
              </a:rPr>
              <a:t>Фотогалерея</a:t>
            </a:r>
            <a:br>
              <a:rPr lang="ru-RU" b="1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b="1" smtClean="0">
                <a:solidFill>
                  <a:srgbClr val="FF0066"/>
                </a:solidFill>
                <a:latin typeface="Times New Roman" pitchFamily="18" charset="0"/>
              </a:rPr>
              <a:t> наших праздников</a:t>
            </a:r>
            <a:endParaRPr lang="ru-RU" smtClean="0"/>
          </a:p>
        </p:txBody>
      </p:sp>
      <p:pic>
        <p:nvPicPr>
          <p:cNvPr id="10243" name="Picture 14" descr="F:\Портфолио\DSC066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412875"/>
            <a:ext cx="3305175" cy="3128963"/>
          </a:xfrm>
          <a:noFill/>
        </p:spPr>
      </p:pic>
      <p:pic>
        <p:nvPicPr>
          <p:cNvPr id="10244" name="Picture 12" descr="F:\Портфолио\DSC03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484313"/>
            <a:ext cx="410686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I:\Фото для Лены\Фото0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3933825"/>
            <a:ext cx="3960813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131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ФОРМИРОВАНИЕ  КОММУНИКАТИВНЫХ НАВЫКОВ МЛАДШИХ ШКОЛЬНИКОВ ВО ВНЕУРОЧНОЙ ДЕЯТЕЛЬНОСТИ </vt:lpstr>
      <vt:lpstr>«Единственная настоящая роскошь – это роскошь человеческого общения»    Антуан Сент-Экзюпери</vt:lpstr>
      <vt:lpstr>ЦЕЛЬ:  Формирование коммуникативной компетенции у младших школьников через разнообразие форм и методов </vt:lpstr>
      <vt:lpstr> Оформление информационных уголков вместе с детьми</vt:lpstr>
      <vt:lpstr>Оформление информационных уголков вместе с детьми</vt:lpstr>
      <vt:lpstr>Экскурсии и культпоходы</vt:lpstr>
      <vt:lpstr>Экскурсии и культпоходы</vt:lpstr>
      <vt:lpstr>Участие в конкурсах</vt:lpstr>
      <vt:lpstr>Фотогалерея  наших праздников</vt:lpstr>
      <vt:lpstr>Фотогалерея наших праздников</vt:lpstr>
      <vt:lpstr>ПРОЕКТ «НАШЕ БУДУЩЕЕ В НАШИХ РУКАХ»</vt:lpstr>
      <vt:lpstr>ПРОЕКТ «МОЯ РОДОСЛОВНАЯ»</vt:lpstr>
      <vt:lpstr>ПРОЕКТ «ЧЕЛОВЕК-ЛЕГЕНДА»</vt:lpstr>
      <vt:lpstr>ПРОЕКТ «МУЛЬТИПЛИКАЦИЯ-ВОЛШЕБНАЯ СТРАНА»</vt:lpstr>
      <vt:lpstr>ПЕРВЫЕ ПРОБЫ</vt:lpstr>
      <vt:lpstr>СОЗДАНИЕ ГЕРОЕВ  ИЗ ПЛАСТИЛИНА</vt:lpstr>
      <vt:lpstr>СЪЁМКА СЦЕН МУЛЬТФИЛЬМА</vt:lpstr>
      <vt:lpstr> МУЛЬТФИЛЬМ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Катя</cp:lastModifiedBy>
  <cp:revision>160</cp:revision>
  <dcterms:created xsi:type="dcterms:W3CDTF">2014-02-09T09:32:52Z</dcterms:created>
  <dcterms:modified xsi:type="dcterms:W3CDTF">2019-05-20T22:30:12Z</dcterms:modified>
</cp:coreProperties>
</file>