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</p:sldMasterIdLst>
  <p:notesMasterIdLst>
    <p:notesMasterId r:id="rId19"/>
  </p:notesMasterIdLst>
  <p:sldIdLst>
    <p:sldId id="256" r:id="rId2"/>
    <p:sldId id="258" r:id="rId3"/>
    <p:sldId id="263" r:id="rId4"/>
    <p:sldId id="268" r:id="rId5"/>
    <p:sldId id="270" r:id="rId6"/>
    <p:sldId id="269" r:id="rId7"/>
    <p:sldId id="261" r:id="rId8"/>
    <p:sldId id="264" r:id="rId9"/>
    <p:sldId id="271" r:id="rId10"/>
    <p:sldId id="265" r:id="rId11"/>
    <p:sldId id="266" r:id="rId12"/>
    <p:sldId id="272" r:id="rId13"/>
    <p:sldId id="280" r:id="rId14"/>
    <p:sldId id="273" r:id="rId15"/>
    <p:sldId id="278" r:id="rId16"/>
    <p:sldId id="275" r:id="rId17"/>
    <p:sldId id="281" r:id="rId18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FF33"/>
    <a:srgbClr val="CCE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B50C3B0B-7DBE-49CE-9865-9AF0C71CBA11}" type="datetimeFigureOut">
              <a:rPr lang="ru-RU"/>
              <a:pPr>
                <a:defRPr/>
              </a:pPr>
              <a:t>21.03.2019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6BDD9AAB-9204-4EF7-B269-021D77FF69D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9453633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4819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34820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A26AB336-4740-45E9-9455-119E26C1971C}" type="slidenum">
              <a:rPr lang="ru-RU" smtClean="0"/>
              <a:pPr/>
              <a:t>7</a:t>
            </a:fld>
            <a:endParaRPr 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304800" y="328613"/>
            <a:ext cx="8532813" cy="6197600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 dirty="0"/>
          </a:p>
        </p:txBody>
      </p:sp>
      <p:grpSp>
        <p:nvGrpSpPr>
          <p:cNvPr id="6" name="Скругленный прямоугольник 10"/>
          <p:cNvGrpSpPr>
            <a:grpSpLocks/>
          </p:cNvGrpSpPr>
          <p:nvPr/>
        </p:nvGrpSpPr>
        <p:grpSpPr bwMode="auto">
          <a:xfrm>
            <a:off x="414338" y="427038"/>
            <a:ext cx="8315325" cy="3121025"/>
            <a:chOff x="261" y="269"/>
            <a:chExt cx="5238" cy="1966"/>
          </a:xfrm>
        </p:grpSpPr>
        <p:pic>
          <p:nvPicPr>
            <p:cNvPr id="7" name="Скругленный прямоугольник 10"/>
            <p:cNvPicPr>
              <a:picLocks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261" y="269"/>
              <a:ext cx="5238" cy="1966"/>
            </a:xfrm>
            <a:prstGeom prst="rect">
              <a:avLst/>
            </a:prstGeom>
            <a:noFill/>
          </p:spPr>
        </p:pic>
        <p:sp>
          <p:nvSpPr>
            <p:cNvPr id="8" name="Text Box 4"/>
            <p:cNvSpPr txBox="1">
              <a:spLocks noChangeArrowheads="1"/>
            </p:cNvSpPr>
            <p:nvPr/>
          </p:nvSpPr>
          <p:spPr bwMode="auto">
            <a:xfrm>
              <a:off x="290" y="300"/>
              <a:ext cx="5180" cy="190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ctr"/>
              <a:endParaRPr lang="en-US">
                <a:solidFill>
                  <a:srgbClr val="FFFFFF"/>
                </a:solidFill>
                <a:latin typeface="Verdana" pitchFamily="34" charset="0"/>
              </a:endParaRPr>
            </a:p>
          </p:txBody>
        </p:sp>
      </p:grpSp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0" name="Подзаголовок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5C222150-EEC2-48D7-9D34-EB5C4A78F87D}" type="datetimeFigureOut">
              <a:rPr lang="ru-RU"/>
              <a:pPr>
                <a:defRPr/>
              </a:pPr>
              <a:t>21.03.2019</a:t>
            </a:fld>
            <a:endParaRPr lang="ru-RU" dirty="0"/>
          </a:p>
        </p:txBody>
      </p:sp>
      <p:sp>
        <p:nvSpPr>
          <p:cNvPr id="10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6C1D1035-F5CC-4389-BA41-7F933F10F535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99BB04-3DC0-4596-AAB9-18B623FE5601}" type="datetimeFigureOut">
              <a:rPr lang="ru-RU"/>
              <a:pPr>
                <a:defRPr/>
              </a:pPr>
              <a:t>21.03.2019</a:t>
            </a:fld>
            <a:endParaRPr lang="ru-RU" dirty="0"/>
          </a:p>
        </p:txBody>
      </p:sp>
      <p:sp>
        <p:nvSpPr>
          <p:cNvPr id="5" name="Нижний колонтитул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8DEA28-E593-410F-92C0-382D7065182D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AE4CFF-D999-4A07-9DCC-FC4D36945495}" type="datetimeFigureOut">
              <a:rPr lang="ru-RU"/>
              <a:pPr>
                <a:defRPr/>
              </a:pPr>
              <a:t>21.03.2019</a:t>
            </a:fld>
            <a:endParaRPr lang="ru-RU" dirty="0"/>
          </a:p>
        </p:txBody>
      </p:sp>
      <p:sp>
        <p:nvSpPr>
          <p:cNvPr id="5" name="Нижний колонтитул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B91B5D-0FC9-46D1-BC75-74299B71BA89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391EDF-724F-451F-BD3B-9CEBCC6107A9}" type="datetimeFigureOut">
              <a:rPr lang="ru-RU"/>
              <a:pPr>
                <a:defRPr/>
              </a:pPr>
              <a:t>21.03.2019</a:t>
            </a:fld>
            <a:endParaRPr lang="ru-RU" dirty="0"/>
          </a:p>
        </p:txBody>
      </p:sp>
      <p:sp>
        <p:nvSpPr>
          <p:cNvPr id="5" name="Нижний колонтитул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064790-EF5C-44EA-B74E-4413130A5B94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304800" y="328613"/>
            <a:ext cx="8532813" cy="6197600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 dirty="0"/>
          </a:p>
        </p:txBody>
      </p:sp>
      <p:grpSp>
        <p:nvGrpSpPr>
          <p:cNvPr id="5" name="Скругленный прямоугольник 10"/>
          <p:cNvGrpSpPr>
            <a:grpSpLocks/>
          </p:cNvGrpSpPr>
          <p:nvPr/>
        </p:nvGrpSpPr>
        <p:grpSpPr bwMode="auto">
          <a:xfrm>
            <a:off x="414338" y="427038"/>
            <a:ext cx="8315325" cy="4352925"/>
            <a:chOff x="261" y="269"/>
            <a:chExt cx="5238" cy="2742"/>
          </a:xfrm>
        </p:grpSpPr>
        <p:pic>
          <p:nvPicPr>
            <p:cNvPr id="6" name="Скругленный прямоугольник 10"/>
            <p:cNvPicPr>
              <a:picLocks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261" y="269"/>
              <a:ext cx="5238" cy="2742"/>
            </a:xfrm>
            <a:prstGeom prst="rect">
              <a:avLst/>
            </a:prstGeom>
            <a:noFill/>
          </p:spPr>
        </p:pic>
        <p:sp>
          <p:nvSpPr>
            <p:cNvPr id="7" name="Text Box 4"/>
            <p:cNvSpPr txBox="1">
              <a:spLocks noChangeArrowheads="1"/>
            </p:cNvSpPr>
            <p:nvPr/>
          </p:nvSpPr>
          <p:spPr bwMode="auto">
            <a:xfrm>
              <a:off x="281" y="291"/>
              <a:ext cx="5198" cy="27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ctr"/>
              <a:endParaRPr lang="en-US">
                <a:solidFill>
                  <a:srgbClr val="FFFFFF"/>
                </a:solidFill>
                <a:latin typeface="Verdana" pitchFamily="34" charset="0"/>
              </a:endParaRPr>
            </a:p>
          </p:txBody>
        </p:sp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AD9970B9-E924-49C7-A107-2A0D2E2E1813}" type="datetimeFigureOut">
              <a:rPr lang="ru-RU"/>
              <a:pPr>
                <a:defRPr/>
              </a:pPr>
              <a:t>21.03.2019</a:t>
            </a:fld>
            <a:endParaRPr lang="ru-RU" dirty="0"/>
          </a:p>
        </p:txBody>
      </p:sp>
      <p:sp>
        <p:nvSpPr>
          <p:cNvPr id="9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10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E8F69881-7B43-45D9-B872-7EB2846FE48D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DEF6FD-9882-4B33-B556-F2FA040536B0}" type="datetimeFigureOut">
              <a:rPr lang="ru-RU"/>
              <a:pPr>
                <a:defRPr/>
              </a:pPr>
              <a:t>21.03.2019</a:t>
            </a:fld>
            <a:endParaRPr lang="ru-RU" dirty="0"/>
          </a:p>
        </p:txBody>
      </p:sp>
      <p:sp>
        <p:nvSpPr>
          <p:cNvPr id="6" name="Нижний колонтитул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A50014-5DD8-403F-A43A-9BEAF605B09D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lvl1pPr>
              <a:defRPr b="1"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FCE43B-94BE-417E-B023-E9B65F928DA1}" type="datetimeFigureOut">
              <a:rPr lang="ru-RU"/>
              <a:pPr>
                <a:defRPr/>
              </a:pPr>
              <a:t>21.03.2019</a:t>
            </a:fld>
            <a:endParaRPr lang="ru-RU" dirty="0"/>
          </a:p>
        </p:txBody>
      </p:sp>
      <p:sp>
        <p:nvSpPr>
          <p:cNvPr id="8" name="Нижний колонтитул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2716E3-8D21-4898-A985-B3E4EB925752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F01D2B-241C-4330-A538-F1816F4F1A79}" type="datetimeFigureOut">
              <a:rPr lang="ru-RU"/>
              <a:pPr>
                <a:defRPr/>
              </a:pPr>
              <a:t>21.03.2019</a:t>
            </a:fld>
            <a:endParaRPr lang="ru-RU" dirty="0"/>
          </a:p>
        </p:txBody>
      </p:sp>
      <p:sp>
        <p:nvSpPr>
          <p:cNvPr id="4" name="Нижний колонтитул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E2F88C-46E7-4083-A257-81713AA75DCF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304800" y="328613"/>
            <a:ext cx="8532813" cy="6197600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 dirty="0"/>
          </a:p>
        </p:txBody>
      </p:sp>
      <p:sp>
        <p:nvSpPr>
          <p:cNvPr id="3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CC5CD9E8-7595-4E30-B998-29F741D747CD}" type="datetimeFigureOut">
              <a:rPr lang="ru-RU"/>
              <a:pPr>
                <a:defRPr/>
              </a:pPr>
              <a:t>21.03.2019</a:t>
            </a:fld>
            <a:endParaRPr lang="ru-RU" dirty="0"/>
          </a:p>
        </p:txBody>
      </p:sp>
      <p:sp>
        <p:nvSpPr>
          <p:cNvPr id="4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944EBED4-2768-4302-AB87-A99DC01C0412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0896A7-42C2-4EDF-9DCA-1CF8895915EC}" type="datetimeFigureOut">
              <a:rPr lang="ru-RU"/>
              <a:pPr>
                <a:defRPr/>
              </a:pPr>
              <a:t>21.03.2019</a:t>
            </a:fld>
            <a:endParaRPr lang="ru-RU" dirty="0"/>
          </a:p>
        </p:txBody>
      </p:sp>
      <p:sp>
        <p:nvSpPr>
          <p:cNvPr id="6" name="Нижний колонтитул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B5539D-85CC-465C-85D9-838CF6DC9D80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304800" y="328613"/>
            <a:ext cx="8532813" cy="6197600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 dirty="0"/>
          </a:p>
        </p:txBody>
      </p:sp>
      <p:sp>
        <p:nvSpPr>
          <p:cNvPr id="6" name="Прямоугольник с одним скругленным углом 5"/>
          <p:cNvSpPr/>
          <p:nvPr/>
        </p:nvSpPr>
        <p:spPr>
          <a:xfrm>
            <a:off x="6400800" y="433388"/>
            <a:ext cx="2324100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extLst/>
          </a:lstStyle>
          <a:p>
            <a:pPr lvl="0"/>
            <a:r>
              <a:rPr lang="ru-RU" noProof="0" dirty="0" smtClean="0"/>
              <a:t>Вставка рисунка</a:t>
            </a:r>
            <a:endParaRPr lang="en-US" noProof="0" dirty="0"/>
          </a:p>
        </p:txBody>
      </p:sp>
      <p:sp>
        <p:nvSpPr>
          <p:cNvPr id="7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4190ECB1-1283-402F-8467-750FE194ADAB}" type="datetimeFigureOut">
              <a:rPr lang="ru-RU"/>
              <a:pPr>
                <a:defRPr/>
              </a:pPr>
              <a:t>21.03.2019</a:t>
            </a:fld>
            <a:endParaRPr lang="ru-RU" dirty="0"/>
          </a:p>
        </p:txBody>
      </p:sp>
      <p:sp>
        <p:nvSpPr>
          <p:cNvPr id="8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EC4BE938-42E7-47F4-B06A-EEDAD7494D18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4">
                <a:lumMod val="60000"/>
                <a:lumOff val="40000"/>
              </a:schemeClr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8613"/>
            <a:ext cx="8532813" cy="6197600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 dirty="0"/>
          </a:p>
        </p:txBody>
      </p:sp>
      <p:grpSp>
        <p:nvGrpSpPr>
          <p:cNvPr id="9" name="Скругленный прямоугольник 8"/>
          <p:cNvGrpSpPr>
            <a:grpSpLocks/>
          </p:cNvGrpSpPr>
          <p:nvPr/>
        </p:nvGrpSpPr>
        <p:grpSpPr bwMode="auto">
          <a:xfrm>
            <a:off x="414338" y="427038"/>
            <a:ext cx="8315325" cy="5497512"/>
            <a:chOff x="261" y="269"/>
            <a:chExt cx="5238" cy="3463"/>
          </a:xfrm>
        </p:grpSpPr>
        <p:pic>
          <p:nvPicPr>
            <p:cNvPr id="1027" name="Скругленный прямоугольник 8"/>
            <p:cNvPicPr>
              <a:picLocks noChangeArrowheads="1"/>
            </p:cNvPicPr>
            <p:nvPr/>
          </p:nvPicPr>
          <p:blipFill>
            <a:blip r:embed="rId13" cstate="print"/>
            <a:srcRect/>
            <a:stretch>
              <a:fillRect/>
            </a:stretch>
          </p:blipFill>
          <p:spPr bwMode="auto">
            <a:xfrm>
              <a:off x="261" y="269"/>
              <a:ext cx="5238" cy="3463"/>
            </a:xfrm>
            <a:prstGeom prst="rect">
              <a:avLst/>
            </a:prstGeom>
            <a:noFill/>
          </p:spPr>
        </p:pic>
        <p:sp>
          <p:nvSpPr>
            <p:cNvPr id="1028" name="Text Box 4"/>
            <p:cNvSpPr txBox="1">
              <a:spLocks noChangeArrowheads="1"/>
            </p:cNvSpPr>
            <p:nvPr/>
          </p:nvSpPr>
          <p:spPr bwMode="auto">
            <a:xfrm>
              <a:off x="285" y="295"/>
              <a:ext cx="5190" cy="34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ctr"/>
              <a:endParaRPr lang="en-US">
                <a:solidFill>
                  <a:srgbClr val="FFFFFF"/>
                </a:solidFill>
                <a:latin typeface="Verdana" pitchFamily="34" charset="0"/>
              </a:endParaRPr>
            </a:p>
          </p:txBody>
        </p:sp>
      </p:grpSp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503238" y="4986338"/>
            <a:ext cx="8183562" cy="1050925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31" name="Текст 3"/>
          <p:cNvSpPr>
            <a:spLocks noGrp="1"/>
          </p:cNvSpPr>
          <p:nvPr>
            <p:ph type="body" idx="1"/>
          </p:nvPr>
        </p:nvSpPr>
        <p:spPr bwMode="auto">
          <a:xfrm>
            <a:off x="503238" y="530225"/>
            <a:ext cx="8183562" cy="4187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82880" tIns="9144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25" name="Дата 24"/>
          <p:cNvSpPr>
            <a:spLocks noGrp="1"/>
          </p:cNvSpPr>
          <p:nvPr>
            <p:ph type="dt" sz="half" idx="2"/>
          </p:nvPr>
        </p:nvSpPr>
        <p:spPr>
          <a:xfrm>
            <a:off x="3776663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pPr>
              <a:defRPr/>
            </a:pPr>
            <a:fld id="{AC7185B0-19EB-4AF7-A33C-5A27DC3A3712}" type="datetimeFigureOut">
              <a:rPr lang="ru-RU"/>
              <a:pPr>
                <a:defRPr/>
              </a:pPr>
              <a:t>21.03.2019</a:t>
            </a:fld>
            <a:endParaRPr lang="ru-RU" dirty="0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3"/>
          </p:nvPr>
        </p:nvSpPr>
        <p:spPr>
          <a:xfrm>
            <a:off x="6062663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348663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pPr>
              <a:defRPr/>
            </a:pPr>
            <a:fld id="{6FCF43BD-A107-4B07-A1D1-345DEEC0407A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53" r:id="rId1"/>
    <p:sldLayoutId id="2147483854" r:id="rId2"/>
    <p:sldLayoutId id="2147483855" r:id="rId3"/>
    <p:sldLayoutId id="2147483856" r:id="rId4"/>
    <p:sldLayoutId id="2147483857" r:id="rId5"/>
    <p:sldLayoutId id="2147483858" r:id="rId6"/>
    <p:sldLayoutId id="2147483859" r:id="rId7"/>
    <p:sldLayoutId id="2147483860" r:id="rId8"/>
    <p:sldLayoutId id="2147483861" r:id="rId9"/>
    <p:sldLayoutId id="2147483862" r:id="rId10"/>
    <p:sldLayoutId id="2147483863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b="1" kern="1200">
          <a:solidFill>
            <a:srgbClr val="FF8E49"/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8E49"/>
          </a:solidFill>
          <a:latin typeface="Verdan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8E49"/>
          </a:solidFill>
          <a:latin typeface="Verdan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8E49"/>
          </a:solidFill>
          <a:latin typeface="Verdan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8E49"/>
          </a:solidFill>
          <a:latin typeface="Verdan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 b="1">
          <a:solidFill>
            <a:srgbClr val="FF8E49"/>
          </a:solidFill>
          <a:latin typeface="Verdan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 b="1">
          <a:solidFill>
            <a:srgbClr val="FF8E49"/>
          </a:solidFill>
          <a:latin typeface="Verdan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 b="1">
          <a:solidFill>
            <a:srgbClr val="FF8E49"/>
          </a:solidFill>
          <a:latin typeface="Verdan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 b="1">
          <a:solidFill>
            <a:srgbClr val="FF8E49"/>
          </a:solidFill>
          <a:latin typeface="Verdana" pitchFamily="34" charset="0"/>
        </a:defRPr>
      </a:lvl9pPr>
      <a:extLst/>
    </p:titleStyle>
    <p:bodyStyle>
      <a:lvl1pPr marL="265113" indent="-265113" algn="l" rtl="0" eaLnBrk="0" fontAlgn="base" hangingPunct="0">
        <a:spcBef>
          <a:spcPts val="250"/>
        </a:spcBef>
        <a:spcAft>
          <a:spcPct val="0"/>
        </a:spcAft>
        <a:buClr>
          <a:schemeClr val="accent1"/>
        </a:buClr>
        <a:buSzPct val="80000"/>
        <a:buFont typeface="Wingdings 2" pitchFamily="18" charset="2"/>
        <a:buChar char="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547688" indent="-200025" algn="l" rtl="0" eaLnBrk="0" fontAlgn="base" hangingPunct="0">
        <a:spcBef>
          <a:spcPts val="250"/>
        </a:spcBef>
        <a:spcAft>
          <a:spcPct val="0"/>
        </a:spcAft>
        <a:buClr>
          <a:schemeClr val="accent1"/>
        </a:buClr>
        <a:buSzPct val="100000"/>
        <a:buFont typeface="Verdana" pitchFamily="34" charset="0"/>
        <a:buChar char="◦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5813" indent="-182563" algn="l" rtl="0" eaLnBrk="0" fontAlgn="base" hangingPunct="0">
        <a:spcBef>
          <a:spcPts val="250"/>
        </a:spcBef>
        <a:spcAft>
          <a:spcPct val="0"/>
        </a:spcAft>
        <a:buClr>
          <a:srgbClr val="5194FF"/>
        </a:buClr>
        <a:buSzPct val="100000"/>
        <a:buFont typeface="Wingdings 2" pitchFamily="18" charset="2"/>
        <a:buChar char=""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3938" indent="-182563" algn="l" rtl="0" eaLnBrk="0" fontAlgn="base" hangingPunct="0">
        <a:spcBef>
          <a:spcPts val="225"/>
        </a:spcBef>
        <a:spcAft>
          <a:spcPct val="0"/>
        </a:spcAft>
        <a:buClr>
          <a:srgbClr val="5194FF"/>
        </a:buClr>
        <a:buSzPct val="112000"/>
        <a:buFont typeface="Verdana" pitchFamily="34" charset="0"/>
        <a:buChar char="◦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79525" indent="-182563" algn="l" rtl="0" eaLnBrk="0" fontAlgn="base" hangingPunct="0">
        <a:spcBef>
          <a:spcPts val="250"/>
        </a:spcBef>
        <a:spcAft>
          <a:spcPct val="0"/>
        </a:spcAft>
        <a:buClr>
          <a:srgbClr val="FF3326"/>
        </a:buClr>
        <a:buSzPct val="100000"/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3" Type="http://schemas.openxmlformats.org/officeDocument/2006/relationships/image" Target="../media/image28.jpeg"/><Relationship Id="rId7" Type="http://schemas.openxmlformats.org/officeDocument/2006/relationships/image" Target="../media/image35.png"/><Relationship Id="rId2" Type="http://schemas.openxmlformats.org/officeDocument/2006/relationships/hyperlink" Target="http://www.po-ua.com/node-foto/Karpaty-2010.files/image018.jpg" TargetMode="Externa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1.jpeg"/><Relationship Id="rId5" Type="http://schemas.openxmlformats.org/officeDocument/2006/relationships/image" Target="../media/image23.jpeg"/><Relationship Id="rId4" Type="http://schemas.openxmlformats.org/officeDocument/2006/relationships/hyperlink" Target="http://zhurnal.lib.ru/img/i/iwan_w_a/voyage/brusnika.jpg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slide" Target="slide6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3" Type="http://schemas.openxmlformats.org/officeDocument/2006/relationships/image" Target="../media/image19.jpeg"/><Relationship Id="rId7" Type="http://schemas.openxmlformats.org/officeDocument/2006/relationships/image" Target="../media/image15.jpe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6.xml"/><Relationship Id="rId6" Type="http://schemas.openxmlformats.org/officeDocument/2006/relationships/hyperlink" Target="http://samsay.ru/uploads/posts/2009-07/1249039518_gvozdika-polevaya.jpg" TargetMode="External"/><Relationship Id="rId5" Type="http://schemas.openxmlformats.org/officeDocument/2006/relationships/image" Target="../media/image39.jpeg"/><Relationship Id="rId4" Type="http://schemas.openxmlformats.org/officeDocument/2006/relationships/image" Target="../media/image25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jpeg"/><Relationship Id="rId3" Type="http://schemas.openxmlformats.org/officeDocument/2006/relationships/image" Target="../media/image44.png"/><Relationship Id="rId7" Type="http://schemas.openxmlformats.org/officeDocument/2006/relationships/image" Target="../media/image48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7.png"/><Relationship Id="rId5" Type="http://schemas.openxmlformats.org/officeDocument/2006/relationships/image" Target="../media/image46.png"/><Relationship Id="rId10" Type="http://schemas.openxmlformats.org/officeDocument/2006/relationships/image" Target="../media/image51.png"/><Relationship Id="rId4" Type="http://schemas.openxmlformats.org/officeDocument/2006/relationships/image" Target="../media/image45.png"/><Relationship Id="rId9" Type="http://schemas.openxmlformats.org/officeDocument/2006/relationships/image" Target="../media/image50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Relationship Id="rId9" Type="http://schemas.openxmlformats.org/officeDocument/2006/relationships/image" Target="../media/image1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hyperlink" Target="http://images03.olx.ru/ui/5/34/24/63433024_1---.jpg" TargetMode="Externa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eg"/><Relationship Id="rId13" Type="http://schemas.openxmlformats.org/officeDocument/2006/relationships/image" Target="../media/image23.jpeg"/><Relationship Id="rId3" Type="http://schemas.openxmlformats.org/officeDocument/2006/relationships/image" Target="../media/image15.jpeg"/><Relationship Id="rId7" Type="http://schemas.openxmlformats.org/officeDocument/2006/relationships/image" Target="../media/image19.jpeg"/><Relationship Id="rId12" Type="http://schemas.openxmlformats.org/officeDocument/2006/relationships/hyperlink" Target="http://zhurnal.lib.ru/img/i/iwan_w_a/voyage/brusnika.jpg" TargetMode="External"/><Relationship Id="rId2" Type="http://schemas.openxmlformats.org/officeDocument/2006/relationships/hyperlink" Target="http://samsay.ru/uploads/posts/2009-07/1249039518_gvozdika-polevaya.jpg" TargetMode="Externa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8.jpeg"/><Relationship Id="rId11" Type="http://schemas.openxmlformats.org/officeDocument/2006/relationships/image" Target="../media/image22.jpeg"/><Relationship Id="rId5" Type="http://schemas.openxmlformats.org/officeDocument/2006/relationships/image" Target="../media/image17.jpeg"/><Relationship Id="rId10" Type="http://schemas.openxmlformats.org/officeDocument/2006/relationships/hyperlink" Target="http://www.po-ua.com/node-foto/Karpaty-2010.files/image018.jpg" TargetMode="External"/><Relationship Id="rId4" Type="http://schemas.openxmlformats.org/officeDocument/2006/relationships/image" Target="../media/image16.jpeg"/><Relationship Id="rId9" Type="http://schemas.openxmlformats.org/officeDocument/2006/relationships/image" Target="../media/image21.jpeg"/><Relationship Id="rId14" Type="http://schemas.openxmlformats.org/officeDocument/2006/relationships/image" Target="../media/image24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jpeg"/><Relationship Id="rId13" Type="http://schemas.openxmlformats.org/officeDocument/2006/relationships/image" Target="../media/image23.jpeg"/><Relationship Id="rId3" Type="http://schemas.openxmlformats.org/officeDocument/2006/relationships/image" Target="../media/image15.jpeg"/><Relationship Id="rId7" Type="http://schemas.openxmlformats.org/officeDocument/2006/relationships/image" Target="../media/image19.jpeg"/><Relationship Id="rId12" Type="http://schemas.openxmlformats.org/officeDocument/2006/relationships/hyperlink" Target="http://zhurnal.lib.ru/img/i/iwan_w_a/voyage/brusnika.jpg" TargetMode="External"/><Relationship Id="rId2" Type="http://schemas.openxmlformats.org/officeDocument/2006/relationships/hyperlink" Target="http://samsay.ru/uploads/posts/2009-07/1249039518_gvozdika-polevaya.jpg" TargetMode="Externa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8.jpeg"/><Relationship Id="rId11" Type="http://schemas.openxmlformats.org/officeDocument/2006/relationships/image" Target="../media/image26.jpeg"/><Relationship Id="rId5" Type="http://schemas.openxmlformats.org/officeDocument/2006/relationships/image" Target="../media/image17.jpeg"/><Relationship Id="rId10" Type="http://schemas.openxmlformats.org/officeDocument/2006/relationships/hyperlink" Target="http://www.po-ua.com/node-foto/Karpaty-2010.files/image018.jpg" TargetMode="External"/><Relationship Id="rId4" Type="http://schemas.openxmlformats.org/officeDocument/2006/relationships/image" Target="../media/image16.jpeg"/><Relationship Id="rId9" Type="http://schemas.openxmlformats.org/officeDocument/2006/relationships/image" Target="../media/image21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hyperlink" Target="http://www.po-ua.com/node-foto/Karpaty-2010.files/image018.jpg" TargetMode="External"/><Relationship Id="rId13" Type="http://schemas.openxmlformats.org/officeDocument/2006/relationships/image" Target="../media/image25.jpeg"/><Relationship Id="rId18" Type="http://schemas.openxmlformats.org/officeDocument/2006/relationships/image" Target="../media/image29.gif"/><Relationship Id="rId3" Type="http://schemas.openxmlformats.org/officeDocument/2006/relationships/image" Target="../media/image17.jpeg"/><Relationship Id="rId7" Type="http://schemas.openxmlformats.org/officeDocument/2006/relationships/image" Target="../media/image21.jpeg"/><Relationship Id="rId12" Type="http://schemas.openxmlformats.org/officeDocument/2006/relationships/image" Target="../media/image19.jpeg"/><Relationship Id="rId17" Type="http://schemas.openxmlformats.org/officeDocument/2006/relationships/image" Target="../media/image15.jpeg"/><Relationship Id="rId2" Type="http://schemas.openxmlformats.org/officeDocument/2006/relationships/slide" Target="slide13.xml"/><Relationship Id="rId16" Type="http://schemas.openxmlformats.org/officeDocument/2006/relationships/hyperlink" Target="http://samsay.ru/uploads/posts/2009-07/1249039518_gvozdika-polevaya.jpg" TargetMode="External"/><Relationship Id="rId20" Type="http://schemas.openxmlformats.org/officeDocument/2006/relationships/image" Target="../media/image31.gif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8.jpeg"/><Relationship Id="rId11" Type="http://schemas.openxmlformats.org/officeDocument/2006/relationships/image" Target="../media/image23.jpeg"/><Relationship Id="rId5" Type="http://schemas.openxmlformats.org/officeDocument/2006/relationships/image" Target="../media/image27.jpeg"/><Relationship Id="rId15" Type="http://schemas.openxmlformats.org/officeDocument/2006/relationships/slide" Target="slide10.xml"/><Relationship Id="rId10" Type="http://schemas.openxmlformats.org/officeDocument/2006/relationships/hyperlink" Target="http://zhurnal.lib.ru/img/i/iwan_w_a/voyage/brusnika.jpg" TargetMode="External"/><Relationship Id="rId19" Type="http://schemas.openxmlformats.org/officeDocument/2006/relationships/image" Target="../media/image30.gif"/><Relationship Id="rId4" Type="http://schemas.openxmlformats.org/officeDocument/2006/relationships/hyperlink" Target="http://www.tdecologica.ru/files/porody/bereza_tree_02.jpg" TargetMode="External"/><Relationship Id="rId9" Type="http://schemas.openxmlformats.org/officeDocument/2006/relationships/image" Target="../media/image28.jpeg"/><Relationship Id="rId14" Type="http://schemas.openxmlformats.org/officeDocument/2006/relationships/slide" Target="slide7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image" Target="../media/image17.jpeg"/><Relationship Id="rId7" Type="http://schemas.openxmlformats.org/officeDocument/2006/relationships/image" Target="../media/image3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jpeg"/><Relationship Id="rId5" Type="http://schemas.openxmlformats.org/officeDocument/2006/relationships/image" Target="../media/image27.jpeg"/><Relationship Id="rId4" Type="http://schemas.openxmlformats.org/officeDocument/2006/relationships/hyperlink" Target="http://www.tdecologica.ru/files/porody/bereza_tree_02.jpg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" Target="slide6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0" y="0"/>
            <a:ext cx="9144000" cy="6858000"/>
          </a:xfrm>
          <a:noFill/>
        </p:spPr>
      </p:pic>
      <p:sp>
        <p:nvSpPr>
          <p:cNvPr id="2050" name="Заголовок 1"/>
          <p:cNvSpPr>
            <a:spLocks noGrp="1"/>
          </p:cNvSpPr>
          <p:nvPr>
            <p:ph type="title"/>
          </p:nvPr>
        </p:nvSpPr>
        <p:spPr>
          <a:xfrm>
            <a:off x="468313" y="1700213"/>
            <a:ext cx="8229600" cy="1503362"/>
          </a:xfrm>
          <a:ln w="38100"/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4800" i="1" dirty="0" smtClean="0">
                <a:solidFill>
                  <a:schemeClr val="bg1"/>
                </a:solidFill>
                <a:latin typeface="Bookman Old Style" pitchFamily="18" charset="0"/>
              </a:rPr>
              <a:t>Урок  окружающего мира</a:t>
            </a:r>
            <a:br>
              <a:rPr lang="ru-RU" sz="4800" i="1" dirty="0" smtClean="0">
                <a:solidFill>
                  <a:schemeClr val="bg1"/>
                </a:solidFill>
                <a:latin typeface="Bookman Old Style" pitchFamily="18" charset="0"/>
              </a:rPr>
            </a:br>
            <a:r>
              <a:rPr lang="ru-RU" sz="4800" i="1" dirty="0" smtClean="0">
                <a:solidFill>
                  <a:schemeClr val="bg1"/>
                </a:solidFill>
                <a:latin typeface="Bookman Old Style" pitchFamily="18" charset="0"/>
              </a:rPr>
              <a:t>  2 класс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403648" y="188640"/>
            <a:ext cx="6175024" cy="1200329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3600" dirty="0"/>
              <a:t>Чем эти растения отличаются от других?</a:t>
            </a:r>
            <a:endParaRPr lang="ru-RU" sz="3600" b="1" dirty="0">
              <a:ln/>
              <a:solidFill>
                <a:schemeClr val="accent3"/>
              </a:solidFill>
            </a:endParaRPr>
          </a:p>
        </p:txBody>
      </p:sp>
      <p:pic>
        <p:nvPicPr>
          <p:cNvPr id="7" name="Picture 6" descr="Картинка 17 из 3457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63938" y="2060575"/>
            <a:ext cx="2232025" cy="3168650"/>
          </a:xfrm>
          <a:prstGeom prst="rect">
            <a:avLst/>
          </a:prstGeom>
          <a:noFill/>
          <a:ln w="38100">
            <a:solidFill>
              <a:srgbClr val="00B0F0"/>
            </a:solidFill>
            <a:miter lim="800000"/>
            <a:headEnd/>
            <a:tailEnd/>
          </a:ln>
        </p:spPr>
      </p:pic>
      <p:pic>
        <p:nvPicPr>
          <p:cNvPr id="8" name="Picture 8" descr="Картинка 15 из 2163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84213" y="2060575"/>
            <a:ext cx="2087562" cy="3168650"/>
          </a:xfrm>
          <a:prstGeom prst="rect">
            <a:avLst/>
          </a:prstGeom>
          <a:noFill/>
          <a:ln w="38100">
            <a:solidFill>
              <a:srgbClr val="00B0F0"/>
            </a:solidFill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 rot="16200000">
            <a:off x="-1094581" y="3413919"/>
            <a:ext cx="3168650" cy="461962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400" dirty="0"/>
              <a:t>Брусника</a:t>
            </a:r>
          </a:p>
        </p:txBody>
      </p:sp>
      <p:sp>
        <p:nvSpPr>
          <p:cNvPr id="10" name="TextBox 9"/>
          <p:cNvSpPr txBox="1"/>
          <p:nvPr/>
        </p:nvSpPr>
        <p:spPr>
          <a:xfrm rot="16200000">
            <a:off x="1758157" y="3398043"/>
            <a:ext cx="3200400" cy="461963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400" dirty="0"/>
              <a:t>Черника</a:t>
            </a:r>
          </a:p>
        </p:txBody>
      </p:sp>
      <p:pic>
        <p:nvPicPr>
          <p:cNvPr id="12" name="Picture 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516688" y="2060575"/>
            <a:ext cx="2232025" cy="3240088"/>
          </a:xfrm>
          <a:prstGeom prst="rect">
            <a:avLst/>
          </a:prstGeom>
          <a:noFill/>
          <a:ln w="38100">
            <a:solidFill>
              <a:srgbClr val="00B0F0"/>
            </a:solidFill>
            <a:miter lim="800000"/>
            <a:headEnd/>
            <a:tailEnd/>
          </a:ln>
        </p:spPr>
      </p:pic>
      <p:sp>
        <p:nvSpPr>
          <p:cNvPr id="13" name="TextBox 12"/>
          <p:cNvSpPr txBox="1"/>
          <p:nvPr/>
        </p:nvSpPr>
        <p:spPr>
          <a:xfrm rot="16200000">
            <a:off x="4732338" y="3449637"/>
            <a:ext cx="3240088" cy="461963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400" dirty="0"/>
              <a:t>Орешник</a:t>
            </a:r>
          </a:p>
        </p:txBody>
      </p:sp>
      <p:pic>
        <p:nvPicPr>
          <p:cNvPr id="15" name="Picture 10" descr="Копия kjtjk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219700" y="1700213"/>
            <a:ext cx="3422650" cy="4464050"/>
          </a:xfrm>
          <a:prstGeom prst="rect">
            <a:avLst/>
          </a:prstGeom>
          <a:noFill/>
          <a:ln w="57150">
            <a:solidFill>
              <a:srgbClr val="5F5F5F"/>
            </a:solidFill>
            <a:miter lim="800000"/>
            <a:headEnd/>
            <a:tailEnd/>
          </a:ln>
        </p:spPr>
      </p:pic>
      <p:pic>
        <p:nvPicPr>
          <p:cNvPr id="16" name="Text Box 8"/>
          <p:cNvPicPr>
            <a:picLocks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84175" y="2987675"/>
            <a:ext cx="4437063" cy="26701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850" y="260350"/>
            <a:ext cx="8183563" cy="792163"/>
          </a:xfrm>
        </p:spPr>
        <p:txBody>
          <a:bodyPr/>
          <a:lstStyle/>
          <a:p>
            <a:pPr algn="ctr">
              <a:defRPr/>
            </a:pPr>
            <a:r>
              <a:rPr lang="ru-RU" dirty="0" smtClean="0">
                <a:solidFill>
                  <a:srgbClr val="0070C0"/>
                </a:solidFill>
                <a:latin typeface="Bookman Old Style" pitchFamily="18" charset="0"/>
                <a:hlinkClick r:id="rId2" action="ppaction://hlinksldjump"/>
              </a:rPr>
              <a:t>Кустарники</a:t>
            </a:r>
            <a:endParaRPr lang="ru-RU" dirty="0" smtClean="0">
              <a:solidFill>
                <a:srgbClr val="0070C0"/>
              </a:solidFill>
              <a:latin typeface="Bookman Old Style" pitchFamily="18" charset="0"/>
            </a:endParaRPr>
          </a:p>
        </p:txBody>
      </p:sp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611188" y="1773238"/>
            <a:ext cx="3089275" cy="739775"/>
          </a:xfrm>
          <a:prstGeom prst="rect">
            <a:avLst/>
          </a:prstGeom>
          <a:solidFill>
            <a:srgbClr val="CCFF66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4000"/>
              <a:t>Лиственные</a:t>
            </a:r>
          </a:p>
        </p:txBody>
      </p:sp>
      <p:sp>
        <p:nvSpPr>
          <p:cNvPr id="8" name="Text Box 6"/>
          <p:cNvSpPr txBox="1">
            <a:spLocks noChangeArrowheads="1"/>
          </p:cNvSpPr>
          <p:nvPr/>
        </p:nvSpPr>
        <p:spPr bwMode="auto">
          <a:xfrm>
            <a:off x="5148263" y="1825625"/>
            <a:ext cx="3095625" cy="739775"/>
          </a:xfrm>
          <a:prstGeom prst="rect">
            <a:avLst/>
          </a:prstGeom>
          <a:solidFill>
            <a:srgbClr val="FFFF66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4000"/>
              <a:t>Хвойные</a:t>
            </a:r>
          </a:p>
        </p:txBody>
      </p:sp>
      <p:sp>
        <p:nvSpPr>
          <p:cNvPr id="9" name="Text Box 9"/>
          <p:cNvSpPr txBox="1">
            <a:spLocks noChangeArrowheads="1"/>
          </p:cNvSpPr>
          <p:nvPr/>
        </p:nvSpPr>
        <p:spPr bwMode="auto">
          <a:xfrm>
            <a:off x="755650" y="2997200"/>
            <a:ext cx="2852738" cy="1104900"/>
          </a:xfrm>
          <a:prstGeom prst="rect">
            <a:avLst/>
          </a:prstGeom>
          <a:solidFill>
            <a:srgbClr val="CCFFFF"/>
          </a:solidFill>
          <a:ln w="38100">
            <a:solidFill>
              <a:srgbClr val="00B0F0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 sz="3200"/>
              <a:t>листья в виде</a:t>
            </a:r>
          </a:p>
          <a:p>
            <a:pPr algn="ctr"/>
            <a:r>
              <a:rPr lang="ru-RU" sz="3200"/>
              <a:t>пластинок</a:t>
            </a:r>
          </a:p>
        </p:txBody>
      </p:sp>
      <p:sp>
        <p:nvSpPr>
          <p:cNvPr id="23558" name="Line 7"/>
          <p:cNvSpPr>
            <a:spLocks noChangeShapeType="1"/>
          </p:cNvSpPr>
          <p:nvPr/>
        </p:nvSpPr>
        <p:spPr bwMode="auto">
          <a:xfrm flipH="1">
            <a:off x="1979613" y="1341438"/>
            <a:ext cx="2305050" cy="431800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23559" name="Line 8"/>
          <p:cNvSpPr>
            <a:spLocks noChangeShapeType="1"/>
          </p:cNvSpPr>
          <p:nvPr/>
        </p:nvSpPr>
        <p:spPr bwMode="auto">
          <a:xfrm>
            <a:off x="4284663" y="1341438"/>
            <a:ext cx="2303462" cy="503237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12" name="Text Box 10"/>
          <p:cNvSpPr txBox="1">
            <a:spLocks noChangeArrowheads="1"/>
          </p:cNvSpPr>
          <p:nvPr/>
        </p:nvSpPr>
        <p:spPr bwMode="auto">
          <a:xfrm>
            <a:off x="5221288" y="3068638"/>
            <a:ext cx="2852737" cy="1104900"/>
          </a:xfrm>
          <a:prstGeom prst="rect">
            <a:avLst/>
          </a:prstGeom>
          <a:solidFill>
            <a:srgbClr val="CCECFF"/>
          </a:solidFill>
          <a:ln w="38100">
            <a:solidFill>
              <a:srgbClr val="00B0F0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 sz="3200"/>
              <a:t>листья в виде</a:t>
            </a:r>
          </a:p>
          <a:p>
            <a:pPr algn="ctr"/>
            <a:r>
              <a:rPr lang="ru-RU" sz="3200"/>
              <a:t>хвоинок</a:t>
            </a:r>
          </a:p>
        </p:txBody>
      </p:sp>
      <p:sp>
        <p:nvSpPr>
          <p:cNvPr id="13" name="Text Box 9"/>
          <p:cNvSpPr txBox="1">
            <a:spLocks noChangeArrowheads="1"/>
          </p:cNvSpPr>
          <p:nvPr/>
        </p:nvSpPr>
        <p:spPr bwMode="auto">
          <a:xfrm>
            <a:off x="1187450" y="4538663"/>
            <a:ext cx="2447925" cy="2041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3200">
                <a:solidFill>
                  <a:srgbClr val="000000"/>
                </a:solidFill>
              </a:rPr>
              <a:t>малина</a:t>
            </a:r>
          </a:p>
          <a:p>
            <a:pPr algn="ctr"/>
            <a:r>
              <a:rPr lang="ru-RU" sz="3200">
                <a:solidFill>
                  <a:srgbClr val="000000"/>
                </a:solidFill>
              </a:rPr>
              <a:t>шиповник</a:t>
            </a:r>
          </a:p>
          <a:p>
            <a:pPr algn="ctr"/>
            <a:r>
              <a:rPr lang="ru-RU" sz="3200">
                <a:solidFill>
                  <a:srgbClr val="000000"/>
                </a:solidFill>
              </a:rPr>
              <a:t>смородина</a:t>
            </a:r>
          </a:p>
          <a:p>
            <a:pPr algn="ctr"/>
            <a:r>
              <a:rPr lang="ru-RU" sz="3200">
                <a:solidFill>
                  <a:srgbClr val="000000"/>
                </a:solidFill>
              </a:rPr>
              <a:t>орешник</a:t>
            </a:r>
          </a:p>
        </p:txBody>
      </p:sp>
      <p:sp>
        <p:nvSpPr>
          <p:cNvPr id="14" name="Text Box 10"/>
          <p:cNvSpPr txBox="1">
            <a:spLocks noChangeArrowheads="1"/>
          </p:cNvSpPr>
          <p:nvPr/>
        </p:nvSpPr>
        <p:spPr bwMode="auto">
          <a:xfrm>
            <a:off x="5219700" y="4868863"/>
            <a:ext cx="3240088" cy="1554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3200">
                <a:solidFill>
                  <a:srgbClr val="000000"/>
                </a:solidFill>
              </a:rPr>
              <a:t>можжевельник</a:t>
            </a:r>
          </a:p>
          <a:p>
            <a:pPr algn="ctr"/>
            <a:r>
              <a:rPr lang="ru-RU" sz="3200">
                <a:solidFill>
                  <a:srgbClr val="000000"/>
                </a:solidFill>
              </a:rPr>
              <a:t>кипарис</a:t>
            </a:r>
          </a:p>
          <a:p>
            <a:pPr algn="ctr"/>
            <a:endParaRPr lang="ru-RU" sz="3200">
              <a:solidFill>
                <a:srgbClr val="000000"/>
              </a:solidFill>
            </a:endParaRPr>
          </a:p>
        </p:txBody>
      </p:sp>
      <p:pic>
        <p:nvPicPr>
          <p:cNvPr id="15" name="Picture 11" descr="28_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76825" y="2708275"/>
            <a:ext cx="3168650" cy="3744913"/>
          </a:xfrm>
          <a:prstGeom prst="rect">
            <a:avLst/>
          </a:prstGeom>
          <a:noFill/>
          <a:ln w="38100">
            <a:solidFill>
              <a:srgbClr val="669900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3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2" grpId="0" animBg="1"/>
      <p:bldP spid="13" grpId="0"/>
      <p:bldP spid="1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Прямоугольник 3"/>
          <p:cNvPicPr>
            <a:picLocks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95413" y="79375"/>
            <a:ext cx="6188075" cy="1316038"/>
          </a:xfrm>
          <a:prstGeom prst="rect">
            <a:avLst/>
          </a:prstGeom>
          <a:noFill/>
        </p:spPr>
      </p:pic>
      <p:pic>
        <p:nvPicPr>
          <p:cNvPr id="6" name="Picture 12" descr="1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89363" y="2133600"/>
            <a:ext cx="2222500" cy="2951163"/>
          </a:xfrm>
          <a:prstGeom prst="rect">
            <a:avLst/>
          </a:prstGeom>
          <a:noFill/>
          <a:ln w="38100">
            <a:solidFill>
              <a:srgbClr val="FFFF00"/>
            </a:solidFill>
            <a:miter lim="800000"/>
            <a:headEnd/>
            <a:tailEnd/>
          </a:ln>
        </p:spPr>
      </p:pic>
      <p:pic>
        <p:nvPicPr>
          <p:cNvPr id="7" name="Picture 13" descr="1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732588" y="2205038"/>
            <a:ext cx="2160587" cy="2873375"/>
          </a:xfrm>
          <a:prstGeom prst="rect">
            <a:avLst/>
          </a:prstGeom>
          <a:noFill/>
          <a:ln w="38100">
            <a:solidFill>
              <a:srgbClr val="FFFF00"/>
            </a:solidFill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 rot="16200000">
            <a:off x="-950913" y="3378201"/>
            <a:ext cx="2951163" cy="461962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400" dirty="0"/>
              <a:t>Гвоздика</a:t>
            </a:r>
          </a:p>
        </p:txBody>
      </p:sp>
      <p:sp>
        <p:nvSpPr>
          <p:cNvPr id="10" name="TextBox 9"/>
          <p:cNvSpPr txBox="1"/>
          <p:nvPr/>
        </p:nvSpPr>
        <p:spPr>
          <a:xfrm rot="16200000">
            <a:off x="2051050" y="3430588"/>
            <a:ext cx="3024188" cy="430212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200" dirty="0"/>
              <a:t>Колокольчик</a:t>
            </a:r>
          </a:p>
        </p:txBody>
      </p:sp>
      <p:sp>
        <p:nvSpPr>
          <p:cNvPr id="11" name="TextBox 10"/>
          <p:cNvSpPr txBox="1"/>
          <p:nvPr/>
        </p:nvSpPr>
        <p:spPr>
          <a:xfrm rot="16200000">
            <a:off x="5025232" y="3450431"/>
            <a:ext cx="2952750" cy="461963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400" dirty="0"/>
              <a:t>Ромашка</a:t>
            </a:r>
          </a:p>
        </p:txBody>
      </p:sp>
      <p:pic>
        <p:nvPicPr>
          <p:cNvPr id="13" name="Picture 11" descr="Копия (2) kjtjk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292725" y="1844675"/>
            <a:ext cx="2967038" cy="3600450"/>
          </a:xfrm>
          <a:prstGeom prst="rect">
            <a:avLst/>
          </a:prstGeom>
          <a:noFill/>
          <a:ln w="57150">
            <a:solidFill>
              <a:srgbClr val="5F5F5F"/>
            </a:solidFill>
            <a:miter lim="800000"/>
            <a:headEnd/>
            <a:tailEnd/>
          </a:ln>
        </p:spPr>
      </p:pic>
      <p:pic>
        <p:nvPicPr>
          <p:cNvPr id="15" name="Picture 9" descr="Картинка 11 из 16685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print"/>
          <a:srcRect b="8124"/>
          <a:stretch>
            <a:fillRect/>
          </a:stretch>
        </p:blipFill>
        <p:spPr bwMode="auto">
          <a:xfrm>
            <a:off x="755650" y="2133600"/>
            <a:ext cx="2232025" cy="2951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Text Box 8"/>
          <p:cNvPicPr>
            <a:picLocks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96900" y="2554288"/>
            <a:ext cx="4445000" cy="218281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188" y="260350"/>
            <a:ext cx="8183562" cy="1050925"/>
          </a:xfrm>
        </p:spPr>
        <p:txBody>
          <a:bodyPr/>
          <a:lstStyle/>
          <a:p>
            <a:pPr algn="ctr">
              <a:defRPr/>
            </a:pPr>
            <a:r>
              <a:rPr lang="ru-RU" sz="4000" dirty="0" smtClean="0">
                <a:solidFill>
                  <a:srgbClr val="0070C0"/>
                </a:solidFill>
                <a:latin typeface="Bookman Old Style" pitchFamily="18" charset="0"/>
              </a:rPr>
              <a:t>Ярусы леса</a:t>
            </a:r>
          </a:p>
        </p:txBody>
      </p:sp>
      <p:pic>
        <p:nvPicPr>
          <p:cNvPr id="5" name="Picture 15" descr="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395288" y="1476375"/>
            <a:ext cx="8250237" cy="5121275"/>
          </a:xfr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13" y="260350"/>
            <a:ext cx="8183562" cy="720725"/>
          </a:xfrm>
        </p:spPr>
        <p:txBody>
          <a:bodyPr/>
          <a:lstStyle/>
          <a:p>
            <a:pPr algn="ctr">
              <a:defRPr/>
            </a:pPr>
            <a:r>
              <a:rPr lang="ru-RU" sz="4000" dirty="0" smtClean="0">
                <a:solidFill>
                  <a:srgbClr val="0070C0"/>
                </a:solidFill>
                <a:latin typeface="Bookman Old Style" pitchFamily="18" charset="0"/>
              </a:rPr>
              <a:t>Работа по учебнику</a:t>
            </a:r>
            <a:endParaRPr lang="ru-RU" sz="4000" dirty="0">
              <a:solidFill>
                <a:srgbClr val="0070C0"/>
              </a:solidFill>
              <a:latin typeface="Bookman Old Style" pitchFamily="18" charset="0"/>
            </a:endParaRPr>
          </a:p>
        </p:txBody>
      </p:sp>
      <p:pic>
        <p:nvPicPr>
          <p:cNvPr id="26627" name="Picture 4" descr="gfj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35600" y="1916113"/>
            <a:ext cx="3108325" cy="4103687"/>
          </a:xfrm>
          <a:prstGeom prst="rect">
            <a:avLst/>
          </a:prstGeom>
          <a:noFill/>
          <a:ln w="57150">
            <a:solidFill>
              <a:schemeClr val="accent1"/>
            </a:solidFill>
            <a:miter lim="800000"/>
            <a:headEnd/>
            <a:tailEnd/>
          </a:ln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395288" y="1268413"/>
            <a:ext cx="4176712" cy="1296987"/>
          </a:xfrm>
          <a:prstGeom prst="rect">
            <a:avLst/>
          </a:prstGeom>
        </p:spPr>
        <p:txBody>
          <a:bodyPr anchor="b">
            <a:normAutofit/>
          </a:bodyPr>
          <a:lstStyle/>
          <a:p>
            <a:pPr eaLnBrk="0" hangingPunct="0">
              <a:defRPr/>
            </a:pPr>
            <a:r>
              <a:rPr lang="ru-RU" sz="3200" dirty="0"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latin typeface="Bookman Old Style" pitchFamily="18" charset="0"/>
                <a:ea typeface="+mj-ea"/>
                <a:cs typeface="+mj-cs"/>
              </a:rPr>
              <a:t>1. Прочитай текст на с. 46.</a:t>
            </a:r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468313" y="3644900"/>
            <a:ext cx="4535487" cy="1800225"/>
          </a:xfrm>
          <a:prstGeom prst="rect">
            <a:avLst/>
          </a:prstGeom>
        </p:spPr>
        <p:txBody>
          <a:bodyPr anchor="b"/>
          <a:lstStyle/>
          <a:p>
            <a:pPr eaLnBrk="0" hangingPunct="0">
              <a:defRPr/>
            </a:pPr>
            <a:r>
              <a:rPr lang="ru-RU" sz="3200" dirty="0"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latin typeface="Bookman Old Style" pitchFamily="18" charset="0"/>
                <a:ea typeface="+mj-ea"/>
                <a:cs typeface="+mj-cs"/>
              </a:rPr>
              <a:t>2. Задание на с. 47. Распредели названия растений по группам в таблицу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63713" y="188913"/>
            <a:ext cx="5111750" cy="576262"/>
          </a:xfrm>
        </p:spPr>
        <p:txBody>
          <a:bodyPr>
            <a:noAutofit/>
          </a:bodyPr>
          <a:lstStyle/>
          <a:p>
            <a:pPr algn="ctr">
              <a:defRPr/>
            </a:pPr>
            <a:r>
              <a:rPr lang="ru-RU" sz="4000" dirty="0" smtClean="0">
                <a:solidFill>
                  <a:srgbClr val="0070C0"/>
                </a:solidFill>
                <a:latin typeface="Bookman Old Style" pitchFamily="18" charset="0"/>
              </a:rPr>
              <a:t>Растения</a:t>
            </a:r>
          </a:p>
        </p:txBody>
      </p:sp>
      <p:sp>
        <p:nvSpPr>
          <p:cNvPr id="28675" name="Line 15"/>
          <p:cNvSpPr>
            <a:spLocks noChangeShapeType="1"/>
          </p:cNvSpPr>
          <p:nvPr/>
        </p:nvSpPr>
        <p:spPr bwMode="auto">
          <a:xfrm flipH="1">
            <a:off x="3348038" y="692150"/>
            <a:ext cx="936625" cy="433388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28676" name="Line 15"/>
          <p:cNvSpPr>
            <a:spLocks noChangeShapeType="1"/>
          </p:cNvSpPr>
          <p:nvPr/>
        </p:nvSpPr>
        <p:spPr bwMode="auto">
          <a:xfrm>
            <a:off x="4284663" y="692150"/>
            <a:ext cx="935037" cy="433388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250825" y="1125538"/>
            <a:ext cx="4033838" cy="574675"/>
          </a:xfrm>
          <a:prstGeom prst="rect">
            <a:avLst/>
          </a:prstGeom>
        </p:spPr>
        <p:txBody>
          <a:bodyPr anchor="b"/>
          <a:lstStyle/>
          <a:p>
            <a:pPr algn="ctr" eaLnBrk="0" hangingPunct="0">
              <a:defRPr/>
            </a:pPr>
            <a:r>
              <a:rPr lang="ru-RU" sz="2800" b="1" dirty="0">
                <a:solidFill>
                  <a:srgbClr val="0070C0"/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latin typeface="Bookman Old Style" pitchFamily="18" charset="0"/>
                <a:ea typeface="+mj-ea"/>
                <a:cs typeface="+mj-cs"/>
              </a:rPr>
              <a:t>Что им угрожает</a:t>
            </a:r>
          </a:p>
        </p:txBody>
      </p:sp>
      <p:sp>
        <p:nvSpPr>
          <p:cNvPr id="8" name="Заголовок 1"/>
          <p:cNvSpPr txBox="1">
            <a:spLocks/>
          </p:cNvSpPr>
          <p:nvPr/>
        </p:nvSpPr>
        <p:spPr>
          <a:xfrm>
            <a:off x="4643438" y="1125538"/>
            <a:ext cx="3889375" cy="574675"/>
          </a:xfrm>
          <a:prstGeom prst="rect">
            <a:avLst/>
          </a:prstGeom>
        </p:spPr>
        <p:txBody>
          <a:bodyPr anchor="b"/>
          <a:lstStyle/>
          <a:p>
            <a:pPr algn="ctr" eaLnBrk="0" hangingPunct="0">
              <a:defRPr/>
            </a:pPr>
            <a:r>
              <a:rPr lang="ru-RU" sz="2800" b="1" dirty="0">
                <a:solidFill>
                  <a:srgbClr val="0070C0"/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latin typeface="Bookman Old Style" pitchFamily="18" charset="0"/>
                <a:ea typeface="+mj-ea"/>
                <a:cs typeface="+mj-cs"/>
              </a:rPr>
              <a:t>Как их охранять</a:t>
            </a:r>
          </a:p>
        </p:txBody>
      </p:sp>
      <p:pic>
        <p:nvPicPr>
          <p:cNvPr id="41986" name="Picture 2" descr="D:\123\Смирнова Ольга Вильевна - начальные классы\Презентации\Окружающий мир\охрана леса 1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536575" y="1768475"/>
            <a:ext cx="1663700" cy="1090613"/>
          </a:xfrm>
        </p:spPr>
      </p:pic>
      <p:sp>
        <p:nvSpPr>
          <p:cNvPr id="10" name="Содержимое 3"/>
          <p:cNvSpPr txBox="1">
            <a:spLocks/>
          </p:cNvSpPr>
          <p:nvPr/>
        </p:nvSpPr>
        <p:spPr bwMode="auto">
          <a:xfrm>
            <a:off x="2339975" y="1916113"/>
            <a:ext cx="2087563" cy="792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82880" tIns="91440"/>
          <a:lstStyle/>
          <a:p>
            <a:pPr marL="6350" indent="-6350" eaLnBrk="0" hangingPunct="0">
              <a:spcBef>
                <a:spcPts val="250"/>
              </a:spcBef>
              <a:buClr>
                <a:schemeClr val="accent1"/>
              </a:buClr>
              <a:buSzPct val="80000"/>
            </a:pPr>
            <a:r>
              <a:rPr lang="ru-RU" sz="1600">
                <a:latin typeface="Bookman Old Style" pitchFamily="18" charset="0"/>
              </a:rPr>
              <a:t>Промышленные предприятия</a:t>
            </a:r>
          </a:p>
        </p:txBody>
      </p:sp>
      <p:pic>
        <p:nvPicPr>
          <p:cNvPr id="4198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3250" y="2919413"/>
            <a:ext cx="1597025" cy="1092200"/>
          </a:xfrm>
          <a:prstGeom prst="rect">
            <a:avLst/>
          </a:prstGeom>
          <a:noFill/>
        </p:spPr>
      </p:pic>
      <p:sp>
        <p:nvSpPr>
          <p:cNvPr id="12" name="Содержимое 3"/>
          <p:cNvSpPr txBox="1">
            <a:spLocks/>
          </p:cNvSpPr>
          <p:nvPr/>
        </p:nvSpPr>
        <p:spPr bwMode="auto">
          <a:xfrm>
            <a:off x="2339975" y="3141663"/>
            <a:ext cx="2087563" cy="574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82880" tIns="91440"/>
          <a:lstStyle/>
          <a:p>
            <a:pPr marL="6350" indent="-6350" eaLnBrk="0" hangingPunct="0">
              <a:spcBef>
                <a:spcPts val="250"/>
              </a:spcBef>
              <a:buClr>
                <a:schemeClr val="accent1"/>
              </a:buClr>
              <a:buSzPct val="80000"/>
            </a:pPr>
            <a:r>
              <a:rPr lang="ru-RU" sz="1600">
                <a:latin typeface="Bookman Old Style" pitchFamily="18" charset="0"/>
              </a:rPr>
              <a:t>Вырубка лесов</a:t>
            </a:r>
          </a:p>
        </p:txBody>
      </p:sp>
      <p:pic>
        <p:nvPicPr>
          <p:cNvPr id="4198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3550" y="5364163"/>
            <a:ext cx="944563" cy="1023937"/>
          </a:xfrm>
          <a:prstGeom prst="rect">
            <a:avLst/>
          </a:prstGeom>
          <a:noFill/>
        </p:spPr>
      </p:pic>
      <p:pic>
        <p:nvPicPr>
          <p:cNvPr id="41989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395413" y="5364163"/>
            <a:ext cx="1023937" cy="1023937"/>
          </a:xfrm>
          <a:prstGeom prst="rect">
            <a:avLst/>
          </a:prstGeom>
          <a:noFill/>
        </p:spPr>
      </p:pic>
      <p:sp>
        <p:nvSpPr>
          <p:cNvPr id="15" name="Содержимое 3"/>
          <p:cNvSpPr txBox="1">
            <a:spLocks/>
          </p:cNvSpPr>
          <p:nvPr/>
        </p:nvSpPr>
        <p:spPr bwMode="auto">
          <a:xfrm>
            <a:off x="2484438" y="5373688"/>
            <a:ext cx="2087562" cy="576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82880" tIns="91440"/>
          <a:lstStyle/>
          <a:p>
            <a:pPr marL="6350" indent="-6350" eaLnBrk="0" hangingPunct="0">
              <a:spcBef>
                <a:spcPts val="250"/>
              </a:spcBef>
              <a:buClr>
                <a:schemeClr val="accent1"/>
              </a:buClr>
              <a:buSzPct val="80000"/>
            </a:pPr>
            <a:r>
              <a:rPr lang="ru-RU" sz="1600">
                <a:latin typeface="Bookman Old Style" pitchFamily="18" charset="0"/>
              </a:rPr>
              <a:t>Неправильный сбор лекарственных трав</a:t>
            </a:r>
          </a:p>
        </p:txBody>
      </p:sp>
      <p:pic>
        <p:nvPicPr>
          <p:cNvPr id="41990" name="Picture 6" descr="D:\123\Смирнова Ольга Вильевна - начальные классы\Презентации\Окружающий мир\пожар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03250" y="3998913"/>
            <a:ext cx="1597025" cy="1311275"/>
          </a:xfrm>
          <a:prstGeom prst="rect">
            <a:avLst/>
          </a:prstGeom>
          <a:noFill/>
        </p:spPr>
      </p:pic>
      <p:sp>
        <p:nvSpPr>
          <p:cNvPr id="17" name="Содержимое 3"/>
          <p:cNvSpPr txBox="1">
            <a:spLocks/>
          </p:cNvSpPr>
          <p:nvPr/>
        </p:nvSpPr>
        <p:spPr bwMode="auto">
          <a:xfrm>
            <a:off x="2339975" y="4292600"/>
            <a:ext cx="2087563" cy="576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82880" tIns="91440"/>
          <a:lstStyle/>
          <a:p>
            <a:pPr marL="6350" indent="-6350" eaLnBrk="0" hangingPunct="0">
              <a:spcBef>
                <a:spcPts val="250"/>
              </a:spcBef>
              <a:buClr>
                <a:schemeClr val="accent1"/>
              </a:buClr>
              <a:buSzPct val="80000"/>
            </a:pPr>
            <a:r>
              <a:rPr lang="ru-RU" sz="1600">
                <a:latin typeface="Bookman Old Style" pitchFamily="18" charset="0"/>
              </a:rPr>
              <a:t>Лесные пожары</a:t>
            </a:r>
          </a:p>
        </p:txBody>
      </p:sp>
      <p:pic>
        <p:nvPicPr>
          <p:cNvPr id="41991" name="Picture 7" descr="D:\123\Смирнова Ольга Вильевна - начальные классы\Презентации\Окружающий мир\заповедник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926013" y="1768475"/>
            <a:ext cx="1676400" cy="1163638"/>
          </a:xfrm>
          <a:prstGeom prst="rect">
            <a:avLst/>
          </a:prstGeom>
          <a:noFill/>
        </p:spPr>
      </p:pic>
      <p:sp>
        <p:nvSpPr>
          <p:cNvPr id="19" name="Содержимое 3"/>
          <p:cNvSpPr txBox="1">
            <a:spLocks/>
          </p:cNvSpPr>
          <p:nvPr/>
        </p:nvSpPr>
        <p:spPr bwMode="auto">
          <a:xfrm>
            <a:off x="6732588" y="1916113"/>
            <a:ext cx="2087562" cy="792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82880" tIns="91440"/>
          <a:lstStyle/>
          <a:p>
            <a:pPr marL="6350" indent="-6350" eaLnBrk="0" hangingPunct="0">
              <a:spcBef>
                <a:spcPts val="250"/>
              </a:spcBef>
              <a:buClr>
                <a:schemeClr val="accent1"/>
              </a:buClr>
              <a:buSzPct val="80000"/>
            </a:pPr>
            <a:r>
              <a:rPr lang="ru-RU" sz="1600">
                <a:latin typeface="Bookman Old Style" pitchFamily="18" charset="0"/>
              </a:rPr>
              <a:t>Создание заповедников</a:t>
            </a:r>
          </a:p>
        </p:txBody>
      </p:sp>
      <p:sp>
        <p:nvSpPr>
          <p:cNvPr id="20" name="Содержимое 3"/>
          <p:cNvSpPr txBox="1">
            <a:spLocks/>
          </p:cNvSpPr>
          <p:nvPr/>
        </p:nvSpPr>
        <p:spPr bwMode="auto">
          <a:xfrm>
            <a:off x="6732588" y="2997200"/>
            <a:ext cx="2087562" cy="792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82880" tIns="91440"/>
          <a:lstStyle/>
          <a:p>
            <a:pPr marL="6350" indent="-6350" eaLnBrk="0" hangingPunct="0">
              <a:spcBef>
                <a:spcPts val="250"/>
              </a:spcBef>
              <a:buClr>
                <a:schemeClr val="accent1"/>
              </a:buClr>
              <a:buSzPct val="80000"/>
            </a:pPr>
            <a:r>
              <a:rPr lang="ru-RU" sz="1600">
                <a:latin typeface="Bookman Old Style" pitchFamily="18" charset="0"/>
              </a:rPr>
              <a:t>Посадка леса</a:t>
            </a:r>
          </a:p>
        </p:txBody>
      </p:sp>
      <p:sp>
        <p:nvSpPr>
          <p:cNvPr id="21" name="Содержимое 3"/>
          <p:cNvSpPr txBox="1">
            <a:spLocks/>
          </p:cNvSpPr>
          <p:nvPr/>
        </p:nvSpPr>
        <p:spPr bwMode="auto">
          <a:xfrm>
            <a:off x="6732588" y="4076700"/>
            <a:ext cx="2087562" cy="792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82880" tIns="91440"/>
          <a:lstStyle/>
          <a:p>
            <a:pPr marL="6350" indent="-6350" eaLnBrk="0" hangingPunct="0">
              <a:spcBef>
                <a:spcPts val="250"/>
              </a:spcBef>
              <a:buClr>
                <a:schemeClr val="accent1"/>
              </a:buClr>
              <a:buSzPct val="80000"/>
            </a:pPr>
            <a:r>
              <a:rPr lang="ru-RU" sz="1600">
                <a:latin typeface="Bookman Old Style" pitchFamily="18" charset="0"/>
              </a:rPr>
              <a:t>Не разводить костры </a:t>
            </a:r>
          </a:p>
        </p:txBody>
      </p:sp>
      <p:sp>
        <p:nvSpPr>
          <p:cNvPr id="22" name="Содержимое 3"/>
          <p:cNvSpPr txBox="1">
            <a:spLocks/>
          </p:cNvSpPr>
          <p:nvPr/>
        </p:nvSpPr>
        <p:spPr bwMode="auto">
          <a:xfrm>
            <a:off x="6732588" y="5373688"/>
            <a:ext cx="2087562" cy="792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82880" tIns="91440"/>
          <a:lstStyle/>
          <a:p>
            <a:pPr marL="6350" indent="-6350" eaLnBrk="0" hangingPunct="0">
              <a:spcBef>
                <a:spcPts val="250"/>
              </a:spcBef>
              <a:buClr>
                <a:schemeClr val="accent1"/>
              </a:buClr>
              <a:buSzPct val="80000"/>
            </a:pPr>
            <a:r>
              <a:rPr lang="ru-RU" sz="1600">
                <a:latin typeface="Bookman Old Style" pitchFamily="18" charset="0"/>
              </a:rPr>
              <a:t>Красная книга растений России</a:t>
            </a:r>
          </a:p>
        </p:txBody>
      </p:sp>
      <p:pic>
        <p:nvPicPr>
          <p:cNvPr id="41992" name="Picture 8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219700" y="5445125"/>
            <a:ext cx="1008063" cy="129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algn="tl" rotWithShape="0">
              <a:srgbClr val="000000">
                <a:alpha val="70000"/>
              </a:srgbClr>
            </a:outerShdw>
          </a:effectLst>
        </p:spPr>
      </p:pic>
      <p:pic>
        <p:nvPicPr>
          <p:cNvPr id="41993" name="Picture 9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072063" y="2919413"/>
            <a:ext cx="1524000" cy="1165225"/>
          </a:xfrm>
          <a:prstGeom prst="rect">
            <a:avLst/>
          </a:prstGeom>
          <a:noFill/>
        </p:spPr>
      </p:pic>
      <p:pic>
        <p:nvPicPr>
          <p:cNvPr id="41994" name="Picture 10" descr="D:\123\Смирнова Ольга Вильевна - начальные классы\Презентации\Окружающий мир\костер.jp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5072063" y="4071938"/>
            <a:ext cx="1438275" cy="1085850"/>
          </a:xfrm>
          <a:prstGeom prst="rect">
            <a:avLst/>
          </a:prstGeom>
          <a:noFill/>
        </p:spPr>
      </p:pic>
      <p:cxnSp>
        <p:nvCxnSpPr>
          <p:cNvPr id="27" name="Прямая соединительная линия 26"/>
          <p:cNvCxnSpPr/>
          <p:nvPr/>
        </p:nvCxnSpPr>
        <p:spPr>
          <a:xfrm>
            <a:off x="5076825" y="4076700"/>
            <a:ext cx="1511300" cy="1081088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Заголовок 1"/>
          <p:cNvSpPr txBox="1">
            <a:spLocks/>
          </p:cNvSpPr>
          <p:nvPr/>
        </p:nvSpPr>
        <p:spPr>
          <a:xfrm>
            <a:off x="0" y="260350"/>
            <a:ext cx="2771775" cy="576263"/>
          </a:xfrm>
          <a:prstGeom prst="rect">
            <a:avLst/>
          </a:prstGeom>
        </p:spPr>
        <p:txBody>
          <a:bodyPr anchor="b"/>
          <a:lstStyle/>
          <a:p>
            <a:pPr algn="ctr" eaLnBrk="0" hangingPunct="0">
              <a:defRPr/>
            </a:pPr>
            <a:r>
              <a:rPr lang="ru-RU" sz="2400" b="1" dirty="0">
                <a:solidFill>
                  <a:srgbClr val="FF0000"/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latin typeface="Bookman Old Style" pitchFamily="18" charset="0"/>
                <a:ea typeface="+mj-ea"/>
                <a:cs typeface="+mj-cs"/>
              </a:rPr>
              <a:t>Экологическая страничка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19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19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19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19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419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419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419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419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419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419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419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419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419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419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419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419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419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419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10" grpId="0"/>
      <p:bldP spid="12" grpId="0"/>
      <p:bldP spid="15" grpId="0"/>
      <p:bldP spid="17" grpId="0"/>
      <p:bldP spid="19" grpId="0"/>
      <p:bldP spid="20" grpId="0"/>
      <p:bldP spid="21" grpId="0"/>
      <p:bldP spid="2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188" y="260350"/>
            <a:ext cx="8183562" cy="1050925"/>
          </a:xfrm>
        </p:spPr>
        <p:txBody>
          <a:bodyPr/>
          <a:lstStyle/>
          <a:p>
            <a:pPr algn="ctr">
              <a:defRPr/>
            </a:pPr>
            <a:r>
              <a:rPr lang="ru-RU" sz="4000" dirty="0" smtClean="0">
                <a:solidFill>
                  <a:srgbClr val="0070C0"/>
                </a:solidFill>
                <a:latin typeface="Bookman Old Style" pitchFamily="18" charset="0"/>
              </a:rPr>
              <a:t>Какие бывают растения?</a:t>
            </a:r>
          </a:p>
        </p:txBody>
      </p:sp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3490913" y="2781300"/>
            <a:ext cx="2120900" cy="636588"/>
          </a:xfrm>
          <a:prstGeom prst="rect">
            <a:avLst/>
          </a:prstGeom>
          <a:solidFill>
            <a:srgbClr val="FFCCFF"/>
          </a:solidFill>
          <a:ln w="57150">
            <a:solidFill>
              <a:srgbClr val="FF33CC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3200">
                <a:solidFill>
                  <a:srgbClr val="FF0066"/>
                </a:solidFill>
              </a:rPr>
              <a:t>Растения</a:t>
            </a:r>
          </a:p>
        </p:txBody>
      </p:sp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6275388" y="4240213"/>
            <a:ext cx="2257425" cy="557212"/>
          </a:xfrm>
          <a:prstGeom prst="rect">
            <a:avLst/>
          </a:prstGeom>
          <a:solidFill>
            <a:srgbClr val="CCFF33"/>
          </a:solidFill>
          <a:ln w="38100">
            <a:solidFill>
              <a:srgbClr val="FFCC00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800"/>
              <a:t>Кустарники</a:t>
            </a:r>
          </a:p>
        </p:txBody>
      </p:sp>
      <p:sp>
        <p:nvSpPr>
          <p:cNvPr id="6" name="Text Box 6"/>
          <p:cNvSpPr txBox="1">
            <a:spLocks noChangeArrowheads="1"/>
          </p:cNvSpPr>
          <p:nvPr/>
        </p:nvSpPr>
        <p:spPr bwMode="auto">
          <a:xfrm>
            <a:off x="1258888" y="4240213"/>
            <a:ext cx="1736725" cy="557212"/>
          </a:xfrm>
          <a:prstGeom prst="rect">
            <a:avLst/>
          </a:prstGeom>
          <a:solidFill>
            <a:srgbClr val="CCFF33"/>
          </a:solidFill>
          <a:ln w="38100">
            <a:solidFill>
              <a:schemeClr val="accent1">
                <a:lumMod val="75000"/>
              </a:schemeClr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2800"/>
              <a:t>Деревья</a:t>
            </a:r>
          </a:p>
        </p:txBody>
      </p:sp>
      <p:sp>
        <p:nvSpPr>
          <p:cNvPr id="7" name="Text Box 8"/>
          <p:cNvSpPr txBox="1">
            <a:spLocks noChangeArrowheads="1"/>
          </p:cNvSpPr>
          <p:nvPr/>
        </p:nvSpPr>
        <p:spPr bwMode="auto">
          <a:xfrm>
            <a:off x="2554288" y="5526088"/>
            <a:ext cx="1435100" cy="4953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38100">
            <a:solidFill>
              <a:srgbClr val="0070C0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2400"/>
              <a:t>хвойные</a:t>
            </a:r>
          </a:p>
        </p:txBody>
      </p:sp>
      <p:sp>
        <p:nvSpPr>
          <p:cNvPr id="8" name="Text Box 9"/>
          <p:cNvSpPr txBox="1">
            <a:spLocks noChangeArrowheads="1"/>
          </p:cNvSpPr>
          <p:nvPr/>
        </p:nvSpPr>
        <p:spPr bwMode="auto">
          <a:xfrm>
            <a:off x="395288" y="5526088"/>
            <a:ext cx="1917700" cy="4953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38100">
            <a:solidFill>
              <a:srgbClr val="0070C0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2400"/>
              <a:t>лиственные</a:t>
            </a:r>
          </a:p>
        </p:txBody>
      </p:sp>
      <p:sp>
        <p:nvSpPr>
          <p:cNvPr id="9" name="Text Box 12"/>
          <p:cNvSpPr txBox="1">
            <a:spLocks noChangeArrowheads="1"/>
          </p:cNvSpPr>
          <p:nvPr/>
        </p:nvSpPr>
        <p:spPr bwMode="auto">
          <a:xfrm>
            <a:off x="4859338" y="5526088"/>
            <a:ext cx="1917700" cy="4953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38100">
            <a:solidFill>
              <a:srgbClr val="0070C0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2400"/>
              <a:t>лиственные</a:t>
            </a:r>
          </a:p>
        </p:txBody>
      </p:sp>
      <p:sp>
        <p:nvSpPr>
          <p:cNvPr id="10" name="Text Box 13"/>
          <p:cNvSpPr txBox="1">
            <a:spLocks noChangeArrowheads="1"/>
          </p:cNvSpPr>
          <p:nvPr/>
        </p:nvSpPr>
        <p:spPr bwMode="auto">
          <a:xfrm>
            <a:off x="7313613" y="5526088"/>
            <a:ext cx="1435100" cy="4953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38100">
            <a:solidFill>
              <a:srgbClr val="0070C0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2400"/>
              <a:t>хвойные</a:t>
            </a:r>
          </a:p>
        </p:txBody>
      </p:sp>
      <p:sp>
        <p:nvSpPr>
          <p:cNvPr id="29706" name="Line 14"/>
          <p:cNvSpPr>
            <a:spLocks noChangeShapeType="1"/>
          </p:cNvSpPr>
          <p:nvPr/>
        </p:nvSpPr>
        <p:spPr bwMode="auto">
          <a:xfrm>
            <a:off x="4570413" y="3429000"/>
            <a:ext cx="0" cy="792163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29707" name="Line 15"/>
          <p:cNvSpPr>
            <a:spLocks noChangeShapeType="1"/>
          </p:cNvSpPr>
          <p:nvPr/>
        </p:nvSpPr>
        <p:spPr bwMode="auto">
          <a:xfrm flipH="1">
            <a:off x="2122488" y="3429000"/>
            <a:ext cx="1584325" cy="792163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29708" name="Line 16"/>
          <p:cNvSpPr>
            <a:spLocks noChangeShapeType="1"/>
          </p:cNvSpPr>
          <p:nvPr/>
        </p:nvSpPr>
        <p:spPr bwMode="auto">
          <a:xfrm>
            <a:off x="5507038" y="3429000"/>
            <a:ext cx="1657350" cy="792163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29709" name="Line 17"/>
          <p:cNvSpPr>
            <a:spLocks noChangeShapeType="1"/>
          </p:cNvSpPr>
          <p:nvPr/>
        </p:nvSpPr>
        <p:spPr bwMode="auto">
          <a:xfrm flipH="1">
            <a:off x="1258888" y="4797425"/>
            <a:ext cx="1006475" cy="719138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29710" name="Line 18"/>
          <p:cNvSpPr>
            <a:spLocks noChangeShapeType="1"/>
          </p:cNvSpPr>
          <p:nvPr/>
        </p:nvSpPr>
        <p:spPr bwMode="auto">
          <a:xfrm>
            <a:off x="2268538" y="4797425"/>
            <a:ext cx="790575" cy="719138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29711" name="Line 19"/>
          <p:cNvSpPr>
            <a:spLocks noChangeShapeType="1"/>
          </p:cNvSpPr>
          <p:nvPr/>
        </p:nvSpPr>
        <p:spPr bwMode="auto">
          <a:xfrm flipH="1">
            <a:off x="6011863" y="4797425"/>
            <a:ext cx="1222375" cy="719138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29712" name="Line 20"/>
          <p:cNvSpPr>
            <a:spLocks noChangeShapeType="1"/>
          </p:cNvSpPr>
          <p:nvPr/>
        </p:nvSpPr>
        <p:spPr bwMode="auto">
          <a:xfrm>
            <a:off x="7234238" y="4797425"/>
            <a:ext cx="936625" cy="719138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18" name="Rectangle 21"/>
          <p:cNvSpPr>
            <a:spLocks noChangeArrowheads="1"/>
          </p:cNvSpPr>
          <p:nvPr/>
        </p:nvSpPr>
        <p:spPr bwMode="auto">
          <a:xfrm>
            <a:off x="728663" y="1677988"/>
            <a:ext cx="7804150" cy="636587"/>
          </a:xfrm>
          <a:prstGeom prst="rect">
            <a:avLst/>
          </a:prstGeom>
          <a:solidFill>
            <a:schemeClr val="bg2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3200"/>
              <a:t>Заполните  схему. Приведите примеры.</a:t>
            </a:r>
          </a:p>
        </p:txBody>
      </p:sp>
      <p:sp>
        <p:nvSpPr>
          <p:cNvPr id="19" name="Text Box 7"/>
          <p:cNvSpPr txBox="1">
            <a:spLocks noChangeArrowheads="1"/>
          </p:cNvSpPr>
          <p:nvPr/>
        </p:nvSpPr>
        <p:spPr bwMode="auto">
          <a:xfrm>
            <a:off x="3913188" y="4240213"/>
            <a:ext cx="1377950" cy="557212"/>
          </a:xfrm>
          <a:prstGeom prst="rect">
            <a:avLst/>
          </a:prstGeom>
          <a:solidFill>
            <a:srgbClr val="CCFF33"/>
          </a:solidFill>
          <a:ln w="38100">
            <a:solidFill>
              <a:schemeClr val="hlink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800"/>
              <a:t>Травы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500"/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8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5" dur="500"/>
                                        <p:tgtEl>
                                          <p:spTgt spid="1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build="allAtOnce" animBg="1"/>
      <p:bldP spid="6" grpId="0" build="allAtOnce" animBg="1"/>
      <p:bldP spid="7" grpId="0" build="allAtOnce" animBg="1"/>
      <p:bldP spid="8" grpId="0" build="allAtOnce" animBg="1"/>
      <p:bldP spid="9" grpId="0" build="allAtOnce" animBg="1"/>
      <p:bldP spid="10" grpId="0" build="allAtOnce" animBg="1"/>
      <p:bldP spid="19" grpId="0" build="allAtOnce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750" y="404813"/>
            <a:ext cx="8183563" cy="1050925"/>
          </a:xfrm>
        </p:spPr>
        <p:txBody>
          <a:bodyPr/>
          <a:lstStyle/>
          <a:p>
            <a:pPr algn="ctr">
              <a:defRPr/>
            </a:pPr>
            <a:r>
              <a:rPr lang="ru-RU" sz="4000" dirty="0" smtClean="0">
                <a:solidFill>
                  <a:srgbClr val="0070C0"/>
                </a:solidFill>
                <a:latin typeface="Bookman Old Style" pitchFamily="18" charset="0"/>
              </a:rPr>
              <a:t>Домашнее задание</a:t>
            </a:r>
          </a:p>
        </p:txBody>
      </p:sp>
      <p:sp>
        <p:nvSpPr>
          <p:cNvPr id="3" name="Заголовок 1"/>
          <p:cNvSpPr txBox="1">
            <a:spLocks/>
          </p:cNvSpPr>
          <p:nvPr/>
        </p:nvSpPr>
        <p:spPr>
          <a:xfrm>
            <a:off x="428625" y="2071688"/>
            <a:ext cx="8183563" cy="1050925"/>
          </a:xfrm>
          <a:prstGeom prst="rect">
            <a:avLst/>
          </a:prstGeom>
        </p:spPr>
        <p:txBody>
          <a:bodyPr anchor="b">
            <a:normAutofit fontScale="92500" lnSpcReduction="20000"/>
          </a:bodyPr>
          <a:lstStyle/>
          <a:p>
            <a:pPr algn="ctr" eaLnBrk="0" hangingPunct="0">
              <a:defRPr/>
            </a:pPr>
            <a:r>
              <a:rPr lang="ru-RU" sz="4000" b="1" dirty="0">
                <a:solidFill>
                  <a:srgbClr val="0070C0"/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latin typeface="Bookman Old Style" pitchFamily="18" charset="0"/>
                <a:ea typeface="+mj-ea"/>
                <a:cs typeface="+mj-cs"/>
              </a:rPr>
              <a:t>Учебник: с. 46-49</a:t>
            </a:r>
          </a:p>
          <a:p>
            <a:pPr algn="ctr" eaLnBrk="0" hangingPunct="0">
              <a:defRPr/>
            </a:pPr>
            <a:r>
              <a:rPr lang="ru-RU" sz="4000" b="1" dirty="0">
                <a:solidFill>
                  <a:srgbClr val="0070C0"/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latin typeface="Bookman Old Style" pitchFamily="18" charset="0"/>
                <a:ea typeface="+mj-ea"/>
                <a:cs typeface="+mj-cs"/>
              </a:rPr>
              <a:t>Тетрадь: с. </a:t>
            </a:r>
            <a:r>
              <a:rPr lang="ru-RU" sz="4000" b="1">
                <a:solidFill>
                  <a:srgbClr val="0070C0"/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latin typeface="Bookman Old Style" pitchFamily="18" charset="0"/>
                <a:ea typeface="+mj-ea"/>
                <a:cs typeface="+mj-cs"/>
              </a:rPr>
              <a:t>19</a:t>
            </a:r>
            <a:endParaRPr lang="ru-RU" sz="4000" b="1" dirty="0">
              <a:solidFill>
                <a:srgbClr val="0070C0"/>
              </a:solidFill>
              <a:effectLst>
                <a:outerShdw blurRad="53975" dist="22860" dir="5400000" algn="tl" rotWithShape="0">
                  <a:srgbClr val="000000">
                    <a:alpha val="55000"/>
                  </a:srgbClr>
                </a:outerShdw>
              </a:effectLst>
              <a:latin typeface="Bookman Old Style" pitchFamily="18" charset="0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Прямоугольник 59"/>
          <p:cNvSpPr/>
          <p:nvPr/>
        </p:nvSpPr>
        <p:spPr>
          <a:xfrm>
            <a:off x="3132138" y="3284538"/>
            <a:ext cx="503237" cy="4826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3132138" y="3789363"/>
            <a:ext cx="503237" cy="4826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5651500" y="2781300"/>
            <a:ext cx="504825" cy="4826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21" name="Прямоугольник 20"/>
          <p:cNvSpPr/>
          <p:nvPr/>
        </p:nvSpPr>
        <p:spPr>
          <a:xfrm>
            <a:off x="3132138" y="2708275"/>
            <a:ext cx="503237" cy="57626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23" name="Прямоугольник 22"/>
          <p:cNvSpPr/>
          <p:nvPr/>
        </p:nvSpPr>
        <p:spPr>
          <a:xfrm>
            <a:off x="3132138" y="4221163"/>
            <a:ext cx="503237" cy="4826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24" name="Прямоугольник 23"/>
          <p:cNvSpPr/>
          <p:nvPr/>
        </p:nvSpPr>
        <p:spPr>
          <a:xfrm>
            <a:off x="3132138" y="4652963"/>
            <a:ext cx="503237" cy="4826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25" name="Прямоугольник 24"/>
          <p:cNvSpPr/>
          <p:nvPr/>
        </p:nvSpPr>
        <p:spPr>
          <a:xfrm>
            <a:off x="3132138" y="5084763"/>
            <a:ext cx="503237" cy="4826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26" name="Прямоугольник 25"/>
          <p:cNvSpPr/>
          <p:nvPr/>
        </p:nvSpPr>
        <p:spPr>
          <a:xfrm>
            <a:off x="3132138" y="5516563"/>
            <a:ext cx="503237" cy="4826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27" name="Прямоугольник 26"/>
          <p:cNvSpPr/>
          <p:nvPr/>
        </p:nvSpPr>
        <p:spPr>
          <a:xfrm>
            <a:off x="3132138" y="5949950"/>
            <a:ext cx="503237" cy="48101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28" name="Прямоугольник 27"/>
          <p:cNvSpPr/>
          <p:nvPr/>
        </p:nvSpPr>
        <p:spPr>
          <a:xfrm>
            <a:off x="3635375" y="3306763"/>
            <a:ext cx="504825" cy="4826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29" name="Прямоугольник 28"/>
          <p:cNvSpPr/>
          <p:nvPr/>
        </p:nvSpPr>
        <p:spPr>
          <a:xfrm>
            <a:off x="3132138" y="2276475"/>
            <a:ext cx="503237" cy="4826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pic>
        <p:nvPicPr>
          <p:cNvPr id="30" name="Прямоугольник 29"/>
          <p:cNvPicPr>
            <a:picLocks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62275" y="2182813"/>
            <a:ext cx="847725" cy="4303712"/>
          </a:xfrm>
          <a:prstGeom prst="rect">
            <a:avLst/>
          </a:prstGeom>
          <a:noFill/>
        </p:spPr>
      </p:pic>
      <p:sp>
        <p:nvSpPr>
          <p:cNvPr id="35" name="Прямоугольник 34"/>
          <p:cNvSpPr/>
          <p:nvPr/>
        </p:nvSpPr>
        <p:spPr>
          <a:xfrm>
            <a:off x="4140200" y="3284538"/>
            <a:ext cx="503238" cy="50482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36" name="Прямоугольник 35"/>
          <p:cNvSpPr/>
          <p:nvPr/>
        </p:nvSpPr>
        <p:spPr>
          <a:xfrm>
            <a:off x="5148263" y="2276475"/>
            <a:ext cx="503237" cy="4826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37" name="Прямоугольник 36"/>
          <p:cNvSpPr/>
          <p:nvPr/>
        </p:nvSpPr>
        <p:spPr>
          <a:xfrm>
            <a:off x="5148263" y="2781300"/>
            <a:ext cx="503237" cy="4826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39" name="Прямоугольник 38"/>
          <p:cNvSpPr/>
          <p:nvPr/>
        </p:nvSpPr>
        <p:spPr>
          <a:xfrm>
            <a:off x="5148263" y="3789363"/>
            <a:ext cx="503237" cy="4826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42" name="Прямоугольник 41"/>
          <p:cNvSpPr/>
          <p:nvPr/>
        </p:nvSpPr>
        <p:spPr>
          <a:xfrm>
            <a:off x="5148263" y="4292600"/>
            <a:ext cx="503237" cy="4826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44" name="Прямоугольник 43"/>
          <p:cNvSpPr/>
          <p:nvPr/>
        </p:nvSpPr>
        <p:spPr>
          <a:xfrm>
            <a:off x="5651500" y="2276475"/>
            <a:ext cx="504825" cy="4826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45" name="Прямоугольник 44"/>
          <p:cNvSpPr/>
          <p:nvPr/>
        </p:nvSpPr>
        <p:spPr>
          <a:xfrm>
            <a:off x="5651500" y="0"/>
            <a:ext cx="504825" cy="4826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46" name="Прямоугольник 45"/>
          <p:cNvSpPr/>
          <p:nvPr/>
        </p:nvSpPr>
        <p:spPr>
          <a:xfrm>
            <a:off x="5651500" y="1773238"/>
            <a:ext cx="504825" cy="4826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47" name="Прямоугольник 46"/>
          <p:cNvSpPr/>
          <p:nvPr/>
        </p:nvSpPr>
        <p:spPr>
          <a:xfrm>
            <a:off x="5651500" y="1268413"/>
            <a:ext cx="504825" cy="4826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48" name="Прямоугольник 47"/>
          <p:cNvSpPr/>
          <p:nvPr/>
        </p:nvSpPr>
        <p:spPr>
          <a:xfrm>
            <a:off x="5651500" y="836613"/>
            <a:ext cx="504825" cy="4826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49" name="Прямоугольник 48"/>
          <p:cNvSpPr/>
          <p:nvPr/>
        </p:nvSpPr>
        <p:spPr>
          <a:xfrm>
            <a:off x="5651500" y="333375"/>
            <a:ext cx="504825" cy="48101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50" name="Прямоугольник 49"/>
          <p:cNvSpPr/>
          <p:nvPr/>
        </p:nvSpPr>
        <p:spPr>
          <a:xfrm>
            <a:off x="2124075" y="5229225"/>
            <a:ext cx="503238" cy="4826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51" name="Прямоугольник 50"/>
          <p:cNvSpPr/>
          <p:nvPr/>
        </p:nvSpPr>
        <p:spPr>
          <a:xfrm>
            <a:off x="2124075" y="4746625"/>
            <a:ext cx="503238" cy="4826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52" name="Прямоугольник 51"/>
          <p:cNvSpPr/>
          <p:nvPr/>
        </p:nvSpPr>
        <p:spPr>
          <a:xfrm>
            <a:off x="2124075" y="4314825"/>
            <a:ext cx="503238" cy="4826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53" name="Прямоугольник 52"/>
          <p:cNvSpPr/>
          <p:nvPr/>
        </p:nvSpPr>
        <p:spPr>
          <a:xfrm>
            <a:off x="2124075" y="3883025"/>
            <a:ext cx="503238" cy="4826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54" name="Прямоугольник 53"/>
          <p:cNvSpPr/>
          <p:nvPr/>
        </p:nvSpPr>
        <p:spPr>
          <a:xfrm>
            <a:off x="2124075" y="3378200"/>
            <a:ext cx="503238" cy="4826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55" name="Прямоугольник 54"/>
          <p:cNvSpPr/>
          <p:nvPr/>
        </p:nvSpPr>
        <p:spPr>
          <a:xfrm>
            <a:off x="2124075" y="2946400"/>
            <a:ext cx="503238" cy="4826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56" name="Прямоугольник 55"/>
          <p:cNvSpPr/>
          <p:nvPr/>
        </p:nvSpPr>
        <p:spPr>
          <a:xfrm>
            <a:off x="2627313" y="3284538"/>
            <a:ext cx="504825" cy="4826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57" name="Прямоугольник 56"/>
          <p:cNvSpPr/>
          <p:nvPr/>
        </p:nvSpPr>
        <p:spPr>
          <a:xfrm>
            <a:off x="2627313" y="2781300"/>
            <a:ext cx="504825" cy="4826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58" name="Прямоугольник 57"/>
          <p:cNvSpPr/>
          <p:nvPr/>
        </p:nvSpPr>
        <p:spPr>
          <a:xfrm>
            <a:off x="2627313" y="2276475"/>
            <a:ext cx="504825" cy="4826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59" name="Прямоугольник 58"/>
          <p:cNvSpPr/>
          <p:nvPr/>
        </p:nvSpPr>
        <p:spPr>
          <a:xfrm>
            <a:off x="2627313" y="1773238"/>
            <a:ext cx="504825" cy="4826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pic>
        <p:nvPicPr>
          <p:cNvPr id="17" name="Прямоугольник 16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51038" y="2700338"/>
            <a:ext cx="847725" cy="3133725"/>
          </a:xfrm>
          <a:prstGeom prst="rect">
            <a:avLst/>
          </a:prstGeom>
          <a:noFill/>
        </p:spPr>
      </p:pic>
      <p:pic>
        <p:nvPicPr>
          <p:cNvPr id="61" name="Прямоугольник 60"/>
          <p:cNvPicPr>
            <a:picLocks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444750" y="1676400"/>
            <a:ext cx="858838" cy="2560638"/>
          </a:xfrm>
          <a:prstGeom prst="rect">
            <a:avLst/>
          </a:prstGeom>
          <a:noFill/>
        </p:spPr>
      </p:pic>
      <p:cxnSp>
        <p:nvCxnSpPr>
          <p:cNvPr id="63" name="Прямая соединительная линия 62"/>
          <p:cNvCxnSpPr/>
          <p:nvPr/>
        </p:nvCxnSpPr>
        <p:spPr>
          <a:xfrm>
            <a:off x="2124075" y="3284538"/>
            <a:ext cx="50323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Прямая соединительная линия 63"/>
          <p:cNvCxnSpPr/>
          <p:nvPr/>
        </p:nvCxnSpPr>
        <p:spPr>
          <a:xfrm>
            <a:off x="2124075" y="3789363"/>
            <a:ext cx="50323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Прямая соединительная линия 64"/>
          <p:cNvCxnSpPr/>
          <p:nvPr/>
        </p:nvCxnSpPr>
        <p:spPr>
          <a:xfrm>
            <a:off x="2124075" y="4221163"/>
            <a:ext cx="50323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Прямая соединительная линия 65"/>
          <p:cNvCxnSpPr/>
          <p:nvPr/>
        </p:nvCxnSpPr>
        <p:spPr>
          <a:xfrm>
            <a:off x="2124075" y="4724400"/>
            <a:ext cx="50323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Прямая соединительная линия 66"/>
          <p:cNvCxnSpPr/>
          <p:nvPr/>
        </p:nvCxnSpPr>
        <p:spPr>
          <a:xfrm>
            <a:off x="2124075" y="5229225"/>
            <a:ext cx="50323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Прямая соединительная линия 67"/>
          <p:cNvCxnSpPr/>
          <p:nvPr/>
        </p:nvCxnSpPr>
        <p:spPr>
          <a:xfrm>
            <a:off x="2627313" y="2205038"/>
            <a:ext cx="50482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Прямая соединительная линия 68"/>
          <p:cNvCxnSpPr/>
          <p:nvPr/>
        </p:nvCxnSpPr>
        <p:spPr>
          <a:xfrm>
            <a:off x="2627313" y="2781300"/>
            <a:ext cx="50482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Прямая соединительная линия 69"/>
          <p:cNvCxnSpPr/>
          <p:nvPr/>
        </p:nvCxnSpPr>
        <p:spPr>
          <a:xfrm>
            <a:off x="2627313" y="3284538"/>
            <a:ext cx="50482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Прямая соединительная линия 72"/>
          <p:cNvCxnSpPr/>
          <p:nvPr/>
        </p:nvCxnSpPr>
        <p:spPr>
          <a:xfrm>
            <a:off x="3132138" y="2781300"/>
            <a:ext cx="503237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Прямая соединительная линия 73"/>
          <p:cNvCxnSpPr/>
          <p:nvPr/>
        </p:nvCxnSpPr>
        <p:spPr>
          <a:xfrm>
            <a:off x="3132138" y="3284538"/>
            <a:ext cx="503237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Прямая соединительная линия 74"/>
          <p:cNvCxnSpPr/>
          <p:nvPr/>
        </p:nvCxnSpPr>
        <p:spPr>
          <a:xfrm>
            <a:off x="3132138" y="3789363"/>
            <a:ext cx="503237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Прямая соединительная линия 75"/>
          <p:cNvCxnSpPr/>
          <p:nvPr/>
        </p:nvCxnSpPr>
        <p:spPr>
          <a:xfrm>
            <a:off x="3132138" y="4292600"/>
            <a:ext cx="503237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Прямая соединительная линия 76"/>
          <p:cNvCxnSpPr/>
          <p:nvPr/>
        </p:nvCxnSpPr>
        <p:spPr>
          <a:xfrm>
            <a:off x="3132138" y="4797425"/>
            <a:ext cx="503237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Прямая соединительная линия 77"/>
          <p:cNvCxnSpPr/>
          <p:nvPr/>
        </p:nvCxnSpPr>
        <p:spPr>
          <a:xfrm>
            <a:off x="3132138" y="5300663"/>
            <a:ext cx="503237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Прямая соединительная линия 78"/>
          <p:cNvCxnSpPr/>
          <p:nvPr/>
        </p:nvCxnSpPr>
        <p:spPr>
          <a:xfrm>
            <a:off x="3132138" y="5805488"/>
            <a:ext cx="503237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0" name="Прямоугольник 79"/>
          <p:cNvSpPr/>
          <p:nvPr/>
        </p:nvSpPr>
        <p:spPr>
          <a:xfrm>
            <a:off x="3635375" y="2852738"/>
            <a:ext cx="504825" cy="4826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81" name="Прямоугольник 80"/>
          <p:cNvSpPr/>
          <p:nvPr/>
        </p:nvSpPr>
        <p:spPr>
          <a:xfrm>
            <a:off x="3635375" y="2370138"/>
            <a:ext cx="504825" cy="4826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82" name="Прямоугольник 81"/>
          <p:cNvSpPr/>
          <p:nvPr/>
        </p:nvSpPr>
        <p:spPr>
          <a:xfrm>
            <a:off x="3635375" y="1938338"/>
            <a:ext cx="504825" cy="4826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pic>
        <p:nvPicPr>
          <p:cNvPr id="83" name="Прямоугольник 82"/>
          <p:cNvPicPr>
            <a:picLocks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462338" y="1712913"/>
            <a:ext cx="847725" cy="2560637"/>
          </a:xfrm>
          <a:prstGeom prst="rect">
            <a:avLst/>
          </a:prstGeom>
          <a:noFill/>
        </p:spPr>
      </p:pic>
      <p:cxnSp>
        <p:nvCxnSpPr>
          <p:cNvPr id="84" name="Прямая соединительная линия 83"/>
          <p:cNvCxnSpPr/>
          <p:nvPr/>
        </p:nvCxnSpPr>
        <p:spPr>
          <a:xfrm>
            <a:off x="3635375" y="2205038"/>
            <a:ext cx="50482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Прямая соединительная линия 84"/>
          <p:cNvCxnSpPr/>
          <p:nvPr/>
        </p:nvCxnSpPr>
        <p:spPr>
          <a:xfrm>
            <a:off x="3635375" y="2781300"/>
            <a:ext cx="50482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Прямая соединительная линия 85"/>
          <p:cNvCxnSpPr/>
          <p:nvPr/>
        </p:nvCxnSpPr>
        <p:spPr>
          <a:xfrm>
            <a:off x="3635375" y="3284538"/>
            <a:ext cx="50482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3" name="Прямоугольник 102"/>
          <p:cNvSpPr/>
          <p:nvPr/>
        </p:nvSpPr>
        <p:spPr>
          <a:xfrm>
            <a:off x="4643438" y="3284538"/>
            <a:ext cx="504825" cy="50482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104" name="Прямоугольник 103"/>
          <p:cNvSpPr/>
          <p:nvPr/>
        </p:nvSpPr>
        <p:spPr>
          <a:xfrm>
            <a:off x="5148263" y="3284538"/>
            <a:ext cx="503237" cy="50482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105" name="Прямоугольник 104"/>
          <p:cNvSpPr/>
          <p:nvPr/>
        </p:nvSpPr>
        <p:spPr>
          <a:xfrm>
            <a:off x="5651500" y="3284538"/>
            <a:ext cx="504825" cy="50482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106" name="Прямоугольник 105"/>
          <p:cNvSpPr/>
          <p:nvPr/>
        </p:nvSpPr>
        <p:spPr>
          <a:xfrm>
            <a:off x="4140200" y="2781300"/>
            <a:ext cx="503238" cy="50323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107" name="Прямоугольник 106"/>
          <p:cNvSpPr/>
          <p:nvPr/>
        </p:nvSpPr>
        <p:spPr>
          <a:xfrm>
            <a:off x="4140200" y="3789363"/>
            <a:ext cx="503238" cy="503237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108" name="Прямоугольник 107"/>
          <p:cNvSpPr/>
          <p:nvPr/>
        </p:nvSpPr>
        <p:spPr>
          <a:xfrm>
            <a:off x="4140200" y="4292600"/>
            <a:ext cx="503238" cy="50482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109" name="Прямоугольник 108"/>
          <p:cNvSpPr/>
          <p:nvPr/>
        </p:nvSpPr>
        <p:spPr>
          <a:xfrm>
            <a:off x="4140200" y="4797425"/>
            <a:ext cx="503238" cy="50323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pic>
        <p:nvPicPr>
          <p:cNvPr id="110" name="Прямоугольник 109"/>
          <p:cNvPicPr>
            <a:picLocks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949700" y="2614613"/>
            <a:ext cx="890588" cy="2719387"/>
          </a:xfrm>
          <a:prstGeom prst="rect">
            <a:avLst/>
          </a:prstGeom>
          <a:noFill/>
        </p:spPr>
      </p:pic>
      <p:cxnSp>
        <p:nvCxnSpPr>
          <p:cNvPr id="111" name="Прямая соединительная линия 110"/>
          <p:cNvCxnSpPr/>
          <p:nvPr/>
        </p:nvCxnSpPr>
        <p:spPr>
          <a:xfrm>
            <a:off x="4140200" y="3284538"/>
            <a:ext cx="50323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2" name="Прямая соединительная линия 111"/>
          <p:cNvCxnSpPr/>
          <p:nvPr/>
        </p:nvCxnSpPr>
        <p:spPr>
          <a:xfrm>
            <a:off x="4140200" y="3789363"/>
            <a:ext cx="50323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3" name="Прямая соединительная линия 112"/>
          <p:cNvCxnSpPr/>
          <p:nvPr/>
        </p:nvCxnSpPr>
        <p:spPr>
          <a:xfrm>
            <a:off x="4140200" y="4292600"/>
            <a:ext cx="50323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4" name="Прямая соединительная линия 113"/>
          <p:cNvCxnSpPr/>
          <p:nvPr/>
        </p:nvCxnSpPr>
        <p:spPr>
          <a:xfrm>
            <a:off x="4140200" y="4797425"/>
            <a:ext cx="50323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5" name="Прямоугольник 114"/>
          <p:cNvSpPr/>
          <p:nvPr/>
        </p:nvSpPr>
        <p:spPr>
          <a:xfrm>
            <a:off x="4643438" y="2781300"/>
            <a:ext cx="504825" cy="4826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116" name="Прямоугольник 115"/>
          <p:cNvSpPr/>
          <p:nvPr/>
        </p:nvSpPr>
        <p:spPr>
          <a:xfrm>
            <a:off x="4643438" y="2276475"/>
            <a:ext cx="504825" cy="4826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117" name="Прямоугольник 116"/>
          <p:cNvSpPr/>
          <p:nvPr/>
        </p:nvSpPr>
        <p:spPr>
          <a:xfrm>
            <a:off x="4643438" y="1773238"/>
            <a:ext cx="504825" cy="4826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118" name="Прямоугольник 117"/>
          <p:cNvSpPr/>
          <p:nvPr/>
        </p:nvSpPr>
        <p:spPr>
          <a:xfrm>
            <a:off x="4643438" y="3789363"/>
            <a:ext cx="504825" cy="4826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119" name="Прямоугольник 118"/>
          <p:cNvSpPr/>
          <p:nvPr/>
        </p:nvSpPr>
        <p:spPr>
          <a:xfrm>
            <a:off x="4643438" y="4292600"/>
            <a:ext cx="504825" cy="4826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pic>
        <p:nvPicPr>
          <p:cNvPr id="120" name="Прямоугольник 119"/>
          <p:cNvPicPr>
            <a:picLocks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462463" y="1695450"/>
            <a:ext cx="865187" cy="3132138"/>
          </a:xfrm>
          <a:prstGeom prst="rect">
            <a:avLst/>
          </a:prstGeom>
          <a:noFill/>
        </p:spPr>
      </p:pic>
      <p:cxnSp>
        <p:nvCxnSpPr>
          <p:cNvPr id="121" name="Прямая соединительная линия 120"/>
          <p:cNvCxnSpPr/>
          <p:nvPr/>
        </p:nvCxnSpPr>
        <p:spPr>
          <a:xfrm>
            <a:off x="4643438" y="2276475"/>
            <a:ext cx="50482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2" name="Прямая соединительная линия 121"/>
          <p:cNvCxnSpPr/>
          <p:nvPr/>
        </p:nvCxnSpPr>
        <p:spPr>
          <a:xfrm>
            <a:off x="4643438" y="2781300"/>
            <a:ext cx="50482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3" name="Прямая соединительная линия 122"/>
          <p:cNvCxnSpPr/>
          <p:nvPr/>
        </p:nvCxnSpPr>
        <p:spPr>
          <a:xfrm>
            <a:off x="4643438" y="3284538"/>
            <a:ext cx="50482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4" name="Прямая соединительная линия 123"/>
          <p:cNvCxnSpPr/>
          <p:nvPr/>
        </p:nvCxnSpPr>
        <p:spPr>
          <a:xfrm>
            <a:off x="4643438" y="3789363"/>
            <a:ext cx="50482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5" name="Прямая соединительная линия 124"/>
          <p:cNvCxnSpPr/>
          <p:nvPr/>
        </p:nvCxnSpPr>
        <p:spPr>
          <a:xfrm>
            <a:off x="4643438" y="4292600"/>
            <a:ext cx="50482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Прямоугольник 6"/>
          <p:cNvPicPr>
            <a:picLocks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968875" y="2189163"/>
            <a:ext cx="871538" cy="2638425"/>
          </a:xfrm>
          <a:prstGeom prst="rect">
            <a:avLst/>
          </a:prstGeom>
          <a:noFill/>
        </p:spPr>
      </p:pic>
      <p:cxnSp>
        <p:nvCxnSpPr>
          <p:cNvPr id="126" name="Прямая соединительная линия 125"/>
          <p:cNvCxnSpPr/>
          <p:nvPr/>
        </p:nvCxnSpPr>
        <p:spPr>
          <a:xfrm>
            <a:off x="5148263" y="2781300"/>
            <a:ext cx="503237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7" name="Прямая соединительная линия 126"/>
          <p:cNvCxnSpPr/>
          <p:nvPr/>
        </p:nvCxnSpPr>
        <p:spPr>
          <a:xfrm>
            <a:off x="5148263" y="3284538"/>
            <a:ext cx="503237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8" name="Прямая соединительная линия 127"/>
          <p:cNvCxnSpPr/>
          <p:nvPr/>
        </p:nvCxnSpPr>
        <p:spPr>
          <a:xfrm>
            <a:off x="5148263" y="3789363"/>
            <a:ext cx="503237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0" name="Прямая соединительная линия 129"/>
          <p:cNvCxnSpPr/>
          <p:nvPr/>
        </p:nvCxnSpPr>
        <p:spPr>
          <a:xfrm>
            <a:off x="5148263" y="4292600"/>
            <a:ext cx="503237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1" name="Прямоугольник 130"/>
          <p:cNvPicPr>
            <a:picLocks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529263" y="-133350"/>
            <a:ext cx="742950" cy="4370388"/>
          </a:xfrm>
          <a:prstGeom prst="rect">
            <a:avLst/>
          </a:prstGeom>
          <a:noFill/>
        </p:spPr>
      </p:pic>
      <p:cxnSp>
        <p:nvCxnSpPr>
          <p:cNvPr id="132" name="Прямая соединительная линия 131"/>
          <p:cNvCxnSpPr/>
          <p:nvPr/>
        </p:nvCxnSpPr>
        <p:spPr>
          <a:xfrm>
            <a:off x="5651500" y="404813"/>
            <a:ext cx="50482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3" name="Прямая соединительная линия 132"/>
          <p:cNvCxnSpPr/>
          <p:nvPr/>
        </p:nvCxnSpPr>
        <p:spPr>
          <a:xfrm>
            <a:off x="5651500" y="836613"/>
            <a:ext cx="50482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4" name="Прямая соединительная линия 133"/>
          <p:cNvCxnSpPr/>
          <p:nvPr/>
        </p:nvCxnSpPr>
        <p:spPr>
          <a:xfrm>
            <a:off x="5651500" y="1268413"/>
            <a:ext cx="50482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5" name="Прямая соединительная линия 134"/>
          <p:cNvCxnSpPr/>
          <p:nvPr/>
        </p:nvCxnSpPr>
        <p:spPr>
          <a:xfrm>
            <a:off x="5651500" y="1700213"/>
            <a:ext cx="50482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6" name="Прямая соединительная линия 135"/>
          <p:cNvCxnSpPr/>
          <p:nvPr/>
        </p:nvCxnSpPr>
        <p:spPr>
          <a:xfrm>
            <a:off x="5651500" y="2205038"/>
            <a:ext cx="50482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0" name="Прямая соединительная линия 139"/>
          <p:cNvCxnSpPr/>
          <p:nvPr/>
        </p:nvCxnSpPr>
        <p:spPr>
          <a:xfrm>
            <a:off x="5651500" y="2781300"/>
            <a:ext cx="50482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1" name="Прямая соединительная линия 140"/>
          <p:cNvCxnSpPr/>
          <p:nvPr/>
        </p:nvCxnSpPr>
        <p:spPr>
          <a:xfrm>
            <a:off x="5651500" y="3284538"/>
            <a:ext cx="50482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3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3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3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30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30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30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30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750" y="404813"/>
            <a:ext cx="8183563" cy="1050925"/>
          </a:xfrm>
        </p:spPr>
        <p:txBody>
          <a:bodyPr>
            <a:normAutofit fontScale="90000"/>
          </a:bodyPr>
          <a:lstStyle/>
          <a:p>
            <a:pPr algn="ctr">
              <a:defRPr/>
            </a:pPr>
            <a:r>
              <a:rPr lang="ru-RU" i="1" dirty="0" smtClean="0">
                <a:solidFill>
                  <a:schemeClr val="accent3">
                    <a:lumMod val="50000"/>
                  </a:schemeClr>
                </a:solidFill>
                <a:latin typeface="Bookman Old Style" pitchFamily="18" charset="0"/>
              </a:rPr>
              <a:t>Отправляемся в путешествие!</a:t>
            </a:r>
            <a:br>
              <a:rPr lang="ru-RU" i="1" dirty="0" smtClean="0">
                <a:solidFill>
                  <a:schemeClr val="accent3">
                    <a:lumMod val="50000"/>
                  </a:schemeClr>
                </a:solidFill>
                <a:latin typeface="Bookman Old Style" pitchFamily="18" charset="0"/>
              </a:rPr>
            </a:br>
            <a:endParaRPr lang="ru-RU" dirty="0"/>
          </a:p>
        </p:txBody>
      </p:sp>
      <p:sp>
        <p:nvSpPr>
          <p:cNvPr id="15363" name="Содержимое 2"/>
          <p:cNvSpPr>
            <a:spLocks noGrp="1"/>
          </p:cNvSpPr>
          <p:nvPr>
            <p:ph sz="half" idx="1"/>
          </p:nvPr>
        </p:nvSpPr>
        <p:spPr>
          <a:xfrm>
            <a:off x="395288" y="1268413"/>
            <a:ext cx="4076700" cy="5110162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 typeface="Arial" charset="0"/>
              <a:buNone/>
            </a:pPr>
            <a:r>
              <a:rPr lang="ru-RU" sz="1800" smtClean="0">
                <a:latin typeface="Bookman Old Style" pitchFamily="18" charset="0"/>
              </a:rPr>
              <a:t>Здесь ручей, журча, течёт, </a:t>
            </a:r>
          </a:p>
          <a:p>
            <a:pPr eaLnBrk="1" hangingPunct="1">
              <a:lnSpc>
                <a:spcPct val="80000"/>
              </a:lnSpc>
              <a:buFont typeface="Arial" charset="0"/>
              <a:buNone/>
            </a:pPr>
            <a:r>
              <a:rPr lang="ru-RU" sz="1800" smtClean="0">
                <a:latin typeface="Bookman Old Style" pitchFamily="18" charset="0"/>
              </a:rPr>
              <a:t>Солнце спину не печёт,</a:t>
            </a:r>
          </a:p>
          <a:p>
            <a:pPr eaLnBrk="1" hangingPunct="1">
              <a:lnSpc>
                <a:spcPct val="80000"/>
              </a:lnSpc>
              <a:buFont typeface="Arial" charset="0"/>
              <a:buNone/>
            </a:pPr>
            <a:r>
              <a:rPr lang="ru-RU" sz="1800" smtClean="0">
                <a:latin typeface="Bookman Old Style" pitchFamily="18" charset="0"/>
              </a:rPr>
              <a:t>Тень прохладу обещает,</a:t>
            </a:r>
          </a:p>
          <a:p>
            <a:pPr eaLnBrk="1" hangingPunct="1">
              <a:lnSpc>
                <a:spcPct val="80000"/>
              </a:lnSpc>
              <a:buFont typeface="Arial" charset="0"/>
              <a:buNone/>
            </a:pPr>
            <a:r>
              <a:rPr lang="ru-RU" sz="1800" smtClean="0">
                <a:latin typeface="Bookman Old Style" pitchFamily="18" charset="0"/>
              </a:rPr>
              <a:t>И меня к себе влечёт.</a:t>
            </a:r>
          </a:p>
          <a:p>
            <a:pPr eaLnBrk="1" hangingPunct="1">
              <a:lnSpc>
                <a:spcPct val="80000"/>
              </a:lnSpc>
              <a:buFont typeface="Arial" charset="0"/>
              <a:buNone/>
            </a:pPr>
            <a:r>
              <a:rPr lang="en-US" sz="1800" smtClean="0">
                <a:latin typeface="Bookman Old Style" pitchFamily="18" charset="0"/>
              </a:rPr>
              <a:t>	</a:t>
            </a:r>
            <a:r>
              <a:rPr lang="ru-RU" sz="1800" smtClean="0">
                <a:latin typeface="Bookman Old Style" pitchFamily="18" charset="0"/>
              </a:rPr>
              <a:t>Между ёлочек иду,</a:t>
            </a:r>
          </a:p>
          <a:p>
            <a:pPr eaLnBrk="1" hangingPunct="1">
              <a:lnSpc>
                <a:spcPct val="80000"/>
              </a:lnSpc>
              <a:buFont typeface="Arial" charset="0"/>
              <a:buNone/>
            </a:pPr>
            <a:r>
              <a:rPr lang="en-US" sz="1800" smtClean="0">
                <a:latin typeface="Bookman Old Style" pitchFamily="18" charset="0"/>
              </a:rPr>
              <a:t>	</a:t>
            </a:r>
            <a:r>
              <a:rPr lang="ru-RU" sz="1800" smtClean="0">
                <a:latin typeface="Bookman Old Style" pitchFamily="18" charset="0"/>
              </a:rPr>
              <a:t>Может, здесь грибы найду.</a:t>
            </a:r>
          </a:p>
          <a:p>
            <a:pPr eaLnBrk="1" hangingPunct="1">
              <a:lnSpc>
                <a:spcPct val="80000"/>
              </a:lnSpc>
              <a:buFont typeface="Arial" charset="0"/>
              <a:buNone/>
            </a:pPr>
            <a:r>
              <a:rPr lang="en-US" sz="1800" smtClean="0">
                <a:latin typeface="Bookman Old Style" pitchFamily="18" charset="0"/>
              </a:rPr>
              <a:t>	</a:t>
            </a:r>
            <a:r>
              <a:rPr lang="ru-RU" sz="1800" smtClean="0">
                <a:latin typeface="Bookman Old Style" pitchFamily="18" charset="0"/>
              </a:rPr>
              <a:t>Только спрятались маслята, </a:t>
            </a:r>
          </a:p>
          <a:p>
            <a:pPr eaLnBrk="1" hangingPunct="1">
              <a:lnSpc>
                <a:spcPct val="80000"/>
              </a:lnSpc>
              <a:buFont typeface="Arial" charset="0"/>
              <a:buNone/>
            </a:pPr>
            <a:r>
              <a:rPr lang="en-US" sz="1800" smtClean="0">
                <a:latin typeface="Bookman Old Style" pitchFamily="18" charset="0"/>
              </a:rPr>
              <a:t>	</a:t>
            </a:r>
            <a:r>
              <a:rPr lang="ru-RU" sz="1800" smtClean="0">
                <a:latin typeface="Bookman Old Style" pitchFamily="18" charset="0"/>
              </a:rPr>
              <a:t>Мухоморы на виду.</a:t>
            </a:r>
          </a:p>
          <a:p>
            <a:pPr eaLnBrk="1" hangingPunct="1">
              <a:lnSpc>
                <a:spcPct val="80000"/>
              </a:lnSpc>
              <a:buFont typeface="Arial" charset="0"/>
              <a:buNone/>
            </a:pPr>
            <a:r>
              <a:rPr lang="ru-RU" sz="1800" smtClean="0">
                <a:latin typeface="Bookman Old Style" pitchFamily="18" charset="0"/>
              </a:rPr>
              <a:t>Вижу белку на суку,</a:t>
            </a:r>
          </a:p>
          <a:p>
            <a:pPr eaLnBrk="1" hangingPunct="1">
              <a:lnSpc>
                <a:spcPct val="80000"/>
              </a:lnSpc>
              <a:buFont typeface="Arial" charset="0"/>
              <a:buNone/>
            </a:pPr>
            <a:r>
              <a:rPr lang="ru-RU" sz="1800" smtClean="0">
                <a:latin typeface="Bookman Old Style" pitchFamily="18" charset="0"/>
              </a:rPr>
              <a:t>Слышу близкое "ку-ку".</a:t>
            </a:r>
          </a:p>
          <a:p>
            <a:pPr eaLnBrk="1" hangingPunct="1">
              <a:lnSpc>
                <a:spcPct val="80000"/>
              </a:lnSpc>
              <a:buFont typeface="Arial" charset="0"/>
              <a:buNone/>
            </a:pPr>
            <a:r>
              <a:rPr lang="ru-RU" sz="1800" smtClean="0">
                <a:latin typeface="Bookman Old Style" pitchFamily="18" charset="0"/>
              </a:rPr>
              <a:t>Еж калачиком свернулся,</a:t>
            </a:r>
          </a:p>
          <a:p>
            <a:pPr eaLnBrk="1" hangingPunct="1">
              <a:lnSpc>
                <a:spcPct val="80000"/>
              </a:lnSpc>
              <a:buFont typeface="Arial" charset="0"/>
              <a:buNone/>
            </a:pPr>
            <a:r>
              <a:rPr lang="ru-RU" sz="1800" smtClean="0">
                <a:latin typeface="Bookman Old Style" pitchFamily="18" charset="0"/>
              </a:rPr>
              <a:t>Отдыхает на боку.</a:t>
            </a:r>
          </a:p>
          <a:p>
            <a:pPr eaLnBrk="1" hangingPunct="1">
              <a:lnSpc>
                <a:spcPct val="80000"/>
              </a:lnSpc>
              <a:buFont typeface="Arial" charset="0"/>
              <a:buNone/>
            </a:pPr>
            <a:r>
              <a:rPr lang="en-US" sz="1800" smtClean="0">
                <a:latin typeface="Bookman Old Style" pitchFamily="18" charset="0"/>
              </a:rPr>
              <a:t>	</a:t>
            </a:r>
            <a:r>
              <a:rPr lang="ru-RU" sz="1800" smtClean="0">
                <a:latin typeface="Bookman Old Style" pitchFamily="18" charset="0"/>
              </a:rPr>
              <a:t>Показался и исчез -</a:t>
            </a:r>
          </a:p>
          <a:p>
            <a:pPr eaLnBrk="1" hangingPunct="1">
              <a:lnSpc>
                <a:spcPct val="80000"/>
              </a:lnSpc>
              <a:buFont typeface="Arial" charset="0"/>
              <a:buNone/>
            </a:pPr>
            <a:r>
              <a:rPr lang="en-US" sz="1800" smtClean="0">
                <a:latin typeface="Bookman Old Style" pitchFamily="18" charset="0"/>
              </a:rPr>
              <a:t>	</a:t>
            </a:r>
            <a:r>
              <a:rPr lang="ru-RU" sz="1800" smtClean="0">
                <a:latin typeface="Bookman Old Style" pitchFamily="18" charset="0"/>
              </a:rPr>
              <a:t>Я подумал: леший, бес...</a:t>
            </a:r>
          </a:p>
          <a:p>
            <a:pPr eaLnBrk="1" hangingPunct="1">
              <a:lnSpc>
                <a:spcPct val="80000"/>
              </a:lnSpc>
              <a:buFont typeface="Arial" charset="0"/>
              <a:buNone/>
            </a:pPr>
            <a:r>
              <a:rPr lang="en-US" sz="1800" smtClean="0">
                <a:latin typeface="Bookman Old Style" pitchFamily="18" charset="0"/>
              </a:rPr>
              <a:t>	</a:t>
            </a:r>
            <a:r>
              <a:rPr lang="ru-RU" sz="1800" smtClean="0">
                <a:latin typeface="Bookman Old Style" pitchFamily="18" charset="0"/>
              </a:rPr>
              <a:t>Он всегда загадок полный -</a:t>
            </a:r>
          </a:p>
          <a:p>
            <a:pPr eaLnBrk="1" hangingPunct="1">
              <a:lnSpc>
                <a:spcPct val="80000"/>
              </a:lnSpc>
              <a:buFont typeface="Arial" charset="0"/>
              <a:buNone/>
            </a:pPr>
            <a:r>
              <a:rPr lang="en-US" sz="1800" smtClean="0">
                <a:latin typeface="Bookman Old Style" pitchFamily="18" charset="0"/>
              </a:rPr>
              <a:t>	</a:t>
            </a:r>
            <a:r>
              <a:rPr lang="ru-RU" sz="1800" smtClean="0">
                <a:latin typeface="Bookman Old Style" pitchFamily="18" charset="0"/>
              </a:rPr>
              <a:t>Заповедный, что же?..             </a:t>
            </a:r>
          </a:p>
          <a:p>
            <a:endParaRPr lang="ru-RU" sz="1800" smtClean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716463" y="5229225"/>
            <a:ext cx="3932237" cy="1079500"/>
          </a:xfrm>
        </p:spPr>
        <p:txBody>
          <a:bodyPr/>
          <a:lstStyle/>
          <a:p>
            <a:pPr algn="ctr">
              <a:buFont typeface="Wingdings 2" pitchFamily="18" charset="2"/>
              <a:buNone/>
            </a:pPr>
            <a:r>
              <a:rPr lang="ru-RU" sz="6600" b="1" smtClean="0">
                <a:solidFill>
                  <a:srgbClr val="00B050"/>
                </a:solidFill>
                <a:latin typeface="Bookman Old Style" pitchFamily="18" charset="0"/>
              </a:rPr>
              <a:t>ЛЕС</a:t>
            </a:r>
          </a:p>
        </p:txBody>
      </p:sp>
      <p:sp>
        <p:nvSpPr>
          <p:cNvPr id="5" name="Содержимое 3"/>
          <p:cNvSpPr txBox="1">
            <a:spLocks/>
          </p:cNvSpPr>
          <p:nvPr/>
        </p:nvSpPr>
        <p:spPr bwMode="auto">
          <a:xfrm>
            <a:off x="4572000" y="3429000"/>
            <a:ext cx="3932238" cy="1439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82880" tIns="91440"/>
          <a:lstStyle/>
          <a:p>
            <a:pPr marL="265113" indent="-265113" eaLnBrk="0" hangingPunct="0">
              <a:spcBef>
                <a:spcPts val="25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  <a:defRPr/>
            </a:pPr>
            <a:endParaRPr lang="ru-RU" sz="2600" dirty="0">
              <a:latin typeface="+mn-lt"/>
            </a:endParaRPr>
          </a:p>
        </p:txBody>
      </p:sp>
      <p:pic>
        <p:nvPicPr>
          <p:cNvPr id="6" name="Picture 6" descr="Картинка 2 из 26633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3438" y="1628775"/>
            <a:ext cx="3960812" cy="3744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9" descr="Картинка 11 из 16685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 b="8124"/>
          <a:stretch>
            <a:fillRect/>
          </a:stretch>
        </p:blipFill>
        <p:spPr bwMode="auto">
          <a:xfrm>
            <a:off x="2484438" y="1196975"/>
            <a:ext cx="2016125" cy="158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188" y="260350"/>
            <a:ext cx="8183562" cy="835025"/>
          </a:xfrm>
        </p:spPr>
        <p:txBody>
          <a:bodyPr/>
          <a:lstStyle/>
          <a:p>
            <a:pPr algn="ctr">
              <a:defRPr/>
            </a:pPr>
            <a:r>
              <a:rPr lang="ru-RU" dirty="0" smtClean="0">
                <a:solidFill>
                  <a:srgbClr val="0070C0"/>
                </a:solidFill>
                <a:latin typeface="Bookman Old Style" pitchFamily="18" charset="0"/>
              </a:rPr>
              <a:t>Какие растения растут в лесу?</a:t>
            </a:r>
            <a:endParaRPr lang="ru-RU" dirty="0">
              <a:solidFill>
                <a:srgbClr val="0070C0"/>
              </a:solidFill>
              <a:latin typeface="Bookman Old Style" pitchFamily="18" charset="0"/>
            </a:endParaRPr>
          </a:p>
        </p:txBody>
      </p:sp>
      <p:sp>
        <p:nvSpPr>
          <p:cNvPr id="16388" name="Содержимое 3"/>
          <p:cNvSpPr>
            <a:spLocks noGrp="1"/>
          </p:cNvSpPr>
          <p:nvPr>
            <p:ph sz="half" idx="2"/>
          </p:nvPr>
        </p:nvSpPr>
        <p:spPr>
          <a:xfrm>
            <a:off x="4756150" y="3357563"/>
            <a:ext cx="3930650" cy="1562100"/>
          </a:xfrm>
        </p:spPr>
        <p:txBody>
          <a:bodyPr/>
          <a:lstStyle/>
          <a:p>
            <a:endParaRPr lang="ru-RU" smtClean="0"/>
          </a:p>
        </p:txBody>
      </p:sp>
      <p:pic>
        <p:nvPicPr>
          <p:cNvPr id="16389" name="Picture 4" descr="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5288" y="1268413"/>
            <a:ext cx="1673225" cy="2592387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16390" name="Picture 5" descr="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39750" y="4076700"/>
            <a:ext cx="1735138" cy="2376488"/>
          </a:xfrm>
          <a:prstGeom prst="rect">
            <a:avLst/>
          </a:prstGeom>
          <a:noFill/>
          <a:ln w="38100">
            <a:solidFill>
              <a:srgbClr val="808080"/>
            </a:solidFill>
            <a:miter lim="800000"/>
            <a:headEnd/>
            <a:tailEnd/>
          </a:ln>
        </p:spPr>
      </p:pic>
      <p:pic>
        <p:nvPicPr>
          <p:cNvPr id="16391" name="Picture 7" descr="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948488" y="1268413"/>
            <a:ext cx="1905000" cy="2540000"/>
          </a:xfrm>
          <a:prstGeom prst="rect">
            <a:avLst/>
          </a:prstGeom>
          <a:noFill/>
          <a:ln w="38100">
            <a:solidFill>
              <a:srgbClr val="FF9900"/>
            </a:solidFill>
            <a:miter lim="800000"/>
            <a:headEnd/>
            <a:tailEnd/>
          </a:ln>
        </p:spPr>
      </p:pic>
      <p:pic>
        <p:nvPicPr>
          <p:cNvPr id="11" name="Picture 12" descr="1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076825" y="4149725"/>
            <a:ext cx="1366838" cy="2087563"/>
          </a:xfrm>
          <a:prstGeom prst="rect">
            <a:avLst/>
          </a:prstGeom>
          <a:noFill/>
          <a:ln w="38100">
            <a:solidFill>
              <a:schemeClr val="accent4">
                <a:lumMod val="75000"/>
              </a:schemeClr>
            </a:solidFill>
            <a:miter lim="800000"/>
            <a:headEnd/>
            <a:tailEnd/>
          </a:ln>
        </p:spPr>
      </p:pic>
      <p:pic>
        <p:nvPicPr>
          <p:cNvPr id="16393" name="Picture 13" descr="13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059113" y="5300663"/>
            <a:ext cx="1368425" cy="1296987"/>
          </a:xfrm>
          <a:prstGeom prst="rect">
            <a:avLst/>
          </a:prstGeom>
          <a:noFill/>
          <a:ln w="38100">
            <a:solidFill>
              <a:srgbClr val="FF33CC"/>
            </a:solidFill>
            <a:miter lim="800000"/>
            <a:headEnd/>
            <a:tailEnd/>
          </a:ln>
        </p:spPr>
      </p:pic>
      <p:pic>
        <p:nvPicPr>
          <p:cNvPr id="36868" name="Picture 4"/>
          <p:cNvPicPr>
            <a:picLocks noGrp="1" noChangeAspect="1" noChangeArrowheads="1"/>
          </p:cNvPicPr>
          <p:nvPr>
            <p:ph sz="half" idx="1"/>
          </p:nvPr>
        </p:nvPicPr>
        <p:blipFill>
          <a:blip r:embed="rId9" cstate="print"/>
          <a:srcRect/>
          <a:stretch>
            <a:fillRect/>
          </a:stretch>
        </p:blipFill>
        <p:spPr>
          <a:xfrm>
            <a:off x="6804025" y="4365625"/>
            <a:ext cx="1925638" cy="2243138"/>
          </a:xfrm>
          <a:ln w="38100">
            <a:solidFill>
              <a:schemeClr val="accent1">
                <a:lumMod val="50000"/>
              </a:schemeClr>
            </a:solidFill>
          </a:ln>
        </p:spPr>
      </p:pic>
      <p:pic>
        <p:nvPicPr>
          <p:cNvPr id="16395" name="Picture 6" descr="Картинка 17 из 3457">
            <a:hlinkClick r:id="rId10"/>
          </p:cNvPr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2627313" y="2852738"/>
            <a:ext cx="2016125" cy="2305050"/>
          </a:xfrm>
          <a:prstGeom prst="rect">
            <a:avLst/>
          </a:prstGeom>
          <a:noFill/>
          <a:ln w="38100">
            <a:solidFill>
              <a:srgbClr val="00B0F0"/>
            </a:solidFill>
            <a:miter lim="800000"/>
            <a:headEnd/>
            <a:tailEnd/>
          </a:ln>
        </p:spPr>
      </p:pic>
      <p:pic>
        <p:nvPicPr>
          <p:cNvPr id="16396" name="Picture 8" descr="Картинка 15 из 2163">
            <a:hlinkClick r:id="rId12"/>
          </p:cNvPr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4787900" y="1196975"/>
            <a:ext cx="2016125" cy="2592388"/>
          </a:xfrm>
          <a:prstGeom prst="rect">
            <a:avLst/>
          </a:prstGeom>
          <a:noFill/>
          <a:ln w="38100">
            <a:solidFill>
              <a:srgbClr val="C00000"/>
            </a:solidFill>
            <a:miter lim="800000"/>
            <a:headEnd/>
            <a:tailEnd/>
          </a:ln>
        </p:spPr>
      </p:pic>
      <p:pic>
        <p:nvPicPr>
          <p:cNvPr id="36873" name="Picture 9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179388" y="1052513"/>
            <a:ext cx="8785225" cy="5616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368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8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9" descr="Картинка 11 из 16685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 b="8124"/>
          <a:stretch>
            <a:fillRect/>
          </a:stretch>
        </p:blipFill>
        <p:spPr bwMode="auto">
          <a:xfrm>
            <a:off x="2700338" y="1196975"/>
            <a:ext cx="1800225" cy="158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750" y="0"/>
            <a:ext cx="8183563" cy="1050925"/>
          </a:xfrm>
        </p:spPr>
        <p:txBody>
          <a:bodyPr>
            <a:normAutofit fontScale="90000"/>
          </a:bodyPr>
          <a:lstStyle/>
          <a:p>
            <a:pPr algn="ctr">
              <a:defRPr/>
            </a:pPr>
            <a:r>
              <a:rPr lang="ru-RU" dirty="0" smtClean="0">
                <a:solidFill>
                  <a:srgbClr val="0070C0"/>
                </a:solidFill>
                <a:latin typeface="Bookman Old Style" pitchFamily="18" charset="0"/>
              </a:rPr>
              <a:t>На какие группы можно разбить эти растения?</a:t>
            </a:r>
            <a:endParaRPr lang="ru-RU" dirty="0">
              <a:latin typeface="Bookman Old Style" pitchFamily="18" charset="0"/>
            </a:endParaRPr>
          </a:p>
        </p:txBody>
      </p:sp>
      <p:pic>
        <p:nvPicPr>
          <p:cNvPr id="17412" name="Picture 4" descr="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5288" y="1268413"/>
            <a:ext cx="1673225" cy="2592387"/>
          </a:xfrm>
          <a:prstGeom prst="rect">
            <a:avLst/>
          </a:prstGeom>
          <a:noFill/>
          <a:ln w="38100">
            <a:solidFill>
              <a:srgbClr val="FFC000"/>
            </a:solidFill>
            <a:miter lim="800000"/>
            <a:headEnd/>
            <a:tailEnd/>
          </a:ln>
        </p:spPr>
      </p:pic>
      <p:pic>
        <p:nvPicPr>
          <p:cNvPr id="17413" name="Picture 5" descr="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39750" y="4076700"/>
            <a:ext cx="1735138" cy="2376488"/>
          </a:xfrm>
          <a:prstGeom prst="rect">
            <a:avLst/>
          </a:prstGeom>
          <a:noFill/>
          <a:ln w="38100">
            <a:solidFill>
              <a:srgbClr val="FFC000"/>
            </a:solidFill>
            <a:miter lim="800000"/>
            <a:headEnd/>
            <a:tailEnd/>
          </a:ln>
        </p:spPr>
      </p:pic>
      <p:pic>
        <p:nvPicPr>
          <p:cNvPr id="17414" name="Picture 7" descr="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948488" y="1268413"/>
            <a:ext cx="1905000" cy="2540000"/>
          </a:xfrm>
          <a:prstGeom prst="rect">
            <a:avLst/>
          </a:prstGeom>
          <a:noFill/>
          <a:ln w="38100">
            <a:solidFill>
              <a:srgbClr val="FF9900"/>
            </a:solidFill>
            <a:miter lim="800000"/>
            <a:headEnd/>
            <a:tailEnd/>
          </a:ln>
        </p:spPr>
      </p:pic>
      <p:pic>
        <p:nvPicPr>
          <p:cNvPr id="17415" name="Picture 12" descr="1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219700" y="4149725"/>
            <a:ext cx="1368425" cy="2232025"/>
          </a:xfrm>
          <a:prstGeom prst="rect">
            <a:avLst/>
          </a:prstGeom>
          <a:noFill/>
          <a:ln w="38100">
            <a:solidFill>
              <a:srgbClr val="FFFF00"/>
            </a:solidFill>
            <a:miter lim="800000"/>
            <a:headEnd/>
            <a:tailEnd/>
          </a:ln>
        </p:spPr>
      </p:pic>
      <p:pic>
        <p:nvPicPr>
          <p:cNvPr id="17416" name="Picture 13" descr="13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771775" y="5300663"/>
            <a:ext cx="1800225" cy="1557337"/>
          </a:xfrm>
          <a:prstGeom prst="rect">
            <a:avLst/>
          </a:prstGeom>
          <a:noFill/>
          <a:ln w="38100">
            <a:solidFill>
              <a:srgbClr val="FFFF00"/>
            </a:solidFill>
            <a:miter lim="800000"/>
            <a:headEnd/>
            <a:tailEnd/>
          </a:ln>
        </p:spPr>
      </p:pic>
      <p:pic>
        <p:nvPicPr>
          <p:cNvPr id="17417" name="Picture 4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804025" y="4365625"/>
            <a:ext cx="1925638" cy="2243138"/>
          </a:xfrm>
          <a:prstGeom prst="rect">
            <a:avLst/>
          </a:prstGeom>
          <a:noFill/>
          <a:ln w="38100">
            <a:solidFill>
              <a:srgbClr val="00B0F0"/>
            </a:solidFill>
            <a:miter lim="800000"/>
            <a:headEnd/>
            <a:tailEnd/>
          </a:ln>
        </p:spPr>
      </p:pic>
      <p:pic>
        <p:nvPicPr>
          <p:cNvPr id="17418" name="Picture 6" descr="Картинка 17 из 3457">
            <a:hlinkClick r:id="rId10"/>
          </p:cNvPr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2700338" y="3284538"/>
            <a:ext cx="1871662" cy="1800225"/>
          </a:xfrm>
          <a:prstGeom prst="rect">
            <a:avLst/>
          </a:prstGeom>
          <a:noFill/>
          <a:ln w="38100">
            <a:solidFill>
              <a:srgbClr val="00B0F0"/>
            </a:solidFill>
            <a:miter lim="800000"/>
            <a:headEnd/>
            <a:tailEnd/>
          </a:ln>
        </p:spPr>
      </p:pic>
      <p:pic>
        <p:nvPicPr>
          <p:cNvPr id="17419" name="Picture 8" descr="Картинка 15 из 2163">
            <a:hlinkClick r:id="rId12"/>
          </p:cNvPr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4859338" y="1125538"/>
            <a:ext cx="2016125" cy="2590800"/>
          </a:xfrm>
          <a:prstGeom prst="rect">
            <a:avLst/>
          </a:prstGeom>
          <a:noFill/>
          <a:ln w="38100">
            <a:solidFill>
              <a:srgbClr val="00B0F0"/>
            </a:solidFill>
            <a:miter lim="800000"/>
            <a:headEnd/>
            <a:tailEnd/>
          </a:ln>
        </p:spPr>
      </p:pic>
      <p:sp>
        <p:nvSpPr>
          <p:cNvPr id="14" name="TextBox 13"/>
          <p:cNvSpPr txBox="1"/>
          <p:nvPr/>
        </p:nvSpPr>
        <p:spPr>
          <a:xfrm>
            <a:off x="395288" y="1268413"/>
            <a:ext cx="1728787" cy="461962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400" dirty="0">
                <a:latin typeface="Bookman Old Style" pitchFamily="18" charset="0"/>
              </a:rPr>
              <a:t>Береза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539750" y="4076700"/>
            <a:ext cx="1727200" cy="461963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400" dirty="0">
                <a:latin typeface="Bookman Old Style" pitchFamily="18" charset="0"/>
              </a:rPr>
              <a:t>Ель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6948488" y="3573463"/>
            <a:ext cx="1916112" cy="461962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400" dirty="0">
                <a:latin typeface="Bookman Old Style" pitchFamily="18" charset="0"/>
              </a:rPr>
              <a:t>Рябина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4859338" y="1125538"/>
            <a:ext cx="2016125" cy="460375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400" dirty="0">
                <a:latin typeface="Bookman Old Style" pitchFamily="18" charset="0"/>
              </a:rPr>
              <a:t>Брусника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700338" y="2852738"/>
            <a:ext cx="1871662" cy="461962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400" dirty="0">
                <a:latin typeface="Bookman Old Style" pitchFamily="18" charset="0"/>
              </a:rPr>
              <a:t>Черника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6804025" y="4149725"/>
            <a:ext cx="1944688" cy="460375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400" dirty="0">
                <a:latin typeface="Bookman Old Style" pitchFamily="18" charset="0"/>
              </a:rPr>
              <a:t>Орешник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2700338" y="1196975"/>
            <a:ext cx="1800225" cy="461963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400" dirty="0">
                <a:latin typeface="Bookman Old Style" pitchFamily="18" charset="0"/>
              </a:rPr>
              <a:t>Гвоздика</a:t>
            </a:r>
          </a:p>
        </p:txBody>
      </p:sp>
      <p:sp>
        <p:nvSpPr>
          <p:cNvPr id="21" name="TextBox 20"/>
          <p:cNvSpPr txBox="1"/>
          <p:nvPr/>
        </p:nvSpPr>
        <p:spPr>
          <a:xfrm rot="16200000">
            <a:off x="3852068" y="5085557"/>
            <a:ext cx="2303463" cy="431800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200" dirty="0">
                <a:latin typeface="Bookman Old Style" pitchFamily="18" charset="0"/>
              </a:rPr>
              <a:t>Колокольчик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2700338" y="5157788"/>
            <a:ext cx="1871662" cy="460375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400" dirty="0">
                <a:latin typeface="Bookman Old Style" pitchFamily="18" charset="0"/>
              </a:rPr>
              <a:t>Ромашка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2592388" cy="720725"/>
          </a:xfrm>
        </p:spPr>
        <p:txBody>
          <a:bodyPr/>
          <a:lstStyle/>
          <a:p>
            <a:pPr algn="ctr">
              <a:defRPr/>
            </a:pPr>
            <a:r>
              <a:rPr lang="ru-RU" dirty="0" smtClean="0">
                <a:solidFill>
                  <a:srgbClr val="0070C0"/>
                </a:solidFill>
                <a:latin typeface="Bookman Old Style" pitchFamily="18" charset="0"/>
              </a:rPr>
              <a:t>Деревья</a:t>
            </a:r>
            <a:endParaRPr lang="ru-RU" dirty="0">
              <a:solidFill>
                <a:srgbClr val="0070C0"/>
              </a:solidFill>
              <a:latin typeface="Bookman Old Style" pitchFamily="18" charset="0"/>
            </a:endParaRP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3924300" y="260350"/>
            <a:ext cx="3600450" cy="1050925"/>
          </a:xfrm>
          <a:prstGeom prst="rect">
            <a:avLst/>
          </a:prstGeom>
        </p:spPr>
        <p:txBody>
          <a:bodyPr anchor="b">
            <a:normAutofit/>
          </a:bodyPr>
          <a:lstStyle/>
          <a:p>
            <a:pPr eaLnBrk="0" hangingPunct="0">
              <a:defRPr/>
            </a:pPr>
            <a:endParaRPr lang="ru-RU" sz="3600" b="1" dirty="0">
              <a:solidFill>
                <a:srgbClr val="FF8E49"/>
              </a:solidFill>
              <a:effectLst>
                <a:outerShdw blurRad="53975" dist="22860" dir="5400000" algn="tl" rotWithShape="0">
                  <a:srgbClr val="000000">
                    <a:alpha val="55000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3203575" y="260350"/>
            <a:ext cx="2952750" cy="1050925"/>
          </a:xfrm>
          <a:prstGeom prst="rect">
            <a:avLst/>
          </a:prstGeom>
        </p:spPr>
        <p:txBody>
          <a:bodyPr anchor="b">
            <a:normAutofit/>
          </a:bodyPr>
          <a:lstStyle/>
          <a:p>
            <a:pPr eaLnBrk="0" hangingPunct="0">
              <a:defRPr/>
            </a:pPr>
            <a:endParaRPr lang="ru-RU" sz="3600" b="1" dirty="0">
              <a:solidFill>
                <a:srgbClr val="FF8E49"/>
              </a:solidFill>
              <a:effectLst>
                <a:outerShdw blurRad="53975" dist="22860" dir="5400000" algn="tl" rotWithShape="0">
                  <a:srgbClr val="000000">
                    <a:alpha val="55000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6191250" y="260350"/>
            <a:ext cx="2952750" cy="1050925"/>
          </a:xfrm>
          <a:prstGeom prst="rect">
            <a:avLst/>
          </a:prstGeom>
        </p:spPr>
        <p:txBody>
          <a:bodyPr anchor="b">
            <a:normAutofit/>
          </a:bodyPr>
          <a:lstStyle/>
          <a:p>
            <a:pPr eaLnBrk="0" hangingPunct="0">
              <a:defRPr/>
            </a:pPr>
            <a:endParaRPr lang="ru-RU" sz="3600" b="1" dirty="0">
              <a:solidFill>
                <a:srgbClr val="FF8E49"/>
              </a:solidFill>
              <a:effectLst>
                <a:outerShdw blurRad="53975" dist="22860" dir="5400000" algn="tl" rotWithShape="0">
                  <a:srgbClr val="000000">
                    <a:alpha val="55000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8" name="Заголовок 1"/>
          <p:cNvSpPr txBox="1">
            <a:spLocks/>
          </p:cNvSpPr>
          <p:nvPr/>
        </p:nvSpPr>
        <p:spPr>
          <a:xfrm>
            <a:off x="3276600" y="260350"/>
            <a:ext cx="2663825" cy="1050925"/>
          </a:xfrm>
          <a:prstGeom prst="rect">
            <a:avLst/>
          </a:prstGeom>
        </p:spPr>
        <p:txBody>
          <a:bodyPr anchor="b">
            <a:normAutofit/>
          </a:bodyPr>
          <a:lstStyle/>
          <a:p>
            <a:pPr eaLnBrk="0" hangingPunct="0">
              <a:defRPr/>
            </a:pPr>
            <a:endParaRPr lang="ru-RU" sz="3600" b="1" dirty="0">
              <a:solidFill>
                <a:srgbClr val="FF8E49"/>
              </a:solidFill>
              <a:effectLst>
                <a:outerShdw blurRad="53975" dist="22860" dir="5400000" algn="tl" rotWithShape="0">
                  <a:srgbClr val="000000">
                    <a:alpha val="55000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9" name="Заголовок 1"/>
          <p:cNvSpPr txBox="1">
            <a:spLocks/>
          </p:cNvSpPr>
          <p:nvPr/>
        </p:nvSpPr>
        <p:spPr>
          <a:xfrm>
            <a:off x="2700338" y="0"/>
            <a:ext cx="3384550" cy="720725"/>
          </a:xfrm>
          <a:prstGeom prst="rect">
            <a:avLst/>
          </a:prstGeom>
        </p:spPr>
        <p:txBody>
          <a:bodyPr anchor="b">
            <a:normAutofit/>
          </a:bodyPr>
          <a:lstStyle/>
          <a:p>
            <a:pPr algn="ctr" eaLnBrk="0" hangingPunct="0">
              <a:defRPr/>
            </a:pPr>
            <a:r>
              <a:rPr lang="ru-RU" sz="3600" b="1" dirty="0">
                <a:solidFill>
                  <a:srgbClr val="0070C0"/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latin typeface="Bookman Old Style" pitchFamily="18" charset="0"/>
                <a:ea typeface="+mj-ea"/>
                <a:cs typeface="+mj-cs"/>
              </a:rPr>
              <a:t>Кустарники</a:t>
            </a:r>
          </a:p>
        </p:txBody>
      </p:sp>
      <p:sp>
        <p:nvSpPr>
          <p:cNvPr id="10" name="Заголовок 1"/>
          <p:cNvSpPr txBox="1">
            <a:spLocks/>
          </p:cNvSpPr>
          <p:nvPr/>
        </p:nvSpPr>
        <p:spPr>
          <a:xfrm>
            <a:off x="6011863" y="0"/>
            <a:ext cx="2736850" cy="647700"/>
          </a:xfrm>
          <a:prstGeom prst="rect">
            <a:avLst/>
          </a:prstGeom>
        </p:spPr>
        <p:txBody>
          <a:bodyPr anchor="b">
            <a:normAutofit/>
          </a:bodyPr>
          <a:lstStyle/>
          <a:p>
            <a:pPr algn="ctr" eaLnBrk="0" hangingPunct="0">
              <a:defRPr/>
            </a:pPr>
            <a:r>
              <a:rPr lang="ru-RU" sz="3600" b="1" dirty="0">
                <a:solidFill>
                  <a:srgbClr val="0070C0"/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latin typeface="Bookman Old Style" pitchFamily="18" charset="0"/>
                <a:ea typeface="+mj-ea"/>
                <a:cs typeface="+mj-cs"/>
                <a:hlinkClick r:id="rId2" action="ppaction://hlinksldjump"/>
              </a:rPr>
              <a:t>Травы</a:t>
            </a:r>
            <a:endParaRPr lang="ru-RU" sz="3600" b="1" dirty="0">
              <a:solidFill>
                <a:srgbClr val="0070C0"/>
              </a:solidFill>
              <a:effectLst>
                <a:outerShdw blurRad="53975" dist="22860" dir="5400000" algn="tl" rotWithShape="0">
                  <a:srgbClr val="000000">
                    <a:alpha val="55000"/>
                  </a:srgbClr>
                </a:outerShdw>
              </a:effectLst>
              <a:latin typeface="Bookman Old Style" pitchFamily="18" charset="0"/>
              <a:ea typeface="+mj-ea"/>
              <a:cs typeface="+mj-cs"/>
            </a:endParaRPr>
          </a:p>
        </p:txBody>
      </p:sp>
      <p:pic>
        <p:nvPicPr>
          <p:cNvPr id="12" name="Picture 5" descr="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8313" y="2852738"/>
            <a:ext cx="1727200" cy="1944687"/>
          </a:xfrm>
          <a:prstGeom prst="rect">
            <a:avLst/>
          </a:prstGeom>
          <a:noFill/>
          <a:ln w="38100">
            <a:solidFill>
              <a:srgbClr val="FFC000"/>
            </a:solidFill>
            <a:miter lim="800000"/>
            <a:headEnd/>
            <a:tailEnd/>
          </a:ln>
        </p:spPr>
      </p:pic>
      <p:pic>
        <p:nvPicPr>
          <p:cNvPr id="40962" name="Picture 2" descr="Картинка 8 из 29970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8313" y="765175"/>
            <a:ext cx="1727200" cy="1943100"/>
          </a:xfrm>
          <a:prstGeom prst="rect">
            <a:avLst/>
          </a:prstGeom>
          <a:noFill/>
          <a:ln w="38100">
            <a:solidFill>
              <a:srgbClr val="FFC000"/>
            </a:solidFill>
            <a:miter lim="800000"/>
            <a:headEnd/>
            <a:tailEnd/>
          </a:ln>
        </p:spPr>
      </p:pic>
      <p:pic>
        <p:nvPicPr>
          <p:cNvPr id="14" name="Picture 7" descr="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68313" y="4941888"/>
            <a:ext cx="1727200" cy="1916112"/>
          </a:xfrm>
          <a:prstGeom prst="rect">
            <a:avLst/>
          </a:prstGeom>
          <a:noFill/>
          <a:ln w="38100">
            <a:solidFill>
              <a:srgbClr val="FF9900"/>
            </a:solidFill>
            <a:miter lim="800000"/>
            <a:headEnd/>
            <a:tailEnd/>
          </a:ln>
        </p:spPr>
      </p:pic>
      <p:pic>
        <p:nvPicPr>
          <p:cNvPr id="15" name="Picture 4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563938" y="4797425"/>
            <a:ext cx="1728787" cy="2060575"/>
          </a:xfrm>
          <a:prstGeom prst="rect">
            <a:avLst/>
          </a:prstGeom>
          <a:noFill/>
          <a:ln w="38100">
            <a:solidFill>
              <a:srgbClr val="00B0F0"/>
            </a:solidFill>
            <a:miter lim="800000"/>
            <a:headEnd/>
            <a:tailEnd/>
          </a:ln>
        </p:spPr>
      </p:pic>
      <p:pic>
        <p:nvPicPr>
          <p:cNvPr id="16" name="Picture 6" descr="Картинка 17 из 3457">
            <a:hlinkClick r:id="rId8"/>
          </p:cNvPr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563938" y="2852738"/>
            <a:ext cx="1728787" cy="1800225"/>
          </a:xfrm>
          <a:prstGeom prst="rect">
            <a:avLst/>
          </a:prstGeom>
          <a:noFill/>
          <a:ln w="38100">
            <a:solidFill>
              <a:srgbClr val="00B0F0"/>
            </a:solidFill>
            <a:miter lim="800000"/>
            <a:headEnd/>
            <a:tailEnd/>
          </a:ln>
        </p:spPr>
      </p:pic>
      <p:pic>
        <p:nvPicPr>
          <p:cNvPr id="17" name="Picture 8" descr="Картинка 15 из 2163">
            <a:hlinkClick r:id="rId10"/>
          </p:cNvPr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3563938" y="765175"/>
            <a:ext cx="1728787" cy="1943100"/>
          </a:xfrm>
          <a:prstGeom prst="rect">
            <a:avLst/>
          </a:prstGeom>
          <a:noFill/>
          <a:ln w="38100">
            <a:solidFill>
              <a:srgbClr val="00B0F0"/>
            </a:solidFill>
            <a:miter lim="800000"/>
            <a:headEnd/>
            <a:tailEnd/>
          </a:ln>
        </p:spPr>
      </p:pic>
      <p:pic>
        <p:nvPicPr>
          <p:cNvPr id="18" name="Picture 12" descr="12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6659563" y="2781300"/>
            <a:ext cx="1728787" cy="1800225"/>
          </a:xfrm>
          <a:prstGeom prst="rect">
            <a:avLst/>
          </a:prstGeom>
          <a:noFill/>
          <a:ln w="38100">
            <a:solidFill>
              <a:srgbClr val="FFFF00"/>
            </a:solidFill>
            <a:miter lim="800000"/>
            <a:headEnd/>
            <a:tailEnd/>
          </a:ln>
        </p:spPr>
      </p:pic>
      <p:pic>
        <p:nvPicPr>
          <p:cNvPr id="19" name="Picture 13" descr="13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6588125" y="4868863"/>
            <a:ext cx="1871663" cy="1989137"/>
          </a:xfrm>
          <a:prstGeom prst="rect">
            <a:avLst/>
          </a:prstGeom>
          <a:noFill/>
          <a:ln w="38100">
            <a:solidFill>
              <a:srgbClr val="FFFF00"/>
            </a:solidFill>
            <a:miter lim="800000"/>
            <a:headEnd/>
            <a:tailEnd/>
          </a:ln>
        </p:spPr>
      </p:pic>
      <p:sp>
        <p:nvSpPr>
          <p:cNvPr id="21" name="TextBox 20"/>
          <p:cNvSpPr txBox="1"/>
          <p:nvPr/>
        </p:nvSpPr>
        <p:spPr>
          <a:xfrm rot="16200000">
            <a:off x="-740568" y="1505743"/>
            <a:ext cx="1943100" cy="461963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400" dirty="0">
                <a:latin typeface="Bookman Old Style" pitchFamily="18" charset="0"/>
              </a:rPr>
              <a:t>Береза</a:t>
            </a:r>
          </a:p>
        </p:txBody>
      </p:sp>
      <p:sp>
        <p:nvSpPr>
          <p:cNvPr id="22" name="TextBox 21"/>
          <p:cNvSpPr txBox="1"/>
          <p:nvPr/>
        </p:nvSpPr>
        <p:spPr>
          <a:xfrm rot="16200000">
            <a:off x="-741362" y="3594100"/>
            <a:ext cx="1944687" cy="461963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400" dirty="0">
                <a:latin typeface="Bookman Old Style" pitchFamily="18" charset="0"/>
              </a:rPr>
              <a:t>Ель</a:t>
            </a:r>
          </a:p>
        </p:txBody>
      </p:sp>
      <p:sp>
        <p:nvSpPr>
          <p:cNvPr id="23" name="TextBox 22"/>
          <p:cNvSpPr txBox="1"/>
          <p:nvPr/>
        </p:nvSpPr>
        <p:spPr>
          <a:xfrm rot="16200000">
            <a:off x="-727074" y="5668962"/>
            <a:ext cx="1916112" cy="461963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400" dirty="0">
                <a:latin typeface="Bookman Old Style" pitchFamily="18" charset="0"/>
                <a:hlinkClick r:id="rId14" action="ppaction://hlinksldjump"/>
              </a:rPr>
              <a:t>Рябина</a:t>
            </a:r>
            <a:endParaRPr lang="ru-RU" sz="2400" dirty="0">
              <a:latin typeface="Bookman Old Style" pitchFamily="18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 rot="16200000">
            <a:off x="2318544" y="1505744"/>
            <a:ext cx="1943100" cy="461962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400" dirty="0">
                <a:latin typeface="Bookman Old Style" pitchFamily="18" charset="0"/>
              </a:rPr>
              <a:t>Брусника</a:t>
            </a:r>
          </a:p>
        </p:txBody>
      </p:sp>
      <p:sp>
        <p:nvSpPr>
          <p:cNvPr id="25" name="TextBox 24"/>
          <p:cNvSpPr txBox="1"/>
          <p:nvPr/>
        </p:nvSpPr>
        <p:spPr>
          <a:xfrm rot="16200000">
            <a:off x="2354263" y="3557588"/>
            <a:ext cx="1871662" cy="461962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400" dirty="0" smtClean="0">
                <a:latin typeface="Bookman Old Style" pitchFamily="18" charset="0"/>
              </a:rPr>
              <a:t>Малина</a:t>
            </a:r>
            <a:endParaRPr lang="ru-RU" sz="2400" dirty="0">
              <a:latin typeface="Bookman Old Style" pitchFamily="18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 rot="16200000">
            <a:off x="2302669" y="5596731"/>
            <a:ext cx="2060575" cy="461963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400" dirty="0">
                <a:hlinkClick r:id="rId15" action="ppaction://hlinksldjump"/>
              </a:rPr>
              <a:t>Орешник</a:t>
            </a:r>
            <a:endParaRPr lang="ru-RU" sz="2400" dirty="0"/>
          </a:p>
        </p:txBody>
      </p:sp>
      <p:sp>
        <p:nvSpPr>
          <p:cNvPr id="28" name="TextBox 27"/>
          <p:cNvSpPr txBox="1"/>
          <p:nvPr/>
        </p:nvSpPr>
        <p:spPr>
          <a:xfrm rot="16200000">
            <a:off x="5450681" y="3517107"/>
            <a:ext cx="1871663" cy="400050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000" dirty="0">
                <a:latin typeface="Bookman Old Style" pitchFamily="18" charset="0"/>
              </a:rPr>
              <a:t>Колокольчик</a:t>
            </a:r>
          </a:p>
        </p:txBody>
      </p:sp>
      <p:sp>
        <p:nvSpPr>
          <p:cNvPr id="29" name="TextBox 28"/>
          <p:cNvSpPr txBox="1"/>
          <p:nvPr/>
        </p:nvSpPr>
        <p:spPr>
          <a:xfrm rot="16200000">
            <a:off x="5342732" y="5611019"/>
            <a:ext cx="1944687" cy="460375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400" dirty="0" smtClean="0"/>
              <a:t>Одуванчик</a:t>
            </a:r>
            <a:endParaRPr lang="ru-RU" sz="2400" dirty="0"/>
          </a:p>
        </p:txBody>
      </p:sp>
      <p:sp>
        <p:nvSpPr>
          <p:cNvPr id="43" name="TextBox 42"/>
          <p:cNvSpPr txBox="1"/>
          <p:nvPr/>
        </p:nvSpPr>
        <p:spPr>
          <a:xfrm rot="16200000">
            <a:off x="5457031" y="1485107"/>
            <a:ext cx="1800225" cy="461962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400" dirty="0">
                <a:latin typeface="Bookman Old Style" pitchFamily="18" charset="0"/>
              </a:rPr>
              <a:t>Гвоздика</a:t>
            </a:r>
          </a:p>
        </p:txBody>
      </p:sp>
      <p:pic>
        <p:nvPicPr>
          <p:cNvPr id="44" name="Picture 9" descr="Картинка 11 из 16685">
            <a:hlinkClick r:id="rId16"/>
          </p:cNvPr>
          <p:cNvPicPr>
            <a:picLocks noChangeAspect="1" noChangeArrowheads="1"/>
          </p:cNvPicPr>
          <p:nvPr/>
        </p:nvPicPr>
        <p:blipFill>
          <a:blip r:embed="rId17" cstate="print"/>
          <a:srcRect b="8124"/>
          <a:stretch>
            <a:fillRect/>
          </a:stretch>
        </p:blipFill>
        <p:spPr bwMode="auto">
          <a:xfrm>
            <a:off x="6588125" y="836613"/>
            <a:ext cx="1800225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" name="Picture 2" descr="C:\Users\Admin\Desktop\qr-code.gif"/>
          <p:cNvPicPr>
            <a:picLocks noChangeAspect="1" noChangeArrowheads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3" y="1288674"/>
            <a:ext cx="1432011" cy="14320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C:\Users\Admin\Desktop\qr-code (1).gif"/>
          <p:cNvPicPr>
            <a:picLocks noChangeAspect="1" noChangeArrowheads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3079" y="3212975"/>
            <a:ext cx="1512587" cy="15125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://qrcoder.ru/code/?%DF+%96%EE%E4%F3%E2%E0%ED%F7%E8%EA.++%CC%ED%E5+%E8+%EB%F3%E3%E0+%E4%EB%FF+%E6%E8%E7%ED%E8+%EF%EE%E4%F5%EE%E4%FF%F2%2C+%E8+%EB%E5%F1%ED%FB%E5+%EE%EF%F3%F8%EA%E8%2C+%F1%E0%E4%FB+%E8+%EE%E3%EE%F0%EE%E4%FB.+%DF+%EF%F0%EE%E1%E8%E2%E0%FE%F1%FC+%F1%EA%E2%EE%E7%FC+%F2%F0%E5%F9%E8%ED%F3+%E2+%E0%F1%F4%E0%EB%FC%F2%E5%2C+%E0+%EC%EE%E3%F3+%E4%E0%E6%E5+%E2%FB%F0%E0%F1%F2%E8+%ED%E0+%F1%F2%E0%F0%EE%E9+%EA%F0%FB%F8%E5+%E4%EE%EC%E0.+%C2%EE%F2+%EA%E0%EA%EE%E9+%FF+%F1%F2%EE%E9%EA%E8%E9+%E8+%F1%EC%E5%EB%FB%E9+%EF%F3%F2%E5%F8%E5%F1%F2%E2%E5%ED%ED%E8%EA%21+%DF+%EB%E5%EA%E0%F0%F1%F2%E2%E5%ED%ED%EE%E5+%F0%E0%F1%F2%E5%ED%E8%E5%2C+%E8%E7+%EC%E5%ED%FF+%E3%EE%F2%EE%E2%FF%F2+%EB%E5%EA%E0%F0%F1%F2%E2%E0+%EE%F2+%E1%E5%F1%F1%EE%ED%ED%E8%F6%FB%2C+%E7%F3%E1%ED%EE%E9+%E1%EE%EB%E8+%E8+%E3%EB%E0%E7%ED%FB%F5+%E1%EE%EB%E5%E7%ED%E5%E9.&amp;4&amp;0"/>
          <p:cNvPicPr>
            <a:picLocks noChangeAspect="1" noChangeArrowheads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264" y="5289953"/>
            <a:ext cx="1523598" cy="15235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09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09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1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4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9" grpId="0"/>
      <p:bldP spid="10" grpId="0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8" grpId="0" animBg="1"/>
      <p:bldP spid="29" grpId="0" animBg="1"/>
      <p:bldP spid="4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1403648" y="188640"/>
            <a:ext cx="6175024" cy="1200329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3600" dirty="0"/>
              <a:t>Чем эти растения отличаются от других?</a:t>
            </a:r>
            <a:endParaRPr lang="ru-RU" sz="3600" b="1" dirty="0">
              <a:ln/>
              <a:solidFill>
                <a:schemeClr val="accent3"/>
              </a:solidFill>
            </a:endParaRPr>
          </a:p>
        </p:txBody>
      </p:sp>
      <p:pic>
        <p:nvPicPr>
          <p:cNvPr id="4" name="Picture 5" descr="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94100" y="1844675"/>
            <a:ext cx="2303463" cy="3384550"/>
          </a:xfrm>
          <a:prstGeom prst="rect">
            <a:avLst/>
          </a:prstGeom>
          <a:noFill/>
          <a:ln w="38100">
            <a:solidFill>
              <a:srgbClr val="FFC000"/>
            </a:solidFill>
            <a:miter lim="800000"/>
            <a:headEnd/>
            <a:tailEnd/>
          </a:ln>
        </p:spPr>
      </p:pic>
      <p:pic>
        <p:nvPicPr>
          <p:cNvPr id="5" name="Picture 2" descr="Картинка 8 из 29970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60400" y="1844675"/>
            <a:ext cx="2182813" cy="3384550"/>
          </a:xfrm>
          <a:prstGeom prst="rect">
            <a:avLst/>
          </a:prstGeom>
          <a:noFill/>
          <a:ln w="38100">
            <a:solidFill>
              <a:srgbClr val="FFC000"/>
            </a:solidFill>
            <a:miter lim="800000"/>
            <a:headEnd/>
            <a:tailEnd/>
          </a:ln>
        </p:spPr>
      </p:pic>
      <p:pic>
        <p:nvPicPr>
          <p:cNvPr id="7" name="Picture 7" descr="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588125" y="1844675"/>
            <a:ext cx="2305050" cy="3384550"/>
          </a:xfrm>
          <a:prstGeom prst="rect">
            <a:avLst/>
          </a:prstGeom>
          <a:noFill/>
          <a:ln w="38100">
            <a:solidFill>
              <a:srgbClr val="FF9900"/>
            </a:solidFill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 rot="16200000">
            <a:off x="-1239043" y="3305968"/>
            <a:ext cx="3384550" cy="461963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400" dirty="0">
                <a:latin typeface="Bookman Old Style" pitchFamily="18" charset="0"/>
              </a:rPr>
              <a:t>Береза</a:t>
            </a:r>
          </a:p>
        </p:txBody>
      </p:sp>
      <p:sp>
        <p:nvSpPr>
          <p:cNvPr id="9" name="TextBox 8"/>
          <p:cNvSpPr txBox="1"/>
          <p:nvPr/>
        </p:nvSpPr>
        <p:spPr>
          <a:xfrm rot="16200000">
            <a:off x="1670844" y="3305969"/>
            <a:ext cx="3384550" cy="461962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400" dirty="0">
                <a:latin typeface="Bookman Old Style" pitchFamily="18" charset="0"/>
              </a:rPr>
              <a:t>Ель</a:t>
            </a:r>
          </a:p>
        </p:txBody>
      </p:sp>
      <p:sp>
        <p:nvSpPr>
          <p:cNvPr id="10" name="TextBox 9"/>
          <p:cNvSpPr txBox="1"/>
          <p:nvPr/>
        </p:nvSpPr>
        <p:spPr>
          <a:xfrm rot="16200000">
            <a:off x="4695032" y="3305968"/>
            <a:ext cx="3384550" cy="461963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400" dirty="0">
                <a:latin typeface="Bookman Old Style" pitchFamily="18" charset="0"/>
              </a:rPr>
              <a:t>Рябина</a:t>
            </a:r>
          </a:p>
        </p:txBody>
      </p:sp>
      <p:pic>
        <p:nvPicPr>
          <p:cNvPr id="11" name="Picture 9" descr="kjtjk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148263" y="2205038"/>
            <a:ext cx="3486150" cy="3673475"/>
          </a:xfrm>
          <a:prstGeom prst="rect">
            <a:avLst/>
          </a:prstGeom>
          <a:noFill/>
          <a:ln w="57150">
            <a:solidFill>
              <a:srgbClr val="5F5F5F"/>
            </a:solidFill>
            <a:miter lim="800000"/>
            <a:headEnd/>
            <a:tailEnd/>
          </a:ln>
        </p:spPr>
      </p:pic>
      <p:pic>
        <p:nvPicPr>
          <p:cNvPr id="12" name="Text Box 8"/>
          <p:cNvPicPr>
            <a:picLocks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84175" y="2627313"/>
            <a:ext cx="4657725" cy="316388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13" y="333375"/>
            <a:ext cx="8183562" cy="1411288"/>
          </a:xfrm>
        </p:spPr>
        <p:txBody>
          <a:bodyPr>
            <a:normAutofit fontScale="90000"/>
          </a:bodyPr>
          <a:lstStyle/>
          <a:p>
            <a:pPr algn="ctr">
              <a:defRPr/>
            </a:pPr>
            <a:r>
              <a:rPr lang="ru-RU" sz="4000" dirty="0" smtClean="0">
                <a:solidFill>
                  <a:srgbClr val="0070C0"/>
                </a:solidFill>
                <a:latin typeface="Bookman Old Style" pitchFamily="18" charset="0"/>
              </a:rPr>
              <a:t>Чем</a:t>
            </a:r>
            <a:r>
              <a:rPr lang="ru-RU" dirty="0" smtClean="0"/>
              <a:t> </a:t>
            </a:r>
            <a:r>
              <a:rPr lang="ru-RU" sz="4000" dirty="0" smtClean="0">
                <a:solidFill>
                  <a:srgbClr val="0070C0"/>
                </a:solidFill>
                <a:latin typeface="Bookman Old Style" pitchFamily="18" charset="0"/>
              </a:rPr>
              <a:t>ель отличается от других растений?</a:t>
            </a:r>
            <a:r>
              <a:rPr lang="ru-RU" dirty="0" smtClean="0">
                <a:ln/>
                <a:solidFill>
                  <a:schemeClr val="accent3"/>
                </a:solidFill>
              </a:rPr>
              <a:t/>
            </a:r>
            <a:br>
              <a:rPr lang="ru-RU" dirty="0" smtClean="0">
                <a:ln/>
                <a:solidFill>
                  <a:schemeClr val="accent3"/>
                </a:solidFill>
              </a:rPr>
            </a:br>
            <a:endParaRPr lang="ru-RU" dirty="0"/>
          </a:p>
        </p:txBody>
      </p:sp>
      <p:pic>
        <p:nvPicPr>
          <p:cNvPr id="20483" name="Picture 4" descr="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188" y="1700213"/>
            <a:ext cx="3240087" cy="4124325"/>
          </a:xfrm>
          <a:prstGeom prst="rect">
            <a:avLst/>
          </a:prstGeom>
          <a:noFill/>
          <a:ln w="38100">
            <a:solidFill>
              <a:srgbClr val="669900"/>
            </a:solidFill>
            <a:miter lim="800000"/>
            <a:headEnd/>
            <a:tailEnd/>
          </a:ln>
        </p:spPr>
      </p:pic>
      <p:pic>
        <p:nvPicPr>
          <p:cNvPr id="9" name="Text Box 8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27500" y="2627313"/>
            <a:ext cx="4443413" cy="16891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750" y="260350"/>
            <a:ext cx="8183563" cy="865188"/>
          </a:xfrm>
        </p:spPr>
        <p:txBody>
          <a:bodyPr/>
          <a:lstStyle/>
          <a:p>
            <a:pPr>
              <a:defRPr/>
            </a:pPr>
            <a:r>
              <a:rPr lang="ru-RU" dirty="0" smtClean="0">
                <a:solidFill>
                  <a:srgbClr val="0070C0"/>
                </a:solidFill>
                <a:latin typeface="Bookman Old Style" pitchFamily="18" charset="0"/>
              </a:rPr>
              <a:t>                </a:t>
            </a:r>
            <a:r>
              <a:rPr lang="ru-RU" dirty="0" smtClean="0">
                <a:solidFill>
                  <a:srgbClr val="0070C0"/>
                </a:solidFill>
                <a:latin typeface="Bookman Old Style" pitchFamily="18" charset="0"/>
                <a:hlinkClick r:id="rId2" action="ppaction://hlinksldjump"/>
              </a:rPr>
              <a:t>Деревья</a:t>
            </a:r>
            <a:endParaRPr lang="ru-RU" dirty="0" smtClean="0">
              <a:solidFill>
                <a:srgbClr val="0070C0"/>
              </a:solidFill>
              <a:latin typeface="Bookman Old Style" pitchFamily="18" charset="0"/>
            </a:endParaRPr>
          </a:p>
        </p:txBody>
      </p:sp>
      <p:sp>
        <p:nvSpPr>
          <p:cNvPr id="3" name="Text Box 5"/>
          <p:cNvSpPr txBox="1">
            <a:spLocks noChangeArrowheads="1"/>
          </p:cNvSpPr>
          <p:nvPr/>
        </p:nvSpPr>
        <p:spPr bwMode="auto">
          <a:xfrm>
            <a:off x="611188" y="1773238"/>
            <a:ext cx="3089275" cy="739775"/>
          </a:xfrm>
          <a:prstGeom prst="rect">
            <a:avLst/>
          </a:prstGeom>
          <a:solidFill>
            <a:srgbClr val="CCFF66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4000"/>
              <a:t>Лиственные</a:t>
            </a:r>
          </a:p>
        </p:txBody>
      </p:sp>
      <p:sp>
        <p:nvSpPr>
          <p:cNvPr id="4" name="Text Box 6"/>
          <p:cNvSpPr txBox="1">
            <a:spLocks noChangeArrowheads="1"/>
          </p:cNvSpPr>
          <p:nvPr/>
        </p:nvSpPr>
        <p:spPr bwMode="auto">
          <a:xfrm>
            <a:off x="5148263" y="1825625"/>
            <a:ext cx="3095625" cy="739775"/>
          </a:xfrm>
          <a:prstGeom prst="rect">
            <a:avLst/>
          </a:prstGeom>
          <a:solidFill>
            <a:srgbClr val="FFFF66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4000"/>
              <a:t>Хвойные</a:t>
            </a:r>
          </a:p>
        </p:txBody>
      </p:sp>
      <p:sp>
        <p:nvSpPr>
          <p:cNvPr id="5" name="Text Box 9"/>
          <p:cNvSpPr txBox="1">
            <a:spLocks noChangeArrowheads="1"/>
          </p:cNvSpPr>
          <p:nvPr/>
        </p:nvSpPr>
        <p:spPr bwMode="auto">
          <a:xfrm>
            <a:off x="755650" y="2997200"/>
            <a:ext cx="2852738" cy="1104900"/>
          </a:xfrm>
          <a:prstGeom prst="rect">
            <a:avLst/>
          </a:prstGeom>
          <a:solidFill>
            <a:srgbClr val="CCFFFF"/>
          </a:solidFill>
          <a:ln w="38100">
            <a:solidFill>
              <a:srgbClr val="00B0F0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 sz="3200"/>
              <a:t>листья в виде</a:t>
            </a:r>
          </a:p>
          <a:p>
            <a:pPr algn="ctr"/>
            <a:r>
              <a:rPr lang="ru-RU" sz="3200"/>
              <a:t>пластинок</a:t>
            </a:r>
          </a:p>
        </p:txBody>
      </p:sp>
      <p:sp>
        <p:nvSpPr>
          <p:cNvPr id="6" name="Text Box 11"/>
          <p:cNvSpPr txBox="1">
            <a:spLocks noChangeArrowheads="1"/>
          </p:cNvSpPr>
          <p:nvPr/>
        </p:nvSpPr>
        <p:spPr bwMode="auto">
          <a:xfrm>
            <a:off x="1187450" y="4538663"/>
            <a:ext cx="2035175" cy="1554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3200">
                <a:solidFill>
                  <a:srgbClr val="000000"/>
                </a:solidFill>
              </a:rPr>
              <a:t>берёза</a:t>
            </a:r>
          </a:p>
          <a:p>
            <a:pPr algn="ctr"/>
            <a:r>
              <a:rPr lang="ru-RU" sz="3200">
                <a:solidFill>
                  <a:srgbClr val="000000"/>
                </a:solidFill>
              </a:rPr>
              <a:t>осина</a:t>
            </a:r>
          </a:p>
          <a:p>
            <a:pPr algn="ctr"/>
            <a:r>
              <a:rPr lang="ru-RU" sz="3200">
                <a:solidFill>
                  <a:srgbClr val="000000"/>
                </a:solidFill>
              </a:rPr>
              <a:t>рябина</a:t>
            </a:r>
          </a:p>
        </p:txBody>
      </p:sp>
      <p:sp>
        <p:nvSpPr>
          <p:cNvPr id="7" name="Text Box 12"/>
          <p:cNvSpPr txBox="1">
            <a:spLocks noChangeArrowheads="1"/>
          </p:cNvSpPr>
          <p:nvPr/>
        </p:nvSpPr>
        <p:spPr bwMode="auto">
          <a:xfrm>
            <a:off x="5292725" y="4365625"/>
            <a:ext cx="2736850" cy="2041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3200">
                <a:solidFill>
                  <a:srgbClr val="000000"/>
                </a:solidFill>
              </a:rPr>
              <a:t>ель</a:t>
            </a:r>
          </a:p>
          <a:p>
            <a:pPr algn="ctr"/>
            <a:r>
              <a:rPr lang="ru-RU" sz="3200">
                <a:solidFill>
                  <a:srgbClr val="000000"/>
                </a:solidFill>
              </a:rPr>
              <a:t>сосна</a:t>
            </a:r>
          </a:p>
          <a:p>
            <a:pPr algn="ctr"/>
            <a:r>
              <a:rPr lang="ru-RU" sz="3200">
                <a:solidFill>
                  <a:srgbClr val="000000"/>
                </a:solidFill>
              </a:rPr>
              <a:t>кедр</a:t>
            </a:r>
          </a:p>
          <a:p>
            <a:pPr algn="ctr"/>
            <a:r>
              <a:rPr lang="ru-RU" sz="3200">
                <a:solidFill>
                  <a:srgbClr val="000000"/>
                </a:solidFill>
              </a:rPr>
              <a:t>лиственница</a:t>
            </a:r>
          </a:p>
        </p:txBody>
      </p:sp>
      <p:sp>
        <p:nvSpPr>
          <p:cNvPr id="21512" name="Line 7"/>
          <p:cNvSpPr>
            <a:spLocks noChangeShapeType="1"/>
          </p:cNvSpPr>
          <p:nvPr/>
        </p:nvSpPr>
        <p:spPr bwMode="auto">
          <a:xfrm flipH="1">
            <a:off x="1979613" y="1341438"/>
            <a:ext cx="2305050" cy="431800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21513" name="Line 8"/>
          <p:cNvSpPr>
            <a:spLocks noChangeShapeType="1"/>
          </p:cNvSpPr>
          <p:nvPr/>
        </p:nvSpPr>
        <p:spPr bwMode="auto">
          <a:xfrm>
            <a:off x="4284663" y="1341438"/>
            <a:ext cx="2303462" cy="503237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10" name="Text Box 10"/>
          <p:cNvSpPr txBox="1">
            <a:spLocks noChangeArrowheads="1"/>
          </p:cNvSpPr>
          <p:nvPr/>
        </p:nvSpPr>
        <p:spPr bwMode="auto">
          <a:xfrm>
            <a:off x="5221288" y="3068638"/>
            <a:ext cx="2852737" cy="1104900"/>
          </a:xfrm>
          <a:prstGeom prst="rect">
            <a:avLst/>
          </a:prstGeom>
          <a:solidFill>
            <a:srgbClr val="CCECFF"/>
          </a:solidFill>
          <a:ln w="38100">
            <a:solidFill>
              <a:srgbClr val="00B0F0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 sz="3200"/>
              <a:t>листья в виде</a:t>
            </a:r>
          </a:p>
          <a:p>
            <a:pPr algn="ctr"/>
            <a:r>
              <a:rPr lang="ru-RU" sz="3200"/>
              <a:t>хвоинок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/>
      <p:bldP spid="7" grpId="0"/>
      <p:bldP spid="10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спект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Аспект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960</TotalTime>
  <Words>221</Words>
  <Application>Microsoft Office PowerPoint</Application>
  <PresentationFormat>Экран (4:3)</PresentationFormat>
  <Paragraphs>111</Paragraphs>
  <Slides>17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Аспект</vt:lpstr>
      <vt:lpstr>Урок  окружающего мира   2 класс</vt:lpstr>
      <vt:lpstr>Презентация PowerPoint</vt:lpstr>
      <vt:lpstr>Отправляемся в путешествие! </vt:lpstr>
      <vt:lpstr>Какие растения растут в лесу?</vt:lpstr>
      <vt:lpstr>На какие группы можно разбить эти растения?</vt:lpstr>
      <vt:lpstr>Деревья</vt:lpstr>
      <vt:lpstr>Презентация PowerPoint</vt:lpstr>
      <vt:lpstr>Чем ель отличается от других растений? </vt:lpstr>
      <vt:lpstr>                Деревья</vt:lpstr>
      <vt:lpstr>Презентация PowerPoint</vt:lpstr>
      <vt:lpstr>Кустарники</vt:lpstr>
      <vt:lpstr>Презентация PowerPoint</vt:lpstr>
      <vt:lpstr>Ярусы леса</vt:lpstr>
      <vt:lpstr>Работа по учебнику</vt:lpstr>
      <vt:lpstr>Растения</vt:lpstr>
      <vt:lpstr>Какие бывают растения?</vt:lpstr>
      <vt:lpstr>Домашнее задание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Татьяна</dc:creator>
  <cp:lastModifiedBy>Admin</cp:lastModifiedBy>
  <cp:revision>101</cp:revision>
  <dcterms:modified xsi:type="dcterms:W3CDTF">2019-03-21T10:50:10Z</dcterms:modified>
</cp:coreProperties>
</file>