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6" r:id="rId1"/>
  </p:sldMasterIdLst>
  <p:sldIdLst>
    <p:sldId id="256" r:id="rId2"/>
    <p:sldId id="265" r:id="rId3"/>
    <p:sldId id="267" r:id="rId4"/>
    <p:sldId id="268" r:id="rId5"/>
    <p:sldId id="278" r:id="rId6"/>
    <p:sldId id="273" r:id="rId7"/>
    <p:sldId id="274" r:id="rId8"/>
    <p:sldId id="275" r:id="rId9"/>
    <p:sldId id="276" r:id="rId10"/>
    <p:sldId id="277" r:id="rId11"/>
    <p:sldId id="269" r:id="rId12"/>
    <p:sldId id="259" r:id="rId13"/>
    <p:sldId id="271" r:id="rId14"/>
    <p:sldId id="270" r:id="rId15"/>
    <p:sldId id="280" r:id="rId16"/>
    <p:sldId id="281" r:id="rId17"/>
    <p:sldId id="26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66BCBE"/>
    <a:srgbClr val="55CF7B"/>
    <a:srgbClr val="63E53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671" autoAdjust="0"/>
  </p:normalViewPr>
  <p:slideViewPr>
    <p:cSldViewPr>
      <p:cViewPr varScale="1"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3EC4-9001-494D-921C-5A6E63903987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3E3A-29E2-421A-A112-5BC508922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3EC4-9001-494D-921C-5A6E63903987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3E3A-29E2-421A-A112-5BC508922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3EC4-9001-494D-921C-5A6E63903987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3E3A-29E2-421A-A112-5BC5089220C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3EC4-9001-494D-921C-5A6E63903987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3E3A-29E2-421A-A112-5BC5089220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3EC4-9001-494D-921C-5A6E63903987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3E3A-29E2-421A-A112-5BC508922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3EC4-9001-494D-921C-5A6E63903987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3E3A-29E2-421A-A112-5BC5089220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3EC4-9001-494D-921C-5A6E63903987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3E3A-29E2-421A-A112-5BC508922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3EC4-9001-494D-921C-5A6E63903987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3E3A-29E2-421A-A112-5BC508922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3EC4-9001-494D-921C-5A6E63903987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3E3A-29E2-421A-A112-5BC508922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3EC4-9001-494D-921C-5A6E63903987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3E3A-29E2-421A-A112-5BC5089220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3EC4-9001-494D-921C-5A6E63903987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3E3A-29E2-421A-A112-5BC5089220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2113EC4-9001-494D-921C-5A6E63903987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E0E3E3A-29E2-421A-A112-5BC5089220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858180" cy="4143404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«Формирование духовно-нравственного потенциала обучающихся на занятиях изобразительным искусством в системе дополнительного образования»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4546" y="4643446"/>
            <a:ext cx="628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Широбакина Елена Олеговна</a:t>
            </a:r>
          </a:p>
          <a:p>
            <a:pPr algn="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едагог дополнительного образования</a:t>
            </a:r>
          </a:p>
          <a:p>
            <a:pPr algn="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МОУ ДЮЦ Волгограда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9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340768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cap="all" dirty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Искусство 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Способствует социальному поведению</a:t>
            </a:r>
            <a:endParaRPr lang="ru-RU" sz="2400" b="1" cap="all" dirty="0">
              <a:ln w="0"/>
              <a:gradFill flip="none">
                <a:gsLst>
                  <a:gs pos="0">
                    <a:srgbClr val="98C723">
                      <a:tint val="75000"/>
                      <a:shade val="75000"/>
                      <a:satMod val="170000"/>
                    </a:srgbClr>
                  </a:gs>
                  <a:gs pos="49000">
                    <a:srgbClr val="98C723">
                      <a:tint val="88000"/>
                      <a:shade val="65000"/>
                      <a:satMod val="172000"/>
                    </a:srgbClr>
                  </a:gs>
                  <a:gs pos="50000">
                    <a:srgbClr val="98C723">
                      <a:shade val="65000"/>
                      <a:satMod val="130000"/>
                    </a:srgbClr>
                  </a:gs>
                  <a:gs pos="92000">
                    <a:srgbClr val="98C723">
                      <a:shade val="50000"/>
                      <a:satMod val="120000"/>
                    </a:srgbClr>
                  </a:gs>
                  <a:gs pos="100000">
                    <a:srgbClr val="98C723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00_24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2285992"/>
            <a:ext cx="2709866" cy="3905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100_24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643182"/>
            <a:ext cx="4572032" cy="3200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0320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636" y="1095284"/>
            <a:ext cx="44168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Искусство приобщает </a:t>
            </a:r>
          </a:p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 миру прекрасного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10784"/>
            <a:ext cx="3378895" cy="465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789" y="4047585"/>
            <a:ext cx="2706967" cy="211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4300" y="2034955"/>
            <a:ext cx="2584604" cy="189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9459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59" y="980728"/>
            <a:ext cx="57002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поиск новых форм </a:t>
            </a:r>
          </a:p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 методов обучения - коллаж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90574"/>
            <a:ext cx="3121025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14651"/>
            <a:ext cx="3298825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8443" y="2325073"/>
            <a:ext cx="3170237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920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986" y="1366106"/>
            <a:ext cx="31213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Творческие</a:t>
            </a:r>
          </a:p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работы 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2924944"/>
            <a:ext cx="3843737" cy="2738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966271"/>
            <a:ext cx="3042897" cy="405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5703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500042"/>
            <a:ext cx="70009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solidFill>
                  <a:srgbClr val="33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Творческие работы воспитанников</a:t>
            </a:r>
            <a:endParaRPr lang="ru-RU" sz="2400" b="1" cap="all" spc="0" dirty="0">
              <a:ln w="0"/>
              <a:solidFill>
                <a:srgbClr val="3366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00_2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357298"/>
            <a:ext cx="3314707" cy="4809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Серебряное копыице Гочарова Анастас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357298"/>
            <a:ext cx="3431638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7090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500042"/>
            <a:ext cx="70009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solidFill>
                  <a:srgbClr val="33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Творческие работы воспитанников</a:t>
            </a:r>
            <a:endParaRPr lang="ru-RU" sz="2400" b="1" cap="all" spc="0" dirty="0">
              <a:ln w="0"/>
              <a:solidFill>
                <a:srgbClr val="3366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Игорь\Desktop\с почты отдела и конкурсы\конкурс по космосу - Гагарин ЦДТ\Новая папка\2 место\6. Михеева Дарья_ На пыльных тропинках далеких планет..._ 8 лет_ г. Волгоград_ МОУ ДЮЦ Волгогра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643050"/>
            <a:ext cx="3229061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Игорь\Desktop\с почты отдела и конкурсы\конкурс по космосу - Гагарин ЦДТ\Новая папка\1 место\7. Колбиков Фёдор_ Ключ на СТАРТ! Запуск космического корабля Восток!_ 9 лет_ г. Волгоград_ МОУ ДЮЦ Волгогра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643050"/>
            <a:ext cx="3277510" cy="4553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7090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500042"/>
            <a:ext cx="70009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solidFill>
                  <a:srgbClr val="33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Творческие работы воспитанников</a:t>
            </a:r>
            <a:endParaRPr lang="ru-RU" sz="2400" b="1" cap="all" spc="0" dirty="0">
              <a:ln w="0"/>
              <a:solidFill>
                <a:srgbClr val="3366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Радуга-дуга. Анастасия Ф. 11 лет. и Матвей Г. 12 лет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500174"/>
            <a:ext cx="3159981" cy="4466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В Донских степях. Владислав 9 л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2285992"/>
            <a:ext cx="4331558" cy="3056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7090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2500306"/>
            <a:ext cx="3812645" cy="672012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78" r="93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01299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6909" y="1484784"/>
            <a:ext cx="41451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программа</a:t>
            </a:r>
            <a:endParaRPr lang="ru-RU" sz="2400" b="1" cap="all" dirty="0" smtClean="0">
              <a:ln w="0"/>
              <a:gradFill flip="none">
                <a:gsLst>
                  <a:gs pos="0">
                    <a:srgbClr val="98C723">
                      <a:tint val="75000"/>
                      <a:shade val="75000"/>
                      <a:satMod val="170000"/>
                    </a:srgbClr>
                  </a:gs>
                  <a:gs pos="49000">
                    <a:srgbClr val="98C723">
                      <a:tint val="88000"/>
                      <a:shade val="65000"/>
                      <a:satMod val="172000"/>
                    </a:srgbClr>
                  </a:gs>
                  <a:gs pos="50000">
                    <a:srgbClr val="98C723">
                      <a:shade val="65000"/>
                      <a:satMod val="130000"/>
                    </a:srgbClr>
                  </a:gs>
                  <a:gs pos="92000">
                    <a:srgbClr val="98C723">
                      <a:shade val="50000"/>
                      <a:satMod val="120000"/>
                    </a:srgbClr>
                  </a:gs>
                  <a:gs pos="100000">
                    <a:srgbClr val="98C723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По курсу</a:t>
            </a:r>
          </a:p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«изобразительное</a:t>
            </a:r>
          </a:p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искусство»</a:t>
            </a:r>
          </a:p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для детей 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7-12 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Кружка </a:t>
            </a:r>
          </a:p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«весёлая радуга»</a:t>
            </a:r>
          </a:p>
          <a:p>
            <a:pPr lvl="0"/>
            <a:endParaRPr lang="ru-RU" sz="2400" b="1" cap="all" dirty="0" smtClean="0">
              <a:ln w="0"/>
              <a:gradFill flip="none">
                <a:gsLst>
                  <a:gs pos="0">
                    <a:srgbClr val="98C723">
                      <a:tint val="75000"/>
                      <a:shade val="75000"/>
                      <a:satMod val="170000"/>
                    </a:srgbClr>
                  </a:gs>
                  <a:gs pos="49000">
                    <a:srgbClr val="98C723">
                      <a:tint val="88000"/>
                      <a:shade val="65000"/>
                      <a:satMod val="172000"/>
                    </a:srgbClr>
                  </a:gs>
                  <a:gs pos="50000">
                    <a:srgbClr val="98C723">
                      <a:shade val="65000"/>
                      <a:satMod val="130000"/>
                    </a:srgbClr>
                  </a:gs>
                  <a:gs pos="92000">
                    <a:srgbClr val="98C723">
                      <a:shade val="50000"/>
                      <a:satMod val="120000"/>
                    </a:srgbClr>
                  </a:gs>
                  <a:gs pos="100000">
                    <a:srgbClr val="98C723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Сроком реализации</a:t>
            </a:r>
          </a:p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3 года</a:t>
            </a:r>
            <a:endParaRPr lang="ru-RU" sz="2400" b="1" cap="all" dirty="0">
              <a:ln w="0"/>
              <a:gradFill flip="none">
                <a:gsLst>
                  <a:gs pos="0">
                    <a:srgbClr val="98C723">
                      <a:tint val="75000"/>
                      <a:shade val="75000"/>
                      <a:satMod val="170000"/>
                    </a:srgbClr>
                  </a:gs>
                  <a:gs pos="49000">
                    <a:srgbClr val="98C723">
                      <a:tint val="88000"/>
                      <a:shade val="65000"/>
                      <a:satMod val="172000"/>
                    </a:srgbClr>
                  </a:gs>
                  <a:gs pos="50000">
                    <a:srgbClr val="98C723">
                      <a:shade val="65000"/>
                      <a:satMod val="130000"/>
                    </a:srgbClr>
                  </a:gs>
                  <a:gs pos="92000">
                    <a:srgbClr val="98C723">
                      <a:shade val="50000"/>
                      <a:satMod val="120000"/>
                    </a:srgbClr>
                  </a:gs>
                  <a:gs pos="100000">
                    <a:srgbClr val="98C723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00_24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785794"/>
            <a:ext cx="1741068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7. Колбиков Фёдор_ Ключ на СТАРТ! Запуск космического корабля Восток!_ 9 лет_ г. Волгоград_ МОУ ДЮЦ Волгоград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1742284"/>
            <a:ext cx="2131716" cy="2961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00_25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4143380"/>
            <a:ext cx="2428892" cy="1764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32090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8592" y="980728"/>
            <a:ext cx="383253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Освоение азбуки искусства помогает укрепить психическое здоровье ребенка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3078163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100_15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3071810"/>
            <a:ext cx="4045574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4392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1285" y="1137593"/>
            <a:ext cx="69847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Искусство способствует воспитанию патриотических чувств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26606"/>
            <a:ext cx="3182937" cy="4090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26606"/>
            <a:ext cx="3060700" cy="409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20256"/>
            <a:ext cx="3084513" cy="409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9492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90474"/>
          </a:xfrm>
        </p:spPr>
        <p:txBody>
          <a:bodyPr>
            <a:noAutofit/>
          </a:bodyPr>
          <a:lstStyle/>
          <a:p>
            <a:pPr algn="l"/>
            <a:r>
              <a:rPr lang="ru-RU" sz="2800" b="1" cap="all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Искусство способствует воспитанию патриотических чувств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3" name="Рисунок 5" descr="100_8852.JPG"/>
          <p:cNvPicPr>
            <a:picLocks noChangeAspect="1"/>
          </p:cNvPicPr>
          <p:nvPr/>
        </p:nvPicPr>
        <p:blipFill>
          <a:blip r:embed="rId2" cstate="print"/>
          <a:srcRect l="10255" t="3847" r="10257" b="13461"/>
          <a:stretch>
            <a:fillRect/>
          </a:stretch>
        </p:blipFill>
        <p:spPr bwMode="auto">
          <a:xfrm>
            <a:off x="428596" y="2214554"/>
            <a:ext cx="2682383" cy="3721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6" descr="100_8851.JPG"/>
          <p:cNvPicPr>
            <a:picLocks noChangeAspect="1"/>
          </p:cNvPicPr>
          <p:nvPr/>
        </p:nvPicPr>
        <p:blipFill>
          <a:blip r:embed="rId3" cstate="print"/>
          <a:srcRect l="4938" t="5556" r="8641" b="5556"/>
          <a:stretch>
            <a:fillRect/>
          </a:stretch>
        </p:blipFill>
        <p:spPr bwMode="auto">
          <a:xfrm>
            <a:off x="3214678" y="2214554"/>
            <a:ext cx="2722572" cy="3733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7" descr="100_8848.JPG"/>
          <p:cNvPicPr>
            <a:picLocks noChangeAspect="1"/>
          </p:cNvPicPr>
          <p:nvPr/>
        </p:nvPicPr>
        <p:blipFill>
          <a:blip r:embed="rId4" cstate="print"/>
          <a:srcRect l="2563" t="1923" r="7692" b="3847"/>
          <a:stretch>
            <a:fillRect/>
          </a:stretch>
        </p:blipFill>
        <p:spPr bwMode="auto">
          <a:xfrm>
            <a:off x="6072198" y="2214554"/>
            <a:ext cx="2663824" cy="3729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268760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Искусство воспитывает </a:t>
            </a:r>
          </a:p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семейные ценности</a:t>
            </a:r>
            <a:endParaRPr lang="ru-RU" sz="2400" b="1" cap="all" dirty="0">
              <a:ln w="0"/>
              <a:gradFill flip="none">
                <a:gsLst>
                  <a:gs pos="0">
                    <a:srgbClr val="98C723">
                      <a:tint val="75000"/>
                      <a:shade val="75000"/>
                      <a:satMod val="170000"/>
                    </a:srgbClr>
                  </a:gs>
                  <a:gs pos="49000">
                    <a:srgbClr val="98C723">
                      <a:tint val="88000"/>
                      <a:shade val="65000"/>
                      <a:satMod val="172000"/>
                    </a:srgbClr>
                  </a:gs>
                  <a:gs pos="50000">
                    <a:srgbClr val="98C723">
                      <a:shade val="65000"/>
                      <a:satMod val="130000"/>
                    </a:srgbClr>
                  </a:gs>
                  <a:gs pos="92000">
                    <a:srgbClr val="98C723">
                      <a:shade val="50000"/>
                      <a:satMod val="120000"/>
                    </a:srgbClr>
                  </a:gs>
                  <a:gs pos="100000">
                    <a:srgbClr val="98C723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0603" y="2420888"/>
            <a:ext cx="2587593" cy="3635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3041650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6098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96752"/>
            <a:ext cx="2664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Искусство </a:t>
            </a:r>
          </a:p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воспитывает </a:t>
            </a:r>
          </a:p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духовные </a:t>
            </a:r>
          </a:p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ценности</a:t>
            </a:r>
            <a:endParaRPr lang="ru-RU" sz="2400" b="1" cap="all" dirty="0">
              <a:ln w="0"/>
              <a:gradFill flip="none">
                <a:gsLst>
                  <a:gs pos="0">
                    <a:srgbClr val="98C723">
                      <a:tint val="75000"/>
                      <a:shade val="75000"/>
                      <a:satMod val="170000"/>
                    </a:srgbClr>
                  </a:gs>
                  <a:gs pos="49000">
                    <a:srgbClr val="98C723">
                      <a:tint val="88000"/>
                      <a:shade val="65000"/>
                      <a:satMod val="172000"/>
                    </a:srgbClr>
                  </a:gs>
                  <a:gs pos="50000">
                    <a:srgbClr val="98C723">
                      <a:shade val="65000"/>
                      <a:satMod val="130000"/>
                    </a:srgbClr>
                  </a:gs>
                  <a:gs pos="92000">
                    <a:srgbClr val="98C723">
                      <a:shade val="50000"/>
                      <a:satMod val="120000"/>
                    </a:srgbClr>
                  </a:gs>
                  <a:gs pos="100000">
                    <a:srgbClr val="98C723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1844824"/>
            <a:ext cx="2808912" cy="3939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8" t="1085" r="6000" b="19709"/>
          <a:stretch/>
        </p:blipFill>
        <p:spPr>
          <a:xfrm>
            <a:off x="1043608" y="3073309"/>
            <a:ext cx="383234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0129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908720"/>
            <a:ext cx="4104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cap="all" dirty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Искусство </a:t>
            </a:r>
          </a:p>
          <a:p>
            <a:pPr lvl="0"/>
            <a:r>
              <a:rPr lang="ru-RU" sz="2400" b="1" cap="all" dirty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воспитывает </a:t>
            </a:r>
          </a:p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Культурологические ценности</a:t>
            </a:r>
            <a:endParaRPr lang="ru-RU" sz="2400" b="1" cap="all" dirty="0">
              <a:ln w="0"/>
              <a:gradFill flip="none">
                <a:gsLst>
                  <a:gs pos="0">
                    <a:srgbClr val="98C723">
                      <a:tint val="75000"/>
                      <a:shade val="75000"/>
                      <a:satMod val="170000"/>
                    </a:srgbClr>
                  </a:gs>
                  <a:gs pos="49000">
                    <a:srgbClr val="98C723">
                      <a:tint val="88000"/>
                      <a:shade val="65000"/>
                      <a:satMod val="172000"/>
                    </a:srgbClr>
                  </a:gs>
                  <a:gs pos="50000">
                    <a:srgbClr val="98C723">
                      <a:shade val="65000"/>
                      <a:satMod val="130000"/>
                    </a:srgbClr>
                  </a:gs>
                  <a:gs pos="92000">
                    <a:srgbClr val="98C723">
                      <a:shade val="50000"/>
                      <a:satMod val="120000"/>
                    </a:srgbClr>
                  </a:gs>
                  <a:gs pos="100000">
                    <a:srgbClr val="98C723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410" y="2852936"/>
            <a:ext cx="3982212" cy="2918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4223" y="1693550"/>
            <a:ext cx="3070173" cy="423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216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0375" y="3861048"/>
            <a:ext cx="34150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cap="all" dirty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Искусство </a:t>
            </a:r>
          </a:p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Способствует экологическому</a:t>
            </a:r>
          </a:p>
          <a:p>
            <a:pPr lvl="0"/>
            <a:r>
              <a:rPr lang="ru-RU" sz="2400" b="1" cap="all" dirty="0" smtClean="0">
                <a:ln w="0"/>
                <a:gradFill flip="none">
                  <a:gsLst>
                    <a:gs pos="0">
                      <a:srgbClr val="98C72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98C72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98C723">
                        <a:shade val="65000"/>
                        <a:satMod val="130000"/>
                      </a:srgbClr>
                    </a:gs>
                    <a:gs pos="92000">
                      <a:srgbClr val="98C723">
                        <a:shade val="50000"/>
                        <a:satMod val="120000"/>
                      </a:srgbClr>
                    </a:gs>
                    <a:gs pos="100000">
                      <a:srgbClr val="98C72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воспитанию</a:t>
            </a:r>
            <a:endParaRPr lang="ru-RU" sz="2400" b="1" cap="all" dirty="0">
              <a:ln w="0"/>
              <a:gradFill flip="none">
                <a:gsLst>
                  <a:gs pos="0">
                    <a:srgbClr val="98C723">
                      <a:tint val="75000"/>
                      <a:shade val="75000"/>
                      <a:satMod val="170000"/>
                    </a:srgbClr>
                  </a:gs>
                  <a:gs pos="49000">
                    <a:srgbClr val="98C723">
                      <a:tint val="88000"/>
                      <a:shade val="65000"/>
                      <a:satMod val="172000"/>
                    </a:srgbClr>
                  </a:gs>
                  <a:gs pos="50000">
                    <a:srgbClr val="98C723">
                      <a:shade val="65000"/>
                      <a:satMod val="130000"/>
                    </a:srgbClr>
                  </a:gs>
                  <a:gs pos="92000">
                    <a:srgbClr val="98C723">
                      <a:shade val="50000"/>
                      <a:satMod val="120000"/>
                    </a:srgbClr>
                  </a:gs>
                  <a:gs pos="100000">
                    <a:srgbClr val="98C723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60" t="4610" r="3677" b="19353"/>
          <a:stretch/>
        </p:blipFill>
        <p:spPr>
          <a:xfrm>
            <a:off x="3995936" y="2468125"/>
            <a:ext cx="4504048" cy="3217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124744"/>
            <a:ext cx="3398520" cy="2398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4706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452</TotalTime>
  <Words>111</Words>
  <Application>Microsoft Office PowerPoint</Application>
  <PresentationFormat>Экран (4:3)</PresentationFormat>
  <Paragraphs>41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Волна</vt:lpstr>
      <vt:lpstr>«Формирование духовно-нравственного потенциала обучающихся на занятиях изобразительным искусством в системе дополнительного образования»</vt:lpstr>
      <vt:lpstr>Слайд 2</vt:lpstr>
      <vt:lpstr>Слайд 3</vt:lpstr>
      <vt:lpstr>Слайд 4</vt:lpstr>
      <vt:lpstr>Искусство способствует воспитанию патриотических чувств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Спасибо за внимание.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Valeria</dc:creator>
  <cp:lastModifiedBy>Игорь</cp:lastModifiedBy>
  <cp:revision>49</cp:revision>
  <dcterms:created xsi:type="dcterms:W3CDTF">2013-09-22T12:50:38Z</dcterms:created>
  <dcterms:modified xsi:type="dcterms:W3CDTF">2019-04-30T18:33:06Z</dcterms:modified>
</cp:coreProperties>
</file>