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57" r:id="rId3"/>
    <p:sldId id="271" r:id="rId4"/>
    <p:sldId id="267" r:id="rId5"/>
    <p:sldId id="273" r:id="rId6"/>
    <p:sldId id="274" r:id="rId7"/>
    <p:sldId id="275" r:id="rId8"/>
    <p:sldId id="266" r:id="rId9"/>
    <p:sldId id="276" r:id="rId10"/>
    <p:sldId id="264" r:id="rId11"/>
    <p:sldId id="284" r:id="rId12"/>
    <p:sldId id="283" r:id="rId13"/>
    <p:sldId id="282" r:id="rId14"/>
    <p:sldId id="288" r:id="rId15"/>
    <p:sldId id="289" r:id="rId16"/>
    <p:sldId id="290" r:id="rId17"/>
    <p:sldId id="262" r:id="rId18"/>
    <p:sldId id="286" r:id="rId19"/>
    <p:sldId id="269" r:id="rId20"/>
    <p:sldId id="261" r:id="rId21"/>
    <p:sldId id="28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34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8801072" cy="457203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Заочная экскурсия </a:t>
            </a:r>
          </a:p>
          <a:p>
            <a:pPr algn="ctr"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по Угличу</a:t>
            </a:r>
          </a:p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Обобщающий урок по теме </a:t>
            </a:r>
          </a:p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«Имя числительное»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с использованием краеведческого материала</a:t>
            </a:r>
          </a:p>
          <a:p>
            <a:pPr algn="ctr"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6 класс</a:t>
            </a:r>
          </a:p>
          <a:p>
            <a:pPr algn="ctr">
              <a:buNone/>
            </a:pPr>
            <a:endParaRPr lang="ru-RU" sz="4000" b="1" dirty="0" smtClean="0"/>
          </a:p>
          <a:p>
            <a:pPr>
              <a:buNone/>
            </a:pPr>
            <a:r>
              <a:rPr lang="ru-RU" sz="4400" b="1" dirty="0" smtClean="0"/>
              <a:t>                   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Успенская площадь</a:t>
            </a:r>
            <a:endParaRPr lang="ru-RU" sz="4000" dirty="0"/>
          </a:p>
        </p:txBody>
      </p:sp>
      <p:pic>
        <p:nvPicPr>
          <p:cNvPr id="8195" name="Picture 3" descr="C:\Users\Марина\Pictures\uusp12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35163"/>
            <a:ext cx="7200800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Спасо</a:t>
            </a:r>
            <a:r>
              <a:rPr lang="ru-RU" dirty="0"/>
              <a:t> </a:t>
            </a:r>
            <a:r>
              <a:rPr lang="ru-RU" dirty="0" smtClean="0"/>
              <a:t>- Преображенский собор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87624" y="2132856"/>
            <a:ext cx="6840760" cy="4191744"/>
          </a:xfrm>
        </p:spPr>
        <p:txBody>
          <a:bodyPr/>
          <a:lstStyle/>
          <a:p>
            <a:endParaRPr lang="ru-RU"/>
          </a:p>
        </p:txBody>
      </p:sp>
      <p:pic>
        <p:nvPicPr>
          <p:cNvPr id="13316" name="Picture 4" descr="C:\Users\Марина\Pictures\i4KTV68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79617"/>
            <a:ext cx="7272808" cy="457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15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04088"/>
            <a:ext cx="7931224" cy="1143000"/>
          </a:xfrm>
        </p:spPr>
        <p:txBody>
          <a:bodyPr>
            <a:noAutofit/>
          </a:bodyPr>
          <a:lstStyle/>
          <a:p>
            <a:r>
              <a:rPr lang="ru-RU" sz="4400" dirty="0" smtClean="0"/>
              <a:t>Палаты </a:t>
            </a:r>
            <a:r>
              <a:rPr lang="ru-RU" sz="4400" dirty="0" err="1" smtClean="0"/>
              <a:t>Спасо</a:t>
            </a:r>
            <a:r>
              <a:rPr lang="ru-RU" sz="4400" dirty="0" smtClean="0"/>
              <a:t>-Преображенского собора</a:t>
            </a:r>
            <a:endParaRPr lang="ru-RU" sz="4400" dirty="0"/>
          </a:p>
        </p:txBody>
      </p:sp>
      <p:pic>
        <p:nvPicPr>
          <p:cNvPr id="11267" name="Picture 3" descr="C:\Users\Марина\Pictures\c4cb541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981994"/>
            <a:ext cx="6286500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60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Церковь царевича  </a:t>
            </a:r>
            <a:r>
              <a:rPr lang="ru-RU" sz="4400" dirty="0"/>
              <a:t>Дмитрия на крови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67544" y="692696"/>
            <a:ext cx="8305800" cy="1143000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5" name="Picture 2" descr="C:\Users\Марина\Pictures\kreevs1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6984776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47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Рассказ о страшной трагедии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субботу в двенадцатом часу дня Углич огласился набатным звоном, - читаем мы страницы хроники, переносящие нас в  день 15 мая 1591 года.- Из посадов, слобод, монастырей, казаки с судов, стоящих на Волге, стар и млад, без различия званий, спешили, теснились толпой, валили в кремль, где взорам представился окровавленный труп». Много написано об этом событии, но до сих пор остаётся загадкой, что же это было: несчастный случай или убийство. Царевич скончался от ножевой раны. Сбежавшиеся люди расправились с убийцами, но Борис Годунов жестоко наказал угличан, обвинив их в бунте против царя. Около 200 человек были сосланы в Сибирь. Наказан был и  набатный  колокол: его высекли плетьми, отрубили ухо, вырвали язык и тоже отправили в ссылку, где записали 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первоссыльным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неодушевлённым». Лишь через 300 лет вернулся он на родину».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95436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Конкурс дикторов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1)</a:t>
            </a:r>
            <a:r>
              <a:rPr lang="ru-RU" b="1" dirty="0"/>
              <a:t>  </a:t>
            </a:r>
            <a:r>
              <a:rPr lang="ru-RU" dirty="0"/>
              <a:t>«В </a:t>
            </a:r>
            <a:r>
              <a:rPr lang="ru-RU" dirty="0" err="1"/>
              <a:t>Угличском</a:t>
            </a:r>
            <a:r>
              <a:rPr lang="ru-RU" dirty="0"/>
              <a:t> уезде было: колбасников – 322, булочников – 205, хлебопёков – 37, сапожников – 75, столяров- 70, плотников – 211. Работали фабрики: писчебумажные, выделки свеч, полотняная, кирпичные заводы.  5 колбасных заводов в середине 19 века производят до 8-9 тысяч пудов колбасы, окороков до 10,5  пудов. Ветчина и колбасы отправляются в обе столицы для продажи».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182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Конкурс дикторов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2</a:t>
            </a:r>
            <a:r>
              <a:rPr lang="ru-RU" dirty="0"/>
              <a:t>) « Купцы занимались торговлей не только в своём городе, но и в уезде. Среди них было много богатых людей. Купец </a:t>
            </a:r>
            <a:r>
              <a:rPr lang="ru-RU" dirty="0" err="1"/>
              <a:t>Выжилов</a:t>
            </a:r>
            <a:r>
              <a:rPr lang="ru-RU" dirty="0"/>
              <a:t> владел кожевенным и </a:t>
            </a:r>
            <a:r>
              <a:rPr lang="ru-RU" dirty="0" err="1"/>
              <a:t>свёкло</a:t>
            </a:r>
            <a:r>
              <a:rPr lang="ru-RU" dirty="0"/>
              <a:t>-сахарным заводом и каждый год получал до 800 тысяч дохода. Капитал в 700000 имел купец </a:t>
            </a:r>
            <a:r>
              <a:rPr lang="ru-RU" dirty="0" err="1"/>
              <a:t>Переславцев</a:t>
            </a:r>
            <a:r>
              <a:rPr lang="ru-RU" dirty="0"/>
              <a:t>. На торговле свечами нажил 500000 рублей купец Бычков. Особенно часто упоминается господин Попов, владевший 2 писчебумажными фабриками».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894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Дом </a:t>
            </a:r>
            <a:r>
              <a:rPr lang="ru-RU" sz="4400" dirty="0" err="1" smtClean="0"/>
              <a:t>Переславцевых</a:t>
            </a:r>
            <a:endParaRPr lang="ru-RU" sz="4400" dirty="0"/>
          </a:p>
        </p:txBody>
      </p:sp>
      <p:pic>
        <p:nvPicPr>
          <p:cNvPr id="15363" name="Picture 3" descr="C:\Users\Марина\Pictures\restoran_Russkaya_usadba_na_nash_say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76872"/>
            <a:ext cx="6480720" cy="380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Дом Меховых</a:t>
            </a:r>
            <a:endParaRPr lang="ru-RU" sz="4400" dirty="0"/>
          </a:p>
        </p:txBody>
      </p:sp>
      <p:pic>
        <p:nvPicPr>
          <p:cNvPr id="4" name="Picture 2" descr="C:\Users\Марина\Pictures\kalashnikov_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69640"/>
            <a:ext cx="6480720" cy="390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48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Дом </a:t>
            </a:r>
            <a:r>
              <a:rPr lang="ru-RU" sz="4400" dirty="0" err="1" smtClean="0"/>
              <a:t>Казимировых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2066" y="1500174"/>
            <a:ext cx="4071934" cy="53578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b="1" dirty="0" smtClean="0"/>
              <a:t>. </a:t>
            </a:r>
            <a:endParaRPr lang="ru-RU" sz="5400" b="1" dirty="0"/>
          </a:p>
        </p:txBody>
      </p:sp>
      <p:pic>
        <p:nvPicPr>
          <p:cNvPr id="17410" name="Picture 2" descr="C:\Users\Марина\Pictures\0_be194_a0ab1190_X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2856"/>
            <a:ext cx="6480720" cy="390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052736"/>
            <a:ext cx="5328592" cy="7200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7" name="Picture 3" descr="C:\Documents and Settings\mariam\Рабочий стол\ВСЕ ДОКУМЕНТЫ\ТУНИЕВА\МОСКВА (презентация)\73d588f7f9cdd10e0eb8547b1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87634" y="7358090"/>
            <a:ext cx="14630400" cy="10972800"/>
          </a:xfrm>
          <a:prstGeom prst="rect">
            <a:avLst/>
          </a:prstGeom>
          <a:noFill/>
        </p:spPr>
      </p:pic>
      <p:pic>
        <p:nvPicPr>
          <p:cNvPr id="1026" name="Picture 2" descr="C:\Users\Марина\Pictures\uglich-360x270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7920880" cy="516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Чудо-памятник </a:t>
            </a:r>
            <a:r>
              <a:rPr lang="ru-RU" sz="4400" dirty="0"/>
              <a:t>древней </a:t>
            </a:r>
            <a:r>
              <a:rPr lang="ru-RU" sz="4400" dirty="0" smtClean="0"/>
              <a:t>Руси…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929198"/>
            <a:ext cx="7500990" cy="21945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/>
              <a:t>.</a:t>
            </a:r>
            <a:endParaRPr lang="ru-RU" sz="4800" b="1" dirty="0"/>
          </a:p>
        </p:txBody>
      </p:sp>
      <p:pic>
        <p:nvPicPr>
          <p:cNvPr id="18434" name="Picture 2" descr="C:\Users\Марина\Pictures\kreml4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41767"/>
            <a:ext cx="6480720" cy="459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Подведение итогов урока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Сегодня мы повторяли  тему «Имя числительное», путешествуя по нашему родному городу.</a:t>
            </a:r>
          </a:p>
          <a:p>
            <a:r>
              <a:rPr lang="ru-RU" dirty="0"/>
              <a:t>- Что нового узнали о городе?</a:t>
            </a:r>
          </a:p>
          <a:p>
            <a:r>
              <a:rPr lang="ru-RU" dirty="0"/>
              <a:t>- Какова роль числительных в речи?</a:t>
            </a:r>
          </a:p>
          <a:p>
            <a:r>
              <a:rPr lang="ru-RU" dirty="0"/>
              <a:t>- Для чего нужно изучать числительное?</a:t>
            </a:r>
          </a:p>
          <a:p>
            <a:endParaRPr lang="ru-RU" dirty="0" smtClean="0"/>
          </a:p>
          <a:p>
            <a:r>
              <a:rPr lang="ru-RU" dirty="0"/>
              <a:t> Д/з Подготовить рассказ о каком-либо архитектурном памятнике города Углича, используя в нём числительные</a:t>
            </a:r>
          </a:p>
        </p:txBody>
      </p:sp>
    </p:spTree>
    <p:extLst>
      <p:ext uri="{BB962C8B-B14F-4D97-AF65-F5344CB8AC3E}">
        <p14:creationId xmlns:p14="http://schemas.microsoft.com/office/powerpoint/2010/main" val="130653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6437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smtClean="0"/>
              <a:t>    </a:t>
            </a:r>
          </a:p>
          <a:p>
            <a:pPr marL="0" indent="0">
              <a:buNone/>
            </a:pPr>
            <a:r>
              <a:rPr lang="ru-RU" b="1" i="1" dirty="0"/>
              <a:t> </a:t>
            </a:r>
            <a:r>
              <a:rPr lang="ru-RU" b="1" i="1" dirty="0" smtClean="0"/>
              <a:t>    Экскурсия </a:t>
            </a:r>
            <a:endParaRPr lang="ru-RU" dirty="0"/>
          </a:p>
          <a:p>
            <a:r>
              <a:rPr lang="ru-RU" dirty="0"/>
              <a:t>1. Посещение </a:t>
            </a:r>
            <a:r>
              <a:rPr lang="ru-RU" i="1" dirty="0"/>
              <a:t>(обычно коллективное)</a:t>
            </a:r>
            <a:r>
              <a:rPr lang="ru-RU" dirty="0"/>
              <a:t> какого-либо достопримечательного места, поездка куда-либо с целью ознакомления. </a:t>
            </a:r>
          </a:p>
          <a:p>
            <a:r>
              <a:rPr lang="ru-RU" dirty="0"/>
              <a:t>2. Организованный, сопровождаемый объяснением показ чего-либо, проводимый по определенному плану с образовательной или ознакомительной целью. (записать 1 определение)</a:t>
            </a:r>
          </a:p>
          <a:p>
            <a:pPr algn="just"/>
            <a:endParaRPr lang="ru-RU" baseline="30000" dirty="0" smtClean="0"/>
          </a:p>
          <a:p>
            <a:pPr algn="just">
              <a:buNone/>
            </a:pPr>
            <a:endParaRPr lang="ru-RU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>
            <a:normAutofit fontScale="97500"/>
          </a:bodyPr>
          <a:lstStyle/>
          <a:p>
            <a:r>
              <a:rPr lang="ru-RU" dirty="0"/>
              <a:t> - Чтобы отправиться на экскурсию, нужны билеты. Ответьте правильно на вопросы, и билеты будут получены.</a:t>
            </a:r>
          </a:p>
          <a:p>
            <a:r>
              <a:rPr lang="ru-RU" dirty="0"/>
              <a:t>           1. Что такое имя числительное?</a:t>
            </a:r>
          </a:p>
          <a:p>
            <a:r>
              <a:rPr lang="ru-RU" dirty="0"/>
              <a:t>           2. Какие бывают числительные по значению?</a:t>
            </a:r>
          </a:p>
          <a:p>
            <a:r>
              <a:rPr lang="ru-RU" dirty="0"/>
              <a:t>           3.  Чем отличаются количественные числительные от порядковых?</a:t>
            </a:r>
          </a:p>
          <a:p>
            <a:r>
              <a:rPr lang="ru-RU" dirty="0"/>
              <a:t>           4. На  какие разряды делятся количественные числительные?  </a:t>
            </a:r>
          </a:p>
          <a:p>
            <a:r>
              <a:rPr lang="ru-RU" dirty="0"/>
              <a:t>           5.  Правописание мягкого знака на конце и в середине числительных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8829676" cy="6000768"/>
          </a:xfrm>
        </p:spPr>
        <p:txBody>
          <a:bodyPr/>
          <a:lstStyle/>
          <a:p>
            <a:r>
              <a:rPr lang="ru-RU" b="1" dirty="0"/>
              <a:t> « Наш город, по преданию,  был основан в 937 году неким княжичем Яном </a:t>
            </a:r>
            <a:r>
              <a:rPr lang="ru-RU" b="1" dirty="0" err="1"/>
              <a:t>Плесковичем</a:t>
            </a:r>
            <a:r>
              <a:rPr lang="ru-RU" b="1" dirty="0"/>
              <a:t>, который пришёл сюда для сбора дани. Он построил себе дом на высоком берегу Волги, где и начал расти град Углич. Обведён он был глубоким рвом, который наполнялся водой через специальные ворота. Земля, выброшенная из канав, составила вал, окружавший город с трёх сторон, а четвёртой был крутой берег Волги.</a:t>
            </a:r>
            <a:endParaRPr lang="ru-RU" dirty="0"/>
          </a:p>
          <a:p>
            <a:r>
              <a:rPr lang="ru-RU" b="1" dirty="0"/>
              <a:t>       Углич старше Ярославля на 73 года, а Москвы – на 210 лет. В этом году ему исполняется 1080 лет».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Церковь </a:t>
            </a:r>
            <a:r>
              <a:rPr lang="ru-RU" sz="4000" dirty="0"/>
              <a:t>ц</a:t>
            </a:r>
            <a:r>
              <a:rPr lang="ru-RU" sz="4000" dirty="0" smtClean="0"/>
              <a:t>аревича Дмитрия </a:t>
            </a:r>
            <a:br>
              <a:rPr lang="ru-RU" sz="4000" dirty="0" smtClean="0"/>
            </a:br>
            <a:r>
              <a:rPr lang="ru-RU" sz="4000" dirty="0" smtClean="0"/>
              <a:t>«на поле»</a:t>
            </a:r>
            <a:endParaRPr lang="ru-RU" sz="4000" dirty="0"/>
          </a:p>
        </p:txBody>
      </p:sp>
      <p:pic>
        <p:nvPicPr>
          <p:cNvPr id="3076" name="Picture 4" descr="tserkov-dimitriya-na-po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669481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Богоявленский монастырь</a:t>
            </a:r>
            <a:endParaRPr lang="ru-RU" sz="4000" dirty="0"/>
          </a:p>
        </p:txBody>
      </p:sp>
      <p:pic>
        <p:nvPicPr>
          <p:cNvPr id="4098" name="Picture 2" descr="C:\Users\Марина\Pictures\ugl58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41" y="2132856"/>
            <a:ext cx="745361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Смоленская церковь</a:t>
            </a:r>
            <a:endParaRPr lang="ru-RU" sz="4000" dirty="0"/>
          </a:p>
        </p:txBody>
      </p:sp>
      <p:pic>
        <p:nvPicPr>
          <p:cNvPr id="6147" name="Picture 3" descr="C:\Users\Марина\Pictures\smolenskaia-tcerkov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05819"/>
            <a:ext cx="609600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Федоровская церковь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844675"/>
            <a:ext cx="7742238" cy="4727575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3600" b="1" dirty="0" smtClean="0"/>
              <a:t>        </a:t>
            </a:r>
            <a:endParaRPr lang="ru-RU" sz="3600" b="1" dirty="0"/>
          </a:p>
        </p:txBody>
      </p:sp>
      <p:pic>
        <p:nvPicPr>
          <p:cNvPr id="7170" name="Picture 2" descr="feodorovskaya-tserk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88840"/>
            <a:ext cx="60960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782</TotalTime>
  <Words>627</Words>
  <Application>Microsoft Office PowerPoint</Application>
  <PresentationFormat>Экран (4:3)</PresentationFormat>
  <Paragraphs>48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Церковь царевича Дмитрия  «на поле»</vt:lpstr>
      <vt:lpstr>Богоявленский монастырь</vt:lpstr>
      <vt:lpstr>Смоленская церковь</vt:lpstr>
      <vt:lpstr>Федоровская церковь</vt:lpstr>
      <vt:lpstr>Успенская площадь</vt:lpstr>
      <vt:lpstr>Спасо - Преображенский собор</vt:lpstr>
      <vt:lpstr>Палаты Спасо-Преображенского собора</vt:lpstr>
      <vt:lpstr>Церковь царевича  Дмитрия на крови</vt:lpstr>
      <vt:lpstr>Рассказ о страшной трагедии</vt:lpstr>
      <vt:lpstr>Конкурс дикторов</vt:lpstr>
      <vt:lpstr>Конкурс дикторов</vt:lpstr>
      <vt:lpstr>Дом Переславцевых</vt:lpstr>
      <vt:lpstr>Дом Меховых</vt:lpstr>
      <vt:lpstr>Дом Казимировых</vt:lpstr>
      <vt:lpstr>Чудо-памятник древней Руси…</vt:lpstr>
      <vt:lpstr>Подведение итогов урока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Марина</cp:lastModifiedBy>
  <cp:revision>66</cp:revision>
  <dcterms:modified xsi:type="dcterms:W3CDTF">2019-04-29T19:58:49Z</dcterms:modified>
</cp:coreProperties>
</file>