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5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6368EC3-8421-4A41-8C26-98AF63F41D25}" type="datetimeFigureOut">
              <a:rPr lang="ru-RU" smtClean="0"/>
              <a:t>18.02.2014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BCF1E7-F0DB-476B-A8CD-1BF94A2F340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368EC3-8421-4A41-8C26-98AF63F41D25}" type="datetimeFigureOut">
              <a:rPr lang="ru-RU" smtClean="0"/>
              <a:t>18.02.2014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BCF1E7-F0DB-476B-A8CD-1BF94A2F340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368EC3-8421-4A41-8C26-98AF63F41D25}" type="datetimeFigureOut">
              <a:rPr lang="ru-RU" smtClean="0"/>
              <a:t>18.02.2014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BCF1E7-F0DB-476B-A8CD-1BF94A2F340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368EC3-8421-4A41-8C26-98AF63F41D25}" type="datetimeFigureOut">
              <a:rPr lang="ru-RU" smtClean="0"/>
              <a:t>18.02.2014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BCF1E7-F0DB-476B-A8CD-1BF94A2F340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6368EC3-8421-4A41-8C26-98AF63F41D25}" type="datetimeFigureOut">
              <a:rPr lang="ru-RU" smtClean="0"/>
              <a:t>18.02.2014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BCF1E7-F0DB-476B-A8CD-1BF94A2F340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6368EC3-8421-4A41-8C26-98AF63F41D25}" type="datetimeFigureOut">
              <a:rPr lang="ru-RU" smtClean="0"/>
              <a:t>18.02.2014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BCF1E7-F0DB-476B-A8CD-1BF94A2F340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6368EC3-8421-4A41-8C26-98AF63F41D25}" type="datetimeFigureOut">
              <a:rPr lang="ru-RU" smtClean="0"/>
              <a:t>18.02.2014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FBCF1E7-F0DB-476B-A8CD-1BF94A2F340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6368EC3-8421-4A41-8C26-98AF63F41D25}" type="datetimeFigureOut">
              <a:rPr lang="ru-RU" smtClean="0"/>
              <a:t>18.02.2014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FBCF1E7-F0DB-476B-A8CD-1BF94A2F340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368EC3-8421-4A41-8C26-98AF63F41D25}" type="datetimeFigureOut">
              <a:rPr lang="ru-RU" smtClean="0"/>
              <a:t>18.02.2014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FBCF1E7-F0DB-476B-A8CD-1BF94A2F340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368EC3-8421-4A41-8C26-98AF63F41D25}" type="datetimeFigureOut">
              <a:rPr lang="ru-RU" smtClean="0"/>
              <a:t>18.02.2014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BCF1E7-F0DB-476B-A8CD-1BF94A2F340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368EC3-8421-4A41-8C26-98AF63F41D25}" type="datetimeFigureOut">
              <a:rPr lang="ru-RU" smtClean="0"/>
              <a:t>18.02.2014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BCF1E7-F0DB-476B-A8CD-1BF94A2F340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68EC3-8421-4A41-8C26-98AF63F41D25}" type="datetimeFigureOut">
              <a:rPr lang="ru-RU" smtClean="0"/>
              <a:t>18.02.2014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CF1E7-F0DB-476B-A8CD-1BF94A2F340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n.wikipedia.org/wiki/Local_area_network" TargetMode="External"/><Relationship Id="rId3" Type="http://schemas.openxmlformats.org/officeDocument/2006/relationships/image" Target="../media/image1.png"/><Relationship Id="rId7" Type="http://schemas.openxmlformats.org/officeDocument/2006/relationships/hyperlink" Target="http://en.wikipedia.org/wiki/World_Wide_Web" TargetMode="External"/><Relationship Id="rId12" Type="http://schemas.openxmlformats.org/officeDocument/2006/relationships/hyperlink" Target="http://en.wikipedia.org/wiki/Handheld_PC" TargetMode="External"/><Relationship Id="rId2" Type="http://schemas.openxmlformats.org/officeDocument/2006/relationships/hyperlink" Target="http://en.wikipedia.org/wiki/File:Computer-aj_aj_ashton_01.svg" TargetMode="External"/><Relationship Id="rId1" Type="http://schemas.openxmlformats.org/officeDocument/2006/relationships/slideLayout" Target="../slideLayouts/slideLayout7.xml"/><Relationship Id="rId6" Type="http://schemas.openxmlformats.org/officeDocument/2006/relationships/hyperlink" Target="http://en.wikipedia.org/wiki/Internet" TargetMode="External"/><Relationship Id="rId11" Type="http://schemas.openxmlformats.org/officeDocument/2006/relationships/hyperlink" Target="http://en.wikipedia.org/wiki/Tablet_computer" TargetMode="External"/><Relationship Id="rId5" Type="http://schemas.openxmlformats.org/officeDocument/2006/relationships/hyperlink" Target="http://en.wikipedia.org/wiki/End-user" TargetMode="External"/><Relationship Id="rId10" Type="http://schemas.openxmlformats.org/officeDocument/2006/relationships/hyperlink" Target="http://en.wikipedia.org/wiki/Laptop" TargetMode="External"/><Relationship Id="rId4" Type="http://schemas.openxmlformats.org/officeDocument/2006/relationships/hyperlink" Target="http://en.wikipedia.org/wiki/Computer" TargetMode="External"/><Relationship Id="rId9" Type="http://schemas.openxmlformats.org/officeDocument/2006/relationships/hyperlink" Target="http://en.wikipedia.org/wiki/Desktop_compute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en.wikipedia.org/wiki/Battery_(electricity)" TargetMode="External"/><Relationship Id="rId2" Type="http://schemas.openxmlformats.org/officeDocument/2006/relationships/hyperlink" Target="http://en.wikipedia.org/wiki/File:MSI_Laptop_computer.jpg" TargetMode="External"/><Relationship Id="rId1" Type="http://schemas.openxmlformats.org/officeDocument/2006/relationships/slideLayout" Target="../slideLayouts/slideLayout7.xml"/><Relationship Id="rId6" Type="http://schemas.openxmlformats.org/officeDocument/2006/relationships/hyperlink" Target="http://en.wikipedia.org/wiki/Laptop" TargetMode="External"/><Relationship Id="rId5" Type="http://schemas.openxmlformats.org/officeDocument/2006/relationships/hyperlink" Target="http://en.wikipedia.org/wiki/Hand-held_computer" TargetMode="External"/><Relationship Id="rId4" Type="http://schemas.openxmlformats.org/officeDocument/2006/relationships/hyperlink" Target="http://en.wikipedia.org/wiki/Subnoteboo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File:HP_2133_Mini-Note_PC_(front_view_compare_with_pencil).jpg" TargetMode="External"/><Relationship Id="rId1" Type="http://schemas.openxmlformats.org/officeDocument/2006/relationships/slideLayout" Target="../slideLayouts/slideLayout7.xml"/><Relationship Id="rId5" Type="http://schemas.openxmlformats.org/officeDocument/2006/relationships/hyperlink" Target="http://en.wikipedia.org/wiki/Laptop" TargetMode="External"/><Relationship Id="rId4" Type="http://schemas.openxmlformats.org/officeDocument/2006/relationships/hyperlink" Target="http://en.wikipedia.org/wiki/Netbook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Mobile_computer" TargetMode="External"/><Relationship Id="rId3" Type="http://schemas.openxmlformats.org/officeDocument/2006/relationships/image" Target="../media/image4.jpeg"/><Relationship Id="rId7" Type="http://schemas.openxmlformats.org/officeDocument/2006/relationships/hyperlink" Target="http://en.wikipedia.org/wiki/Laptop" TargetMode="External"/><Relationship Id="rId2" Type="http://schemas.openxmlformats.org/officeDocument/2006/relationships/hyperlink" Target="http://en.wikipedia.org/wiki/File:Tablet.jpg" TargetMode="External"/><Relationship Id="rId1" Type="http://schemas.openxmlformats.org/officeDocument/2006/relationships/slideLayout" Target="../slideLayouts/slideLayout7.xml"/><Relationship Id="rId6" Type="http://schemas.openxmlformats.org/officeDocument/2006/relationships/hyperlink" Target="http://en.wikipedia.org/wiki/Tablet_computer" TargetMode="External"/><Relationship Id="rId5" Type="http://schemas.openxmlformats.org/officeDocument/2006/relationships/hyperlink" Target="http://en.wikipedia.org/wiki/IOS" TargetMode="External"/><Relationship Id="rId10" Type="http://schemas.openxmlformats.org/officeDocument/2006/relationships/hyperlink" Target="http://en.wikipedia.org/wiki/Graphics_tablet/screen_hybrid" TargetMode="External"/><Relationship Id="rId4" Type="http://schemas.openxmlformats.org/officeDocument/2006/relationships/hyperlink" Target="http://en.wikipedia.org/wiki/Android_(operating_system)" TargetMode="External"/><Relationship Id="rId9" Type="http://schemas.openxmlformats.org/officeDocument/2006/relationships/hyperlink" Target="http://en.wikipedia.org/wiki/Touchscre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332656"/>
            <a:ext cx="6624736" cy="400110"/>
          </a:xfrm>
          <a:prstGeom prst="rect">
            <a:avLst/>
          </a:prstGeom>
          <a:noFill/>
        </p:spPr>
        <p:txBody>
          <a:bodyPr wrap="square" rtlCol="0">
            <a:spAutoFit/>
          </a:bodyPr>
          <a:lstStyle/>
          <a:p>
            <a:pPr algn="ctr"/>
            <a:r>
              <a:rPr lang="en-US" sz="2000" b="1" dirty="0">
                <a:solidFill>
                  <a:srgbClr val="002060"/>
                </a:solidFill>
                <a:latin typeface="Castellar" pitchFamily="18" charset="0"/>
                <a:cs typeface="Aharoni" pitchFamily="2" charset="-79"/>
              </a:rPr>
              <a:t>Personal computer</a:t>
            </a:r>
            <a:endParaRPr lang="ru-RU" sz="2000" dirty="0">
              <a:solidFill>
                <a:srgbClr val="002060"/>
              </a:solidFill>
              <a:cs typeface="Aharoni" pitchFamily="2" charset="-79"/>
            </a:endParaRPr>
          </a:p>
        </p:txBody>
      </p:sp>
      <p:pic>
        <p:nvPicPr>
          <p:cNvPr id="3" name="Рисунок 2" descr="Computer-aj aj ashton 01.svg">
            <a:hlinkClick r:id="rId2"/>
          </p:cNvPr>
          <p:cNvPicPr/>
          <p:nvPr/>
        </p:nvPicPr>
        <p:blipFill>
          <a:blip r:embed="rId3" cstate="print"/>
          <a:srcRect/>
          <a:stretch>
            <a:fillRect/>
          </a:stretch>
        </p:blipFill>
        <p:spPr bwMode="auto">
          <a:xfrm>
            <a:off x="755576" y="908720"/>
            <a:ext cx="2964180" cy="2427360"/>
          </a:xfrm>
          <a:prstGeom prst="rect">
            <a:avLst/>
          </a:prstGeom>
          <a:noFill/>
          <a:ln w="9525">
            <a:noFill/>
            <a:miter lim="800000"/>
            <a:headEnd/>
            <a:tailEnd/>
          </a:ln>
        </p:spPr>
      </p:pic>
      <p:sp>
        <p:nvSpPr>
          <p:cNvPr id="4" name="TextBox 3"/>
          <p:cNvSpPr txBox="1"/>
          <p:nvPr/>
        </p:nvSpPr>
        <p:spPr>
          <a:xfrm>
            <a:off x="3851920" y="836712"/>
            <a:ext cx="4824536" cy="3693319"/>
          </a:xfrm>
          <a:prstGeom prst="rect">
            <a:avLst/>
          </a:prstGeom>
          <a:noFill/>
        </p:spPr>
        <p:txBody>
          <a:bodyPr wrap="square" rtlCol="0">
            <a:spAutoFit/>
          </a:bodyPr>
          <a:lstStyle/>
          <a:p>
            <a:r>
              <a:rPr lang="en-US" sz="2400" dirty="0" smtClean="0"/>
              <a:t>A </a:t>
            </a:r>
            <a:r>
              <a:rPr lang="en-US" sz="2400" b="1" dirty="0"/>
              <a:t>personal computer</a:t>
            </a:r>
            <a:r>
              <a:rPr lang="en-US" sz="2400" dirty="0"/>
              <a:t> (</a:t>
            </a:r>
            <a:r>
              <a:rPr lang="en-US" sz="2400" b="1" dirty="0"/>
              <a:t>PC</a:t>
            </a:r>
            <a:r>
              <a:rPr lang="en-US" sz="2400" dirty="0"/>
              <a:t>) is any general-purpose </a:t>
            </a:r>
            <a:r>
              <a:rPr lang="en-US" sz="2400" u="sng" dirty="0">
                <a:hlinkClick r:id="rId4" tooltip="Computer"/>
              </a:rPr>
              <a:t>computer</a:t>
            </a:r>
            <a:r>
              <a:rPr lang="en-US" sz="2400" dirty="0"/>
              <a:t> whose size, capabilities, and original sales price make it useful for individuals, and which is intended to be operated directly by an </a:t>
            </a:r>
            <a:r>
              <a:rPr lang="en-US" sz="2400" u="sng" dirty="0">
                <a:hlinkClick r:id="rId5" tooltip="End-user"/>
              </a:rPr>
              <a:t>end-user</a:t>
            </a:r>
            <a:r>
              <a:rPr lang="en-US" sz="2400" dirty="0"/>
              <a:t> with no intervening computer operator. </a:t>
            </a:r>
            <a:endParaRPr lang="ru-RU" sz="2400" dirty="0"/>
          </a:p>
          <a:p>
            <a:r>
              <a:rPr lang="en-US" sz="2400" dirty="0"/>
              <a:t>Computers of different types and sizes are used by modern society.</a:t>
            </a:r>
            <a:endParaRPr lang="ru-RU" sz="2400" dirty="0"/>
          </a:p>
          <a:p>
            <a:endParaRPr lang="ru-RU" dirty="0"/>
          </a:p>
        </p:txBody>
      </p:sp>
      <p:sp>
        <p:nvSpPr>
          <p:cNvPr id="7" name="TextBox 6"/>
          <p:cNvSpPr txBox="1"/>
          <p:nvPr/>
        </p:nvSpPr>
        <p:spPr>
          <a:xfrm>
            <a:off x="467544" y="4365104"/>
            <a:ext cx="8352928" cy="2308324"/>
          </a:xfrm>
          <a:prstGeom prst="rect">
            <a:avLst/>
          </a:prstGeom>
          <a:noFill/>
        </p:spPr>
        <p:txBody>
          <a:bodyPr wrap="square" rtlCol="0">
            <a:spAutoFit/>
          </a:bodyPr>
          <a:lstStyle/>
          <a:p>
            <a:r>
              <a:rPr lang="en-US" sz="2400" dirty="0" smtClean="0"/>
              <a:t>Modern </a:t>
            </a:r>
            <a:r>
              <a:rPr lang="en-US" sz="2400" dirty="0"/>
              <a:t>personal computers often have connections to the </a:t>
            </a:r>
            <a:r>
              <a:rPr lang="en-US" sz="2400" u="sng" dirty="0">
                <a:hlinkClick r:id="rId6" tooltip="Internet"/>
              </a:rPr>
              <a:t>Internet</a:t>
            </a:r>
            <a:r>
              <a:rPr lang="en-US" sz="2400" dirty="0"/>
              <a:t>, allowing access to the </a:t>
            </a:r>
            <a:r>
              <a:rPr lang="en-US" sz="2400" u="sng" dirty="0">
                <a:hlinkClick r:id="rId7" tooltip="World Wide Web"/>
              </a:rPr>
              <a:t>World Wide Web</a:t>
            </a:r>
            <a:r>
              <a:rPr lang="en-US" sz="2400" dirty="0"/>
              <a:t> and a wide range of other resources. Personal computers may be connected to a </a:t>
            </a:r>
            <a:r>
              <a:rPr lang="en-US" sz="2400" u="sng" dirty="0">
                <a:hlinkClick r:id="rId8" tooltip="Local area network"/>
              </a:rPr>
              <a:t>local area network</a:t>
            </a:r>
            <a:r>
              <a:rPr lang="en-US" sz="2400" dirty="0"/>
              <a:t> (LAN), either by a cable or a wireless connection. A personal computer may be a </a:t>
            </a:r>
            <a:r>
              <a:rPr lang="en-US" sz="2400" u="sng" dirty="0">
                <a:hlinkClick r:id="rId9" tooltip="Desktop computer"/>
              </a:rPr>
              <a:t>desktop computer</a:t>
            </a:r>
            <a:r>
              <a:rPr lang="en-US" sz="2400" dirty="0"/>
              <a:t> or a </a:t>
            </a:r>
            <a:r>
              <a:rPr lang="en-US" sz="2400" u="sng" dirty="0">
                <a:hlinkClick r:id="rId10" tooltip="Laptop"/>
              </a:rPr>
              <a:t>laptop</a:t>
            </a:r>
            <a:r>
              <a:rPr lang="en-US" sz="2400" dirty="0"/>
              <a:t>, </a:t>
            </a:r>
            <a:r>
              <a:rPr lang="en-US" sz="2400" u="sng" dirty="0">
                <a:hlinkClick r:id="rId11" tooltip="Tablet computer"/>
              </a:rPr>
              <a:t>tablet</a:t>
            </a:r>
            <a:r>
              <a:rPr lang="en-US" sz="2400" dirty="0"/>
              <a:t>, or a </a:t>
            </a:r>
            <a:r>
              <a:rPr lang="en-US" sz="2400" u="sng" dirty="0">
                <a:hlinkClick r:id="rId12" tooltip="Handheld PC"/>
              </a:rPr>
              <a:t>handheld PC</a:t>
            </a:r>
            <a:r>
              <a:rPr lang="en-US" sz="2400" dirty="0"/>
              <a:t>.</a:t>
            </a:r>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1880" y="404664"/>
            <a:ext cx="2376264" cy="584775"/>
          </a:xfrm>
          <a:prstGeom prst="rect">
            <a:avLst/>
          </a:prstGeom>
          <a:noFill/>
        </p:spPr>
        <p:txBody>
          <a:bodyPr wrap="square" rtlCol="0">
            <a:spAutoFit/>
          </a:bodyPr>
          <a:lstStyle/>
          <a:p>
            <a:r>
              <a:rPr lang="ru-RU" sz="3200" b="1" i="1" dirty="0" err="1" smtClean="0">
                <a:solidFill>
                  <a:schemeClr val="accent3">
                    <a:lumMod val="50000"/>
                  </a:schemeClr>
                </a:solidFill>
                <a:cs typeface="Aharoni" pitchFamily="2" charset="-79"/>
              </a:rPr>
              <a:t>Laptop</a:t>
            </a:r>
            <a:endParaRPr lang="ru-RU" sz="3200" dirty="0">
              <a:solidFill>
                <a:schemeClr val="accent3">
                  <a:lumMod val="50000"/>
                </a:schemeClr>
              </a:solidFill>
              <a:cs typeface="Aharoni" pitchFamily="2" charset="-79"/>
            </a:endParaRPr>
          </a:p>
        </p:txBody>
      </p:sp>
      <p:pic>
        <p:nvPicPr>
          <p:cNvPr id="5" name="Рисунок 4" descr="http://upload.wikimedia.org/wikipedia/en/thumb/5/5b/MSI_Laptop_computer.jpg/220px-MSI_Laptop_computer.jpg">
            <a:hlinkClick r:id="rId2"/>
          </p:cNvPr>
          <p:cNvPicPr/>
          <p:nvPr/>
        </p:nvPicPr>
        <p:blipFill>
          <a:blip r:embed="rId3" cstate="print"/>
          <a:srcRect/>
          <a:stretch>
            <a:fillRect/>
          </a:stretch>
        </p:blipFill>
        <p:spPr bwMode="auto">
          <a:xfrm>
            <a:off x="5868144" y="1124744"/>
            <a:ext cx="2592288" cy="2160240"/>
          </a:xfrm>
          <a:prstGeom prst="rect">
            <a:avLst/>
          </a:prstGeom>
          <a:noFill/>
          <a:ln w="9525">
            <a:noFill/>
            <a:miter lim="800000"/>
            <a:headEnd/>
            <a:tailEnd/>
          </a:ln>
        </p:spPr>
      </p:pic>
      <p:sp>
        <p:nvSpPr>
          <p:cNvPr id="6" name="TextBox 5"/>
          <p:cNvSpPr txBox="1"/>
          <p:nvPr/>
        </p:nvSpPr>
        <p:spPr>
          <a:xfrm>
            <a:off x="755576" y="3501009"/>
            <a:ext cx="7848872" cy="3323987"/>
          </a:xfrm>
          <a:prstGeom prst="rect">
            <a:avLst/>
          </a:prstGeom>
          <a:noFill/>
        </p:spPr>
        <p:txBody>
          <a:bodyPr wrap="square" rtlCol="0">
            <a:spAutoFit/>
          </a:bodyPr>
          <a:lstStyle/>
          <a:p>
            <a:r>
              <a:rPr lang="en-US" sz="2400" dirty="0" smtClean="0"/>
              <a:t>The </a:t>
            </a:r>
            <a:r>
              <a:rPr lang="en-US" sz="2400" dirty="0"/>
              <a:t>laptop has the same access as the desktop to the wide variety of devices, such as external displays, mice, cameras, storage devices and keyboards, which may be attached externally through USB ports and other less common ports such as external video.</a:t>
            </a:r>
            <a:endParaRPr lang="ru-RU" sz="2400" dirty="0"/>
          </a:p>
          <a:p>
            <a:r>
              <a:rPr lang="en-US" sz="2400" dirty="0"/>
              <a:t>A subtype of notebooks, called </a:t>
            </a:r>
            <a:r>
              <a:rPr lang="en-US" sz="2400" u="sng" dirty="0">
                <a:hlinkClick r:id="rId4" tooltip="Subnotebook"/>
              </a:rPr>
              <a:t>subnotebooks</a:t>
            </a:r>
            <a:r>
              <a:rPr lang="en-US" sz="2400" dirty="0"/>
              <a:t>, are computers with most of the features of a standard laptop computer but smaller. They are larger than </a:t>
            </a:r>
            <a:r>
              <a:rPr lang="en-US" sz="2400" u="sng" dirty="0">
                <a:hlinkClick r:id="rId5" tooltip="Hand-held computer"/>
              </a:rPr>
              <a:t>hand-held computers</a:t>
            </a:r>
            <a:r>
              <a:rPr lang="en-US" sz="2400" dirty="0"/>
              <a:t>. </a:t>
            </a:r>
            <a:endParaRPr lang="ru-RU" sz="2400" dirty="0"/>
          </a:p>
          <a:p>
            <a:endParaRPr lang="ru-RU" dirty="0"/>
          </a:p>
        </p:txBody>
      </p:sp>
      <p:sp>
        <p:nvSpPr>
          <p:cNvPr id="10" name="TextBox 9"/>
          <p:cNvSpPr txBox="1"/>
          <p:nvPr/>
        </p:nvSpPr>
        <p:spPr>
          <a:xfrm>
            <a:off x="683568" y="1052736"/>
            <a:ext cx="4824536" cy="2308324"/>
          </a:xfrm>
          <a:prstGeom prst="rect">
            <a:avLst/>
          </a:prstGeom>
          <a:noFill/>
        </p:spPr>
        <p:txBody>
          <a:bodyPr wrap="square" rtlCol="0">
            <a:spAutoFit/>
          </a:bodyPr>
          <a:lstStyle/>
          <a:p>
            <a:r>
              <a:rPr lang="en-US" sz="2400" dirty="0" smtClean="0"/>
              <a:t>A laptop computer or simply </a:t>
            </a:r>
            <a:r>
              <a:rPr lang="en-US" sz="2400" u="sng" dirty="0" smtClean="0">
                <a:hlinkClick r:id="rId6" tooltip="Laptop"/>
              </a:rPr>
              <a:t>laptop</a:t>
            </a:r>
            <a:r>
              <a:rPr lang="en-US" sz="2400" dirty="0" smtClean="0"/>
              <a:t>, also called a notebook computer, is a small personal computer designed for portability. Laptops contain high capacity </a:t>
            </a:r>
            <a:r>
              <a:rPr lang="en-US" sz="2400" u="sng" dirty="0" smtClean="0">
                <a:hlinkClick r:id="rId7" tooltip="Battery (electricity)"/>
              </a:rPr>
              <a:t>batteries</a:t>
            </a:r>
            <a:r>
              <a:rPr lang="en-US" sz="2400" dirty="0" smtClean="0"/>
              <a:t> that can power the device for extensive periods of time. </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476672"/>
            <a:ext cx="4248472" cy="584775"/>
          </a:xfrm>
          <a:prstGeom prst="rect">
            <a:avLst/>
          </a:prstGeom>
          <a:noFill/>
        </p:spPr>
        <p:txBody>
          <a:bodyPr wrap="square" rtlCol="0">
            <a:spAutoFit/>
          </a:bodyPr>
          <a:lstStyle/>
          <a:p>
            <a:pPr algn="ctr"/>
            <a:r>
              <a:rPr lang="en-US" sz="3200" b="1" i="1" dirty="0" err="1" smtClean="0">
                <a:solidFill>
                  <a:srgbClr val="C00000"/>
                </a:solidFill>
              </a:rPr>
              <a:t>Netbook</a:t>
            </a:r>
            <a:endParaRPr lang="ru-RU" sz="3200" dirty="0">
              <a:solidFill>
                <a:srgbClr val="C00000"/>
              </a:solidFill>
            </a:endParaRPr>
          </a:p>
        </p:txBody>
      </p:sp>
      <p:pic>
        <p:nvPicPr>
          <p:cNvPr id="4" name="Рисунок 3" descr="http://upload.wikimedia.org/wikipedia/commons/thumb/6/69/HP_2133_Mini-Note_PC_%28front_view_compare_with_pencil%29.jpg/220px-HP_2133_Mini-Note_PC_%28front_view_compare_with_pencil%29.jpg">
            <a:hlinkClick r:id="rId2"/>
          </p:cNvPr>
          <p:cNvPicPr/>
          <p:nvPr/>
        </p:nvPicPr>
        <p:blipFill>
          <a:blip r:embed="rId3" cstate="print"/>
          <a:srcRect/>
          <a:stretch>
            <a:fillRect/>
          </a:stretch>
        </p:blipFill>
        <p:spPr bwMode="auto">
          <a:xfrm>
            <a:off x="2987824" y="1412776"/>
            <a:ext cx="2724150" cy="2263140"/>
          </a:xfrm>
          <a:prstGeom prst="rect">
            <a:avLst/>
          </a:prstGeom>
          <a:noFill/>
          <a:ln w="9525">
            <a:noFill/>
            <a:miter lim="800000"/>
            <a:headEnd/>
            <a:tailEnd/>
          </a:ln>
        </p:spPr>
      </p:pic>
      <p:sp>
        <p:nvSpPr>
          <p:cNvPr id="5" name="TextBox 4"/>
          <p:cNvSpPr txBox="1"/>
          <p:nvPr/>
        </p:nvSpPr>
        <p:spPr>
          <a:xfrm>
            <a:off x="1331640" y="4077072"/>
            <a:ext cx="6480720" cy="1846659"/>
          </a:xfrm>
          <a:prstGeom prst="rect">
            <a:avLst/>
          </a:prstGeom>
          <a:noFill/>
        </p:spPr>
        <p:txBody>
          <a:bodyPr wrap="square" rtlCol="0">
            <a:spAutoFit/>
          </a:bodyPr>
          <a:lstStyle/>
          <a:p>
            <a:r>
              <a:rPr lang="en-US" sz="2400" u="sng" dirty="0" err="1" smtClean="0">
                <a:hlinkClick r:id="rId4" tooltip="Netbooks"/>
              </a:rPr>
              <a:t>Netbooks</a:t>
            </a:r>
            <a:r>
              <a:rPr lang="en-US" sz="2400" dirty="0" smtClean="0"/>
              <a:t> </a:t>
            </a:r>
            <a:r>
              <a:rPr lang="en-US" sz="2400" dirty="0"/>
              <a:t>are a rapidly evolving category of small, light and inexpensive </a:t>
            </a:r>
            <a:r>
              <a:rPr lang="en-US" sz="2400" u="sng" dirty="0">
                <a:hlinkClick r:id="rId5" tooltip="Laptop"/>
              </a:rPr>
              <a:t>laptop computers</a:t>
            </a:r>
            <a:r>
              <a:rPr lang="en-US" sz="2400" dirty="0"/>
              <a:t>. They are often called a "relatively new category of small, light and cheap laptops”. </a:t>
            </a:r>
            <a:endParaRPr lang="ru-RU" sz="2400" dirty="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548680"/>
            <a:ext cx="5760640" cy="584775"/>
          </a:xfrm>
          <a:prstGeom prst="rect">
            <a:avLst/>
          </a:prstGeom>
          <a:noFill/>
        </p:spPr>
        <p:txBody>
          <a:bodyPr wrap="square" rtlCol="0">
            <a:spAutoFit/>
          </a:bodyPr>
          <a:lstStyle/>
          <a:p>
            <a:pPr algn="ctr"/>
            <a:r>
              <a:rPr lang="en-US" sz="3200" b="1" i="1" dirty="0" smtClean="0">
                <a:solidFill>
                  <a:srgbClr val="7030A0"/>
                </a:solidFill>
              </a:rPr>
              <a:t>Tablet PC</a:t>
            </a:r>
            <a:endParaRPr lang="ru-RU" sz="3200" dirty="0">
              <a:solidFill>
                <a:srgbClr val="7030A0"/>
              </a:solidFill>
            </a:endParaRPr>
          </a:p>
        </p:txBody>
      </p:sp>
      <p:pic>
        <p:nvPicPr>
          <p:cNvPr id="4" name="Рисунок 3" descr="http://upload.wikimedia.org/wikipedia/commons/thumb/4/4f/Tablet.jpg/150px-Tablet.jpg">
            <a:hlinkClick r:id="rId2"/>
          </p:cNvPr>
          <p:cNvPicPr/>
          <p:nvPr/>
        </p:nvPicPr>
        <p:blipFill>
          <a:blip r:embed="rId3" cstate="print"/>
          <a:srcRect/>
          <a:stretch>
            <a:fillRect/>
          </a:stretch>
        </p:blipFill>
        <p:spPr bwMode="auto">
          <a:xfrm>
            <a:off x="683568" y="1340768"/>
            <a:ext cx="2160240" cy="2016224"/>
          </a:xfrm>
          <a:prstGeom prst="rect">
            <a:avLst/>
          </a:prstGeom>
          <a:noFill/>
          <a:ln w="9525">
            <a:noFill/>
            <a:miter lim="800000"/>
            <a:headEnd/>
            <a:tailEnd/>
          </a:ln>
        </p:spPr>
      </p:pic>
      <p:sp>
        <p:nvSpPr>
          <p:cNvPr id="5" name="TextBox 4"/>
          <p:cNvSpPr txBox="1"/>
          <p:nvPr/>
        </p:nvSpPr>
        <p:spPr>
          <a:xfrm>
            <a:off x="323528" y="5157192"/>
            <a:ext cx="8352928" cy="1477328"/>
          </a:xfrm>
          <a:prstGeom prst="rect">
            <a:avLst/>
          </a:prstGeom>
          <a:noFill/>
        </p:spPr>
        <p:txBody>
          <a:bodyPr wrap="square" rtlCol="0">
            <a:spAutoFit/>
          </a:bodyPr>
          <a:lstStyle/>
          <a:p>
            <a:r>
              <a:rPr lang="en-US" sz="2400" dirty="0" smtClean="0"/>
              <a:t>Recently</a:t>
            </a:r>
            <a:r>
              <a:rPr lang="en-US" sz="2400" dirty="0"/>
              <a:t>, tablet PCs have been given operating systems normally used on phones, like </a:t>
            </a:r>
            <a:r>
              <a:rPr lang="en-US" sz="2400" u="sng" dirty="0">
                <a:hlinkClick r:id="rId4" tooltip="Android (operating system)"/>
              </a:rPr>
              <a:t>Android</a:t>
            </a:r>
            <a:r>
              <a:rPr lang="en-US" sz="2400" dirty="0"/>
              <a:t> or </a:t>
            </a:r>
            <a:r>
              <a:rPr lang="en-US" sz="2400" u="sng" dirty="0" err="1">
                <a:hlinkClick r:id="rId5" tooltip="IOS"/>
              </a:rPr>
              <a:t>iOS</a:t>
            </a:r>
            <a:r>
              <a:rPr lang="en-US" sz="2400" dirty="0"/>
              <a:t>. This gives them many of the same uses as a phone, but with more power and functionality.</a:t>
            </a:r>
            <a:endParaRPr lang="ru-RU" sz="2400" dirty="0"/>
          </a:p>
          <a:p>
            <a:endParaRPr lang="ru-RU" dirty="0"/>
          </a:p>
        </p:txBody>
      </p:sp>
      <p:sp>
        <p:nvSpPr>
          <p:cNvPr id="7" name="TextBox 6"/>
          <p:cNvSpPr txBox="1"/>
          <p:nvPr/>
        </p:nvSpPr>
        <p:spPr>
          <a:xfrm>
            <a:off x="683568" y="3645024"/>
            <a:ext cx="2592288" cy="1015663"/>
          </a:xfrm>
          <a:prstGeom prst="rect">
            <a:avLst/>
          </a:prstGeom>
          <a:noFill/>
        </p:spPr>
        <p:txBody>
          <a:bodyPr wrap="square" rtlCol="0">
            <a:spAutoFit/>
          </a:bodyPr>
          <a:lstStyle/>
          <a:p>
            <a:r>
              <a:rPr lang="en-US" sz="2000" u="sng" dirty="0" smtClean="0">
                <a:hlinkClick r:id="rId6" tooltip="Tablet computer"/>
              </a:rPr>
              <a:t>Tablet PC</a:t>
            </a:r>
            <a:r>
              <a:rPr lang="en-US" sz="2000" dirty="0" smtClean="0"/>
              <a:t> with rotating/removable keyboard.</a:t>
            </a:r>
            <a:endParaRPr lang="ru-RU" sz="2000" dirty="0"/>
          </a:p>
        </p:txBody>
      </p:sp>
      <p:sp>
        <p:nvSpPr>
          <p:cNvPr id="9" name="TextBox 8"/>
          <p:cNvSpPr txBox="1"/>
          <p:nvPr/>
        </p:nvSpPr>
        <p:spPr>
          <a:xfrm>
            <a:off x="3275856" y="1196752"/>
            <a:ext cx="5400600" cy="2308324"/>
          </a:xfrm>
          <a:prstGeom prst="rect">
            <a:avLst/>
          </a:prstGeom>
          <a:noFill/>
        </p:spPr>
        <p:txBody>
          <a:bodyPr wrap="square" rtlCol="0">
            <a:spAutoFit/>
          </a:bodyPr>
          <a:lstStyle/>
          <a:p>
            <a:r>
              <a:rPr lang="en-US" sz="2400" dirty="0" smtClean="0"/>
              <a:t>A tablet PC is a </a:t>
            </a:r>
            <a:r>
              <a:rPr lang="en-US" sz="2400" u="sng" dirty="0" smtClean="0">
                <a:hlinkClick r:id="rId7" tooltip="Laptop"/>
              </a:rPr>
              <a:t>notebook</a:t>
            </a:r>
            <a:r>
              <a:rPr lang="en-US" sz="2400" dirty="0" smtClean="0"/>
              <a:t> or slate-shaped </a:t>
            </a:r>
            <a:r>
              <a:rPr lang="en-US" sz="2400" u="sng" dirty="0" smtClean="0">
                <a:hlinkClick r:id="rId8" tooltip="Mobile computer"/>
              </a:rPr>
              <a:t>mobile computer</a:t>
            </a:r>
            <a:r>
              <a:rPr lang="en-US" sz="2400" dirty="0" smtClean="0"/>
              <a:t>. Its </a:t>
            </a:r>
            <a:r>
              <a:rPr lang="en-US" sz="2400" u="sng" dirty="0" err="1" smtClean="0">
                <a:hlinkClick r:id="rId9" tooltip="Touchscreen"/>
              </a:rPr>
              <a:t>touchscreen</a:t>
            </a:r>
            <a:r>
              <a:rPr lang="en-US" sz="2400" dirty="0" smtClean="0"/>
              <a:t> or </a:t>
            </a:r>
            <a:r>
              <a:rPr lang="en-US" sz="2400" u="sng" dirty="0" smtClean="0">
                <a:hlinkClick r:id="rId10" tooltip="Graphics tablet/screen hybrid"/>
              </a:rPr>
              <a:t>graphics tablet/screen hybrid</a:t>
            </a:r>
            <a:r>
              <a:rPr lang="en-US" sz="2400" dirty="0" smtClean="0"/>
              <a:t> technology allows the user to operate the computer with a digital pen, or a fingertip, instead of a keyboard or mouse. </a:t>
            </a:r>
            <a:endParaRPr lang="ru-RU" sz="2400" dirty="0"/>
          </a:p>
        </p:txBody>
      </p:sp>
      <p:sp>
        <p:nvSpPr>
          <p:cNvPr id="10" name="TextBox 9"/>
          <p:cNvSpPr txBox="1"/>
          <p:nvPr/>
        </p:nvSpPr>
        <p:spPr>
          <a:xfrm>
            <a:off x="3347864" y="3645024"/>
            <a:ext cx="5112568" cy="1569660"/>
          </a:xfrm>
          <a:prstGeom prst="rect">
            <a:avLst/>
          </a:prstGeom>
          <a:noFill/>
        </p:spPr>
        <p:txBody>
          <a:bodyPr wrap="square" rtlCol="0">
            <a:spAutoFit/>
          </a:bodyPr>
          <a:lstStyle/>
          <a:p>
            <a:r>
              <a:rPr lang="en-US" sz="2400" dirty="0" smtClean="0"/>
              <a:t>The form factor offers a more mobile way to interact with a computer. Tablet PCs are often used where normal notebooks are impractical. </a:t>
            </a:r>
            <a:endParaRPr lang="ru-RU" sz="2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384</Words>
  <Application>Microsoft Office PowerPoint</Application>
  <PresentationFormat>Экран (4:3)</PresentationFormat>
  <Paragraphs>15</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Слайд 1</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Ира</dc:creator>
  <cp:lastModifiedBy>Ира</cp:lastModifiedBy>
  <cp:revision>2</cp:revision>
  <dcterms:created xsi:type="dcterms:W3CDTF">2014-02-18T19:04:30Z</dcterms:created>
  <dcterms:modified xsi:type="dcterms:W3CDTF">2014-02-18T19:20:29Z</dcterms:modified>
</cp:coreProperties>
</file>