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261" r:id="rId3"/>
    <p:sldId id="278" r:id="rId4"/>
    <p:sldId id="279" r:id="rId5"/>
    <p:sldId id="280" r:id="rId6"/>
    <p:sldId id="307" r:id="rId7"/>
    <p:sldId id="281" r:id="rId8"/>
    <p:sldId id="282" r:id="rId9"/>
    <p:sldId id="269" r:id="rId10"/>
    <p:sldId id="300" r:id="rId11"/>
    <p:sldId id="284" r:id="rId12"/>
    <p:sldId id="270" r:id="rId13"/>
    <p:sldId id="271" r:id="rId14"/>
    <p:sldId id="309" r:id="rId15"/>
    <p:sldId id="310" r:id="rId16"/>
    <p:sldId id="311" r:id="rId17"/>
    <p:sldId id="290" r:id="rId18"/>
    <p:sldId id="313" r:id="rId19"/>
    <p:sldId id="314" r:id="rId20"/>
    <p:sldId id="289" r:id="rId21"/>
    <p:sldId id="315" r:id="rId22"/>
    <p:sldId id="316" r:id="rId23"/>
    <p:sldId id="317" r:id="rId24"/>
    <p:sldId id="291" r:id="rId25"/>
    <p:sldId id="318" r:id="rId26"/>
    <p:sldId id="292" r:id="rId27"/>
    <p:sldId id="312" r:id="rId28"/>
    <p:sldId id="285" r:id="rId29"/>
    <p:sldId id="286" r:id="rId30"/>
    <p:sldId id="319" r:id="rId31"/>
    <p:sldId id="276" r:id="rId32"/>
    <p:sldId id="287" r:id="rId33"/>
    <p:sldId id="299" r:id="rId34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4E89"/>
    <a:srgbClr val="669900"/>
    <a:srgbClr val="FF9933"/>
    <a:srgbClr val="F8E7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3B6609CA-73AB-4DA4-A459-2989CD94A1BD}" type="datetimeFigureOut">
              <a:rPr lang="ru-RU"/>
              <a:pPr>
                <a:defRPr/>
              </a:pPr>
              <a:t>24.09.2025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E835F0FE-BA1B-44A4-8997-F77090700AC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14C6300-6E34-451F-8022-3D94577D3ABB}" type="slidenum">
              <a:rPr lang="ru-RU" altLang="ru-RU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33</a:t>
            </a:fld>
            <a:endParaRPr lang="ru-RU" altLang="ru-RU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C2E904-B7F8-4F08-B7ED-C4824D507C7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38406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999BC2-FBB5-49BD-B0D2-7FD5C5D9098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65121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AFE1C2-23BC-47C8-AA19-6C6763F2FAC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24204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052CC6-3837-414E-99CA-0BE401F28B4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305865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655EAF-4CB4-4346-B8E9-9617F2BC97E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82202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4A5B14-E115-42A9-9FAB-7A37ABF3DA0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69531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C3861E-0A64-4C2C-AFCD-2654F2163FB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95285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00C80A-47F2-4E96-A690-265D6B8216D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97746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1CD0A1-3856-4F8C-AD84-80DD42EF6AC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82236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E61D38-EA06-402B-8886-02F550ED31A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70370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A96EE3-4101-4B89-9D66-4C6F4FE2A3B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18422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FD199F-DAE0-4C97-9A5D-7F64834AF18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8566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88FA72-15AD-422C-A0BD-7074A472278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06031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36C961E0-94C5-4F7F-9B69-393AEB0249D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esktop\&#1091;&#1088;&#1086;&#1082;%20&#1074;%20&#1087;&#1077;&#1095;&#1072;&#1090;&#1100;\&#1091;&#1088;&#1086;&#1082;%20&#1074;%20&#1087;&#1077;&#1095;&#1072;&#1090;&#1100;%201%20&#1089;&#1077;&#1085;&#1090;&#1103;&#1073;&#1088;&#1103;\&#1073;&#1088;&#1077;&#1089;&#1090;1.wmv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esktop\&#1091;&#1088;&#1086;&#1082;%20&#1074;%20&#1087;&#1077;&#1095;&#1072;&#1090;&#1100;\&#1091;&#1088;&#1086;&#1082;%20&#1074;%20&#1087;&#1077;&#1095;&#1072;&#1090;&#1100;%201%20&#1089;&#1077;&#1085;&#1090;&#1103;&#1073;&#1088;&#1103;\&#1040;&#1081;&#1082;&#1077;&#1088;%20-%20&#1075;&#1080;&#1084;&#1085;&#1072;&#1089;&#1090;&#1080;&#1082;&#1072;%20&#1076;&#1083;&#1103;%20&#1075;&#1083;&#1072;&#1079;.mp4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User\Desktop\&#1077;&#1074;&#1089;&#1077;&#1074;%20&#1095;&#1090;&#1077;&#1085;&#1080;&#1103;%20&#1076;&#1086;&#1082;&#1083;&#1072;&#1076;&#1099;%20&#1074;&#1099;&#1073;&#1088;&#1072;&#1090;&#1100;\&#1091;&#1088;&#1086;&#1082;%20&#1074;%20&#1087;&#1077;&#1095;&#1072;&#1090;&#1100;\&#1091;&#1088;&#1086;&#1082;%20&#1074;%20&#1087;&#1077;&#1095;&#1072;&#1090;&#1100;%201%20&#1089;&#1077;&#1085;&#1090;&#1103;&#1073;&#1088;&#1103;\&#1085;&#1072;&#1095;&#1072;&#1083;&#1086;%20&#1074;&#1086;&#1081;&#1085;&#1099;.wmv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76400"/>
            <a:ext cx="7772400" cy="2514600"/>
          </a:xfrm>
        </p:spPr>
        <p:txBody>
          <a:bodyPr/>
          <a:lstStyle/>
          <a:p>
            <a:pPr eaLnBrk="1" hangingPunct="1"/>
            <a:r>
              <a:rPr lang="ru-RU" altLang="ru-RU" b="1" smtClean="0"/>
              <a:t>Те́ма уро́ка:</a:t>
            </a:r>
            <a:br>
              <a:rPr lang="ru-RU" altLang="ru-RU" b="1" smtClean="0"/>
            </a:br>
            <a:r>
              <a:rPr lang="ru-RU" altLang="ru-RU" b="1" smtClean="0">
                <a:solidFill>
                  <a:srgbClr val="FF0000"/>
                </a:solidFill>
              </a:rPr>
              <a:t>Умноже́ние одночле́нов. Возведе́ние одночле́на в сте́пень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53550" cy="707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Прямоугольник 4"/>
          <p:cNvSpPr>
            <a:spLocks noChangeArrowheads="1"/>
          </p:cNvSpPr>
          <p:nvPr/>
        </p:nvSpPr>
        <p:spPr bwMode="auto">
          <a:xfrm>
            <a:off x="1600200" y="2667000"/>
            <a:ext cx="64008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800" b="1"/>
              <a:t>Путеше́ствие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800" b="1"/>
              <a:t> по города́м-геро́ям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408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971550" y="404813"/>
            <a:ext cx="8172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916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685800" y="762000"/>
            <a:ext cx="5105400" cy="3124200"/>
          </a:xfrm>
          <a:prstGeom prst="roundRect">
            <a:avLst/>
          </a:prstGeom>
          <a:solidFill>
            <a:schemeClr val="accent3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2800" b="1" dirty="0">
                <a:solidFill>
                  <a:schemeClr val="tx1"/>
                </a:solidFill>
              </a:rPr>
              <a:t>При </a:t>
            </a:r>
            <a:r>
              <a:rPr lang="ru-RU" sz="2800" b="1" dirty="0" err="1">
                <a:solidFill>
                  <a:schemeClr val="tx1"/>
                </a:solidFill>
              </a:rPr>
              <a:t>умноже́нии</a:t>
            </a:r>
            <a:r>
              <a:rPr lang="ru-RU" sz="2800" b="1" dirty="0">
                <a:solidFill>
                  <a:schemeClr val="tx1"/>
                </a:solidFill>
              </a:rPr>
              <a:t> </a:t>
            </a:r>
            <a:r>
              <a:rPr lang="ru-RU" sz="2800" b="1" dirty="0" err="1">
                <a:solidFill>
                  <a:schemeClr val="tx1"/>
                </a:solidFill>
              </a:rPr>
              <a:t>степене́й</a:t>
            </a:r>
            <a:r>
              <a:rPr lang="ru-RU" sz="2800" b="1" dirty="0">
                <a:solidFill>
                  <a:schemeClr val="tx1"/>
                </a:solidFill>
              </a:rPr>
              <a:t> с </a:t>
            </a:r>
            <a:r>
              <a:rPr lang="ru-RU" sz="2800" b="1" dirty="0" err="1">
                <a:solidFill>
                  <a:schemeClr val="tx1"/>
                </a:solidFill>
              </a:rPr>
              <a:t>одина́ковыми</a:t>
            </a:r>
            <a:r>
              <a:rPr lang="ru-RU" sz="2800" b="1" dirty="0">
                <a:solidFill>
                  <a:schemeClr val="tx1"/>
                </a:solidFill>
              </a:rPr>
              <a:t> </a:t>
            </a:r>
            <a:r>
              <a:rPr lang="ru-RU" sz="2800" b="1" dirty="0" err="1">
                <a:solidFill>
                  <a:schemeClr val="tx1"/>
                </a:solidFill>
              </a:rPr>
              <a:t>основа́ниями</a:t>
            </a:r>
            <a:r>
              <a:rPr lang="ru-RU" sz="2800" b="1" dirty="0">
                <a:solidFill>
                  <a:schemeClr val="tx1"/>
                </a:solidFill>
              </a:rPr>
              <a:t> </a:t>
            </a:r>
            <a:r>
              <a:rPr lang="ru-RU" sz="2800" b="1" dirty="0" err="1">
                <a:solidFill>
                  <a:schemeClr val="tx1"/>
                </a:solidFill>
              </a:rPr>
              <a:t>основа́ние</a:t>
            </a:r>
            <a:r>
              <a:rPr lang="ru-RU" sz="2800" b="1" dirty="0">
                <a:solidFill>
                  <a:schemeClr val="tx1"/>
                </a:solidFill>
              </a:rPr>
              <a:t> остаётся …, а </a:t>
            </a:r>
            <a:r>
              <a:rPr lang="ru-RU" sz="2800" b="1" dirty="0" err="1">
                <a:solidFill>
                  <a:schemeClr val="tx1"/>
                </a:solidFill>
              </a:rPr>
              <a:t>показа́тели</a:t>
            </a:r>
            <a:r>
              <a:rPr lang="ru-RU" sz="2800" b="1" dirty="0">
                <a:solidFill>
                  <a:schemeClr val="tx1"/>
                </a:solidFill>
              </a:rPr>
              <a:t> </a:t>
            </a:r>
            <a:r>
              <a:rPr lang="ru-RU" sz="2800" b="1" dirty="0" err="1">
                <a:solidFill>
                  <a:schemeClr val="tx1"/>
                </a:solidFill>
              </a:rPr>
              <a:t>степене́й</a:t>
            </a:r>
            <a:r>
              <a:rPr lang="ru-RU" sz="2800" b="1" dirty="0">
                <a:solidFill>
                  <a:schemeClr val="tx1"/>
                </a:solidFill>
              </a:rPr>
              <a:t> … 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019800" y="762000"/>
            <a:ext cx="2743200" cy="31242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400" b="1" dirty="0" err="1">
                <a:solidFill>
                  <a:srgbClr val="FF0000"/>
                </a:solidFill>
              </a:rPr>
              <a:t>перемножа́ются</a:t>
            </a:r>
            <a:endParaRPr lang="ru-RU" sz="2400" b="1" dirty="0">
              <a:solidFill>
                <a:srgbClr val="FF0000"/>
              </a:solidFill>
            </a:endParaRPr>
          </a:p>
          <a:p>
            <a:pPr algn="ctr" eaLnBrk="1" hangingPunct="1">
              <a:defRPr/>
            </a:pPr>
            <a:r>
              <a:rPr lang="ru-RU" sz="2400" b="1" dirty="0" err="1">
                <a:solidFill>
                  <a:srgbClr val="FF0000"/>
                </a:solidFill>
              </a:rPr>
              <a:t>де́лят</a:t>
            </a:r>
            <a:endParaRPr lang="ru-RU" sz="2400" b="1" dirty="0">
              <a:solidFill>
                <a:srgbClr val="FF0000"/>
              </a:solidFill>
            </a:endParaRPr>
          </a:p>
          <a:p>
            <a:pPr algn="ctr" eaLnBrk="1" hangingPunct="1">
              <a:defRPr/>
            </a:pPr>
            <a:r>
              <a:rPr lang="ru-RU" sz="2400" b="1" dirty="0" err="1">
                <a:solidFill>
                  <a:srgbClr val="FF0000"/>
                </a:solidFill>
              </a:rPr>
              <a:t>пре́жним</a:t>
            </a:r>
            <a:endParaRPr lang="ru-RU" sz="2400" b="1" dirty="0">
              <a:solidFill>
                <a:srgbClr val="FF0000"/>
              </a:solidFill>
            </a:endParaRPr>
          </a:p>
          <a:p>
            <a:pPr algn="ctr" eaLnBrk="1" hangingPunct="1">
              <a:defRPr/>
            </a:pPr>
            <a:r>
              <a:rPr lang="ru-RU" sz="2400" b="1" dirty="0" err="1">
                <a:solidFill>
                  <a:srgbClr val="FF0000"/>
                </a:solidFill>
              </a:rPr>
              <a:t>скла́дываются</a:t>
            </a:r>
            <a:endParaRPr lang="ru-RU" sz="2400" b="1" dirty="0">
              <a:solidFill>
                <a:srgbClr val="FF0000"/>
              </a:solidFill>
            </a:endParaRPr>
          </a:p>
          <a:p>
            <a:pPr algn="ctr" eaLnBrk="1" hangingPunct="1">
              <a:defRPr/>
            </a:pPr>
            <a:r>
              <a:rPr lang="ru-RU" sz="2400" b="1" dirty="0" err="1">
                <a:solidFill>
                  <a:srgbClr val="FF0000"/>
                </a:solidFill>
              </a:rPr>
              <a:t>други́м</a:t>
            </a:r>
            <a:endParaRPr lang="ru-RU" sz="2400" b="1" dirty="0">
              <a:solidFill>
                <a:srgbClr val="FF0000"/>
              </a:solidFill>
            </a:endParaRPr>
          </a:p>
          <a:p>
            <a:pPr algn="ctr" eaLnBrk="1" hangingPunct="1">
              <a:defRPr/>
            </a:pPr>
            <a:r>
              <a:rPr lang="ru-RU" sz="2400" b="1" dirty="0" err="1">
                <a:solidFill>
                  <a:srgbClr val="FF0000"/>
                </a:solidFill>
              </a:rPr>
              <a:t>вычита́ются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5364" name="Прямоугольник 4"/>
          <p:cNvSpPr>
            <a:spLocks noChangeArrowheads="1"/>
          </p:cNvSpPr>
          <p:nvPr/>
        </p:nvSpPr>
        <p:spPr bwMode="auto">
          <a:xfrm>
            <a:off x="2057400" y="4343400"/>
            <a:ext cx="4572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</a:t>
            </a:r>
            <a:r>
              <a:rPr lang="ru-RU" altLang="ru-RU" sz="3600" b="1" baseline="30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ru-RU" altLang="ru-RU" sz="36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· а</a:t>
            </a:r>
            <a:r>
              <a:rPr lang="ru-RU" altLang="ru-RU" sz="3600" b="1" baseline="30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ru-RU" altLang="ru-RU" sz="36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х</a:t>
            </a:r>
            <a:r>
              <a:rPr lang="ru-RU" altLang="ru-RU" sz="3600" b="1" baseline="30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ru-RU" altLang="ru-RU" sz="36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· х · х</a:t>
            </a:r>
            <a:r>
              <a:rPr lang="ru-RU" altLang="ru-RU" sz="3600" b="1" baseline="30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endParaRPr lang="ru-RU" altLang="ru-RU" sz="3600" b="1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</a:t>
            </a:r>
            <a:r>
              <a:rPr lang="ru-RU" altLang="ru-RU" sz="3600" b="1" baseline="30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ru-RU" altLang="ru-RU" sz="36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· с</a:t>
            </a:r>
            <a:endParaRPr lang="ru-RU" altLang="ru-RU" sz="3600" b="1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685800" y="762000"/>
            <a:ext cx="5105400" cy="3124200"/>
          </a:xfrm>
          <a:prstGeom prst="roundRect">
            <a:avLst/>
          </a:prstGeom>
          <a:solidFill>
            <a:schemeClr val="accent3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2800" b="1" dirty="0">
                <a:solidFill>
                  <a:schemeClr val="tx1"/>
                </a:solidFill>
              </a:rPr>
              <a:t>При </a:t>
            </a:r>
            <a:r>
              <a:rPr lang="ru-RU" sz="2800" b="1" dirty="0" err="1">
                <a:solidFill>
                  <a:schemeClr val="tx1"/>
                </a:solidFill>
              </a:rPr>
              <a:t>деле́нии</a:t>
            </a:r>
            <a:r>
              <a:rPr lang="ru-RU" sz="2800" b="1" dirty="0">
                <a:solidFill>
                  <a:schemeClr val="tx1"/>
                </a:solidFill>
              </a:rPr>
              <a:t> </a:t>
            </a:r>
            <a:r>
              <a:rPr lang="ru-RU" sz="2800" b="1" dirty="0" err="1">
                <a:solidFill>
                  <a:schemeClr val="tx1"/>
                </a:solidFill>
              </a:rPr>
              <a:t>степене́й</a:t>
            </a:r>
            <a:r>
              <a:rPr lang="ru-RU" sz="2800" b="1" dirty="0">
                <a:solidFill>
                  <a:schemeClr val="tx1"/>
                </a:solidFill>
              </a:rPr>
              <a:t> с </a:t>
            </a:r>
            <a:r>
              <a:rPr lang="ru-RU" sz="2800" b="1" dirty="0" err="1">
                <a:solidFill>
                  <a:schemeClr val="tx1"/>
                </a:solidFill>
              </a:rPr>
              <a:t>одина́ковыми</a:t>
            </a:r>
            <a:r>
              <a:rPr lang="ru-RU" sz="2800" b="1" dirty="0">
                <a:solidFill>
                  <a:schemeClr val="tx1"/>
                </a:solidFill>
              </a:rPr>
              <a:t> </a:t>
            </a:r>
            <a:r>
              <a:rPr lang="ru-RU" sz="2800" b="1" dirty="0" err="1">
                <a:solidFill>
                  <a:schemeClr val="tx1"/>
                </a:solidFill>
              </a:rPr>
              <a:t>основа́ниями</a:t>
            </a:r>
            <a:r>
              <a:rPr lang="ru-RU" sz="2800" b="1" dirty="0">
                <a:solidFill>
                  <a:schemeClr val="tx1"/>
                </a:solidFill>
              </a:rPr>
              <a:t> </a:t>
            </a:r>
            <a:r>
              <a:rPr lang="ru-RU" sz="2800" b="1" dirty="0" err="1">
                <a:solidFill>
                  <a:schemeClr val="tx1"/>
                </a:solidFill>
              </a:rPr>
              <a:t>основа́ние</a:t>
            </a:r>
            <a:r>
              <a:rPr lang="ru-RU" sz="2800" b="1" dirty="0">
                <a:solidFill>
                  <a:schemeClr val="tx1"/>
                </a:solidFill>
              </a:rPr>
              <a:t> остаётся …, а </a:t>
            </a:r>
            <a:r>
              <a:rPr lang="ru-RU" sz="2800" b="1" dirty="0" err="1">
                <a:solidFill>
                  <a:schemeClr val="tx1"/>
                </a:solidFill>
              </a:rPr>
              <a:t>показа́тели</a:t>
            </a:r>
            <a:r>
              <a:rPr lang="ru-RU" sz="2800" b="1" dirty="0">
                <a:solidFill>
                  <a:schemeClr val="tx1"/>
                </a:solidFill>
              </a:rPr>
              <a:t> </a:t>
            </a:r>
            <a:r>
              <a:rPr lang="ru-RU" sz="2800" b="1" dirty="0" err="1">
                <a:solidFill>
                  <a:schemeClr val="tx1"/>
                </a:solidFill>
              </a:rPr>
              <a:t>степене́й</a:t>
            </a:r>
            <a:r>
              <a:rPr lang="ru-RU" sz="2800" b="1" dirty="0">
                <a:solidFill>
                  <a:schemeClr val="tx1"/>
                </a:solidFill>
              </a:rPr>
              <a:t> … 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019800" y="762000"/>
            <a:ext cx="2743200" cy="31242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400" b="1" dirty="0" err="1">
                <a:solidFill>
                  <a:srgbClr val="FF0000"/>
                </a:solidFill>
              </a:rPr>
              <a:t>перемножа́ются</a:t>
            </a:r>
            <a:endParaRPr lang="ru-RU" sz="2400" b="1" dirty="0">
              <a:solidFill>
                <a:srgbClr val="FF0000"/>
              </a:solidFill>
            </a:endParaRPr>
          </a:p>
          <a:p>
            <a:pPr algn="ctr" eaLnBrk="1" hangingPunct="1">
              <a:defRPr/>
            </a:pPr>
            <a:r>
              <a:rPr lang="ru-RU" sz="2400" b="1" dirty="0" err="1">
                <a:solidFill>
                  <a:srgbClr val="FF0000"/>
                </a:solidFill>
              </a:rPr>
              <a:t>де́лят</a:t>
            </a:r>
            <a:endParaRPr lang="ru-RU" sz="2400" b="1" dirty="0">
              <a:solidFill>
                <a:srgbClr val="FF0000"/>
              </a:solidFill>
            </a:endParaRPr>
          </a:p>
          <a:p>
            <a:pPr algn="ctr" eaLnBrk="1" hangingPunct="1">
              <a:defRPr/>
            </a:pPr>
            <a:r>
              <a:rPr lang="ru-RU" sz="2400" b="1" dirty="0" err="1">
                <a:solidFill>
                  <a:srgbClr val="FF0000"/>
                </a:solidFill>
              </a:rPr>
              <a:t>пре́жним</a:t>
            </a:r>
            <a:endParaRPr lang="ru-RU" sz="2400" b="1" dirty="0">
              <a:solidFill>
                <a:srgbClr val="FF0000"/>
              </a:solidFill>
            </a:endParaRPr>
          </a:p>
          <a:p>
            <a:pPr algn="ctr" eaLnBrk="1" hangingPunct="1">
              <a:defRPr/>
            </a:pPr>
            <a:r>
              <a:rPr lang="ru-RU" sz="2400" b="1" dirty="0" err="1">
                <a:solidFill>
                  <a:srgbClr val="FF0000"/>
                </a:solidFill>
              </a:rPr>
              <a:t>скла́дываются</a:t>
            </a:r>
            <a:endParaRPr lang="ru-RU" sz="2400" b="1" dirty="0">
              <a:solidFill>
                <a:srgbClr val="FF0000"/>
              </a:solidFill>
            </a:endParaRPr>
          </a:p>
          <a:p>
            <a:pPr algn="ctr" eaLnBrk="1" hangingPunct="1">
              <a:defRPr/>
            </a:pPr>
            <a:r>
              <a:rPr lang="ru-RU" sz="2400" b="1" dirty="0" err="1">
                <a:solidFill>
                  <a:srgbClr val="FF0000"/>
                </a:solidFill>
              </a:rPr>
              <a:t>други́м</a:t>
            </a:r>
            <a:endParaRPr lang="ru-RU" sz="2400" b="1" dirty="0">
              <a:solidFill>
                <a:srgbClr val="FF0000"/>
              </a:solidFill>
            </a:endParaRPr>
          </a:p>
          <a:p>
            <a:pPr algn="ctr" eaLnBrk="1" hangingPunct="1">
              <a:defRPr/>
            </a:pPr>
            <a:r>
              <a:rPr lang="ru-RU" sz="2400" b="1" dirty="0" err="1">
                <a:solidFill>
                  <a:srgbClr val="FF0000"/>
                </a:solidFill>
              </a:rPr>
              <a:t>вычита́ются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6388" name="Rectangle 1"/>
          <p:cNvSpPr>
            <a:spLocks noChangeArrowheads="1"/>
          </p:cNvSpPr>
          <p:nvPr/>
        </p:nvSpPr>
        <p:spPr bwMode="auto">
          <a:xfrm>
            <a:off x="1905000" y="4419600"/>
            <a:ext cx="5181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</a:t>
            </a:r>
            <a:r>
              <a:rPr lang="ru-RU" altLang="ru-RU" sz="3600" b="1" baseline="30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</a:t>
            </a:r>
            <a:r>
              <a:rPr lang="ru-RU" altLang="ru-RU" sz="36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: а</a:t>
            </a:r>
            <a:r>
              <a:rPr lang="ru-RU" altLang="ru-RU" sz="3600" b="1" baseline="30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altLang="ru-RU" sz="36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х</a:t>
            </a:r>
            <a:r>
              <a:rPr lang="ru-RU" altLang="ru-RU" sz="3600" b="1" baseline="30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r>
              <a:rPr lang="ru-RU" altLang="ru-RU" sz="36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: х </a:t>
            </a:r>
            <a:endParaRPr lang="ru-RU" altLang="ru-RU" sz="3600" b="1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ru-RU" altLang="ru-RU" sz="3600" b="1" baseline="30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ru-RU" altLang="ru-RU" sz="36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: 3</a:t>
            </a:r>
            <a:r>
              <a:rPr lang="ru-RU" altLang="ru-RU" sz="3600" b="1" baseline="30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ru-RU" altLang="ru-RU" sz="3600" b="1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685800" y="762000"/>
            <a:ext cx="5105400" cy="3124200"/>
          </a:xfrm>
          <a:prstGeom prst="roundRect">
            <a:avLst/>
          </a:prstGeom>
          <a:solidFill>
            <a:schemeClr val="accent3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2800" b="1" dirty="0">
                <a:solidFill>
                  <a:schemeClr val="tx1"/>
                </a:solidFill>
              </a:rPr>
              <a:t>При </a:t>
            </a:r>
            <a:r>
              <a:rPr lang="ru-RU" sz="2800" b="1" dirty="0" err="1">
                <a:solidFill>
                  <a:schemeClr val="tx1"/>
                </a:solidFill>
              </a:rPr>
              <a:t>возведе́нии</a:t>
            </a:r>
            <a:r>
              <a:rPr lang="ru-RU" sz="2800" b="1" dirty="0">
                <a:solidFill>
                  <a:schemeClr val="tx1"/>
                </a:solidFill>
              </a:rPr>
              <a:t> </a:t>
            </a:r>
            <a:r>
              <a:rPr lang="ru-RU" sz="2800" b="1" dirty="0" err="1">
                <a:solidFill>
                  <a:schemeClr val="tx1"/>
                </a:solidFill>
              </a:rPr>
              <a:t>сте́пени</a:t>
            </a:r>
            <a:r>
              <a:rPr lang="ru-RU" sz="2800" b="1" dirty="0">
                <a:solidFill>
                  <a:schemeClr val="tx1"/>
                </a:solidFill>
              </a:rPr>
              <a:t> в </a:t>
            </a:r>
            <a:r>
              <a:rPr lang="ru-RU" sz="2800" b="1" dirty="0" err="1">
                <a:solidFill>
                  <a:schemeClr val="tx1"/>
                </a:solidFill>
              </a:rPr>
              <a:t>сте́пень</a:t>
            </a:r>
            <a:r>
              <a:rPr lang="ru-RU" sz="2800" b="1" dirty="0">
                <a:solidFill>
                  <a:schemeClr val="tx1"/>
                </a:solidFill>
              </a:rPr>
              <a:t> </a:t>
            </a:r>
            <a:r>
              <a:rPr lang="ru-RU" sz="2800" b="1" dirty="0" err="1">
                <a:solidFill>
                  <a:schemeClr val="tx1"/>
                </a:solidFill>
              </a:rPr>
              <a:t>основа́ние</a:t>
            </a:r>
            <a:r>
              <a:rPr lang="ru-RU" sz="2800" b="1" dirty="0">
                <a:solidFill>
                  <a:schemeClr val="tx1"/>
                </a:solidFill>
              </a:rPr>
              <a:t> остаётся  …, а </a:t>
            </a:r>
            <a:r>
              <a:rPr lang="ru-RU" sz="2800" b="1" dirty="0" err="1">
                <a:solidFill>
                  <a:schemeClr val="tx1"/>
                </a:solidFill>
              </a:rPr>
              <a:t>показа́тели</a:t>
            </a:r>
            <a:r>
              <a:rPr lang="ru-RU" sz="2800" b="1" dirty="0">
                <a:solidFill>
                  <a:schemeClr val="tx1"/>
                </a:solidFill>
              </a:rPr>
              <a:t> </a:t>
            </a:r>
            <a:r>
              <a:rPr lang="ru-RU" sz="2800" b="1" dirty="0" err="1">
                <a:solidFill>
                  <a:schemeClr val="tx1"/>
                </a:solidFill>
              </a:rPr>
              <a:t>степене́й</a:t>
            </a:r>
            <a:r>
              <a:rPr lang="ru-RU" sz="2800" b="1" dirty="0">
                <a:solidFill>
                  <a:schemeClr val="tx1"/>
                </a:solidFill>
              </a:rPr>
              <a:t> … 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019800" y="762000"/>
            <a:ext cx="2743200" cy="31242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400" b="1" dirty="0" err="1">
                <a:solidFill>
                  <a:srgbClr val="FF0000"/>
                </a:solidFill>
              </a:rPr>
              <a:t>перемножа́ются</a:t>
            </a:r>
            <a:endParaRPr lang="ru-RU" sz="2400" b="1" dirty="0">
              <a:solidFill>
                <a:srgbClr val="FF0000"/>
              </a:solidFill>
            </a:endParaRPr>
          </a:p>
          <a:p>
            <a:pPr algn="ctr" eaLnBrk="1" hangingPunct="1">
              <a:defRPr/>
            </a:pPr>
            <a:r>
              <a:rPr lang="ru-RU" sz="2400" b="1" dirty="0" err="1">
                <a:solidFill>
                  <a:srgbClr val="FF0000"/>
                </a:solidFill>
              </a:rPr>
              <a:t>де́лят</a:t>
            </a:r>
            <a:endParaRPr lang="ru-RU" sz="2400" b="1" dirty="0">
              <a:solidFill>
                <a:srgbClr val="FF0000"/>
              </a:solidFill>
            </a:endParaRPr>
          </a:p>
          <a:p>
            <a:pPr algn="ctr" eaLnBrk="1" hangingPunct="1">
              <a:defRPr/>
            </a:pPr>
            <a:r>
              <a:rPr lang="ru-RU" sz="2400" b="1" dirty="0" err="1">
                <a:solidFill>
                  <a:srgbClr val="FF0000"/>
                </a:solidFill>
              </a:rPr>
              <a:t>пре́жним</a:t>
            </a:r>
            <a:endParaRPr lang="ru-RU" sz="2400" b="1" dirty="0">
              <a:solidFill>
                <a:srgbClr val="FF0000"/>
              </a:solidFill>
            </a:endParaRPr>
          </a:p>
          <a:p>
            <a:pPr algn="ctr" eaLnBrk="1" hangingPunct="1">
              <a:defRPr/>
            </a:pPr>
            <a:r>
              <a:rPr lang="ru-RU" sz="2400" b="1" dirty="0" err="1">
                <a:solidFill>
                  <a:srgbClr val="FF0000"/>
                </a:solidFill>
              </a:rPr>
              <a:t>скла́дываются</a:t>
            </a:r>
            <a:endParaRPr lang="ru-RU" sz="2400" b="1" dirty="0">
              <a:solidFill>
                <a:srgbClr val="FF0000"/>
              </a:solidFill>
            </a:endParaRPr>
          </a:p>
          <a:p>
            <a:pPr algn="ctr" eaLnBrk="1" hangingPunct="1">
              <a:defRPr/>
            </a:pPr>
            <a:r>
              <a:rPr lang="ru-RU" sz="2400" b="1" dirty="0" err="1">
                <a:solidFill>
                  <a:srgbClr val="FF0000"/>
                </a:solidFill>
              </a:rPr>
              <a:t>други́м</a:t>
            </a:r>
            <a:endParaRPr lang="ru-RU" sz="2400" b="1" dirty="0">
              <a:solidFill>
                <a:srgbClr val="FF0000"/>
              </a:solidFill>
            </a:endParaRPr>
          </a:p>
          <a:p>
            <a:pPr algn="ctr" eaLnBrk="1" hangingPunct="1">
              <a:defRPr/>
            </a:pPr>
            <a:r>
              <a:rPr lang="ru-RU" sz="2400" b="1" dirty="0" err="1">
                <a:solidFill>
                  <a:srgbClr val="FF0000"/>
                </a:solidFill>
              </a:rPr>
              <a:t>вычита́ются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7412" name="Rectangle 2"/>
          <p:cNvSpPr>
            <a:spLocks noChangeArrowheads="1"/>
          </p:cNvSpPr>
          <p:nvPr/>
        </p:nvSpPr>
        <p:spPr bwMode="auto">
          <a:xfrm>
            <a:off x="2743200" y="4343400"/>
            <a:ext cx="4038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(а</a:t>
            </a:r>
            <a:r>
              <a:rPr lang="ru-RU" altLang="ru-RU" sz="3600" b="1" baseline="30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</a:t>
            </a:r>
            <a:r>
              <a:rPr lang="ru-RU" altLang="ru-RU" sz="36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)</a:t>
            </a:r>
            <a:r>
              <a:rPr lang="ru-RU" altLang="ru-RU" sz="3600" b="1" baseline="30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altLang="ru-RU" sz="36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(х</a:t>
            </a:r>
            <a:r>
              <a:rPr lang="ru-RU" altLang="ru-RU" sz="3600" b="1" baseline="30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ru-RU" altLang="ru-RU" sz="36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ru-RU" altLang="ru-RU" sz="3600" b="1" baseline="30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</a:t>
            </a:r>
            <a:endParaRPr lang="ru-RU" altLang="ru-RU" sz="3600" b="1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(у</a:t>
            </a:r>
            <a:r>
              <a:rPr lang="ru-RU" altLang="ru-RU" sz="3600" b="1" baseline="30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ru-RU" altLang="ru-RU" sz="36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ru-RU" altLang="ru-RU" sz="3600" b="1" baseline="30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endParaRPr lang="ru-RU" altLang="ru-RU" sz="3600" b="1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Содержимое 2"/>
          <p:cNvSpPr>
            <a:spLocks noGrp="1"/>
          </p:cNvSpPr>
          <p:nvPr>
            <p:ph idx="1"/>
          </p:nvPr>
        </p:nvSpPr>
        <p:spPr>
          <a:xfrm>
            <a:off x="762000" y="1066800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altLang="ru-RU" smtClean="0"/>
              <a:t>             </a:t>
            </a:r>
            <a:r>
              <a:rPr lang="en-US" altLang="ru-RU" sz="4000" b="1" smtClean="0"/>
              <a:t>a</a:t>
            </a:r>
            <a:r>
              <a:rPr lang="ru-RU" altLang="ru-RU" sz="4000" b="1" baseline="30000" smtClean="0"/>
              <a:t>2</a:t>
            </a:r>
            <a:r>
              <a:rPr lang="en-US" altLang="ru-RU" sz="4000" b="1" smtClean="0"/>
              <a:t>b </a:t>
            </a:r>
            <a:r>
              <a:rPr lang="ru-RU" altLang="ru-RU" sz="4000" b="1" smtClean="0"/>
              <a:t>		 </a:t>
            </a:r>
            <a:r>
              <a:rPr lang="en-US" altLang="ru-RU" sz="4000" b="1" smtClean="0"/>
              <a:t>5</a:t>
            </a:r>
            <a:r>
              <a:rPr lang="ru-RU" altLang="ru-RU" sz="4000" b="1" smtClean="0"/>
              <a:t>х</a:t>
            </a:r>
            <a:r>
              <a:rPr lang="en-US" altLang="ru-RU" sz="4000" b="1" baseline="30000" smtClean="0"/>
              <a:t>2</a:t>
            </a:r>
            <a:r>
              <a:rPr lang="en-US" altLang="ru-RU" sz="4000" b="1" smtClean="0"/>
              <a:t> +</a:t>
            </a:r>
            <a:r>
              <a:rPr lang="ru-RU" altLang="ru-RU" sz="4000" b="1" smtClean="0"/>
              <a:t> </a:t>
            </a:r>
            <a:r>
              <a:rPr lang="en-US" altLang="ru-RU" sz="4000" b="1" smtClean="0"/>
              <a:t>y</a:t>
            </a:r>
            <a:r>
              <a:rPr lang="en-US" altLang="ru-RU" sz="4000" b="1" baseline="30000" smtClean="0"/>
              <a:t>3</a:t>
            </a:r>
            <a:r>
              <a:rPr lang="en-US" altLang="ru-RU" sz="4000" b="1" smtClean="0"/>
              <a:t> </a:t>
            </a:r>
            <a:endParaRPr lang="ru-RU" altLang="ru-RU" sz="4000" b="1" smtClean="0"/>
          </a:p>
          <a:p>
            <a:pPr>
              <a:buFontTx/>
              <a:buNone/>
            </a:pPr>
            <a:r>
              <a:rPr lang="ru-RU" altLang="ru-RU" sz="4000" b="1" smtClean="0"/>
              <a:t>           </a:t>
            </a:r>
            <a:r>
              <a:rPr lang="en-US" altLang="ru-RU" sz="4000" b="1" smtClean="0"/>
              <a:t>-8		</a:t>
            </a:r>
            <a:r>
              <a:rPr lang="ru-RU" altLang="ru-RU" sz="4000" b="1" smtClean="0"/>
              <a:t> </a:t>
            </a:r>
            <a:r>
              <a:rPr lang="en-US" altLang="ru-RU" sz="4000" b="1" smtClean="0"/>
              <a:t>3a</a:t>
            </a:r>
            <a:r>
              <a:rPr lang="en-US" altLang="ru-RU" sz="4000" b="1" baseline="30000" smtClean="0"/>
              <a:t>2</a:t>
            </a:r>
            <a:r>
              <a:rPr lang="en-US" altLang="ru-RU" sz="4000" b="1" smtClean="0"/>
              <a:t>b · 5ab</a:t>
            </a:r>
            <a:endParaRPr lang="ru-RU" altLang="ru-RU" sz="4000" b="1" smtClean="0"/>
          </a:p>
          <a:p>
            <a:pPr algn="ctr">
              <a:buFontTx/>
              <a:buNone/>
            </a:pPr>
            <a:endParaRPr lang="ru-RU" altLang="ru-RU" sz="4000" b="1" smtClean="0"/>
          </a:p>
          <a:p>
            <a:r>
              <a:rPr lang="ru-RU" altLang="ru-RU" smtClean="0"/>
              <a:t>Явля́ются ли одночле́нами выраже́ния?</a:t>
            </a:r>
          </a:p>
          <a:p>
            <a:r>
              <a:rPr lang="ru-RU" altLang="ru-RU" smtClean="0"/>
              <a:t>Назови́те одночле́ны, запи́санные в станда́ртном ви́де, и их коэффицие́нты.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4" name="брест1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8600" y="152400"/>
            <a:ext cx="8686800" cy="67056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29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762000" y="685800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altLang="ru-RU" smtClean="0"/>
              <a:t>    </a:t>
            </a:r>
            <a:r>
              <a:rPr lang="en-US" altLang="ru-RU" sz="4000" b="1" smtClean="0"/>
              <a:t>a²b · ab =</a:t>
            </a:r>
            <a:r>
              <a:rPr lang="ru-RU" altLang="ru-RU" sz="4000" b="1" smtClean="0"/>
              <a:t>	</a:t>
            </a:r>
            <a:endParaRPr lang="en-US" altLang="ru-RU" sz="4000" b="1" smtClean="0"/>
          </a:p>
          <a:p>
            <a:pPr>
              <a:buFontTx/>
              <a:buNone/>
            </a:pPr>
            <a:r>
              <a:rPr lang="en-US" altLang="ru-RU" sz="4000" b="1" smtClean="0"/>
              <a:t>   </a:t>
            </a:r>
            <a:r>
              <a:rPr lang="ru-RU" altLang="ru-RU" sz="4000" b="1" smtClean="0"/>
              <a:t>(</a:t>
            </a:r>
            <a:r>
              <a:rPr lang="en-US" altLang="ru-RU" sz="4000" b="1" smtClean="0"/>
              <a:t>2</a:t>
            </a:r>
            <a:r>
              <a:rPr lang="ru-RU" altLang="ru-RU" sz="4000" b="1" smtClean="0"/>
              <a:t>х</a:t>
            </a:r>
            <a:r>
              <a:rPr lang="en-US" altLang="ru-RU" sz="4000" b="1" baseline="30000" smtClean="0"/>
              <a:t>3</a:t>
            </a:r>
            <a:r>
              <a:rPr lang="ru-RU" altLang="ru-RU" sz="4000" b="1" smtClean="0"/>
              <a:t>)</a:t>
            </a:r>
            <a:r>
              <a:rPr lang="en-US" altLang="ru-RU" sz="4000" b="1" baseline="30000" smtClean="0"/>
              <a:t>2</a:t>
            </a:r>
            <a:r>
              <a:rPr lang="en-US" altLang="ru-RU" sz="4000" b="1" smtClean="0"/>
              <a:t> =</a:t>
            </a:r>
            <a:endParaRPr lang="ru-RU" altLang="ru-RU" sz="4000" b="1" smtClean="0"/>
          </a:p>
          <a:p>
            <a:pPr>
              <a:buFontTx/>
              <a:buNone/>
            </a:pPr>
            <a:r>
              <a:rPr lang="en-US" altLang="ru-RU" sz="4000" b="1" smtClean="0"/>
              <a:t>  </a:t>
            </a:r>
            <a:r>
              <a:rPr lang="ru-RU" altLang="ru-RU" sz="4000" b="1" smtClean="0"/>
              <a:t> </a:t>
            </a:r>
            <a:r>
              <a:rPr lang="en-US" altLang="ru-RU" sz="4000" b="1" smtClean="0"/>
              <a:t>0,5m · 2mn³ =</a:t>
            </a:r>
          </a:p>
          <a:p>
            <a:pPr>
              <a:buFontTx/>
              <a:buNone/>
            </a:pPr>
            <a:r>
              <a:rPr lang="en-US" altLang="ru-RU" sz="4000" b="1" smtClean="0"/>
              <a:t>  </a:t>
            </a:r>
            <a:r>
              <a:rPr lang="ru-RU" altLang="ru-RU" sz="4000" b="1" smtClean="0"/>
              <a:t> </a:t>
            </a:r>
            <a:r>
              <a:rPr lang="en-US" altLang="ru-RU" sz="4000" b="1" smtClean="0"/>
              <a:t>2xy </a:t>
            </a:r>
            <a:r>
              <a:rPr lang="ru-RU" altLang="ru-RU" sz="4000" b="1" smtClean="0"/>
              <a:t>·</a:t>
            </a:r>
            <a:r>
              <a:rPr lang="en-US" altLang="ru-RU" sz="4000" b="1" smtClean="0"/>
              <a:t> 4x</a:t>
            </a:r>
            <a:r>
              <a:rPr lang="en-US" altLang="ru-RU" sz="4000" b="1" baseline="30000" smtClean="0"/>
              <a:t>3</a:t>
            </a:r>
            <a:r>
              <a:rPr lang="en-US" altLang="ru-RU" sz="4000" b="1" smtClean="0"/>
              <a:t>y</a:t>
            </a:r>
            <a:r>
              <a:rPr lang="en-US" altLang="ru-RU" sz="4000" b="1" baseline="30000" smtClean="0"/>
              <a:t>5</a:t>
            </a:r>
            <a:r>
              <a:rPr lang="en-US" altLang="ru-RU" sz="4000" b="1" smtClean="0"/>
              <a:t> =</a:t>
            </a:r>
            <a:endParaRPr lang="ru-RU" altLang="ru-RU" sz="4000" b="1" smtClean="0"/>
          </a:p>
          <a:p>
            <a:pPr>
              <a:buFontTx/>
              <a:buNone/>
            </a:pPr>
            <a:endParaRPr lang="en-US" altLang="ru-RU" smtClean="0"/>
          </a:p>
          <a:p>
            <a:pPr algn="ctr">
              <a:buFontTx/>
              <a:buNone/>
            </a:pPr>
            <a:r>
              <a:rPr lang="en-US" altLang="ru-RU" sz="4800" b="1" smtClean="0">
                <a:solidFill>
                  <a:srgbClr val="FF0000"/>
                </a:solidFill>
              </a:rPr>
              <a:t>1418 </a:t>
            </a:r>
            <a:r>
              <a:rPr lang="ru-RU" altLang="ru-RU" sz="4800" b="1" smtClean="0">
                <a:solidFill>
                  <a:srgbClr val="FF0000"/>
                </a:solidFill>
              </a:rPr>
              <a:t>дней</a:t>
            </a:r>
          </a:p>
          <a:p>
            <a:pPr>
              <a:buFontTx/>
              <a:buNone/>
            </a:pPr>
            <a:endParaRPr lang="ru-RU" altLang="ru-RU" smtClean="0"/>
          </a:p>
          <a:p>
            <a:pPr>
              <a:buFontTx/>
              <a:buNone/>
            </a:pPr>
            <a:endParaRPr lang="ru-RU" altLang="ru-RU" smtClean="0"/>
          </a:p>
          <a:p>
            <a:pPr>
              <a:buFontTx/>
              <a:buNone/>
            </a:pPr>
            <a:endParaRPr lang="ru-RU" altLang="ru-RU" smtClean="0"/>
          </a:p>
          <a:p>
            <a:pPr>
              <a:buFontTx/>
              <a:buNone/>
            </a:pPr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258888" y="2130425"/>
            <a:ext cx="6513512" cy="1470025"/>
          </a:xfrm>
        </p:spPr>
        <p:txBody>
          <a:bodyPr/>
          <a:lstStyle/>
          <a:p>
            <a:pPr algn="l" eaLnBrk="1" hangingPunct="1"/>
            <a:r>
              <a:rPr lang="ru-RU" altLang="ru-RU" sz="3200" b="1" smtClean="0"/>
              <a:t>Прозвене́л звоно́к для нас!</a:t>
            </a:r>
            <a:br>
              <a:rPr lang="ru-RU" altLang="ru-RU" sz="3200" b="1" smtClean="0"/>
            </a:br>
            <a:r>
              <a:rPr lang="ru-RU" altLang="ru-RU" sz="3200" b="1" smtClean="0"/>
              <a:t>Вста́ли все у парт краси́во,</a:t>
            </a:r>
            <a:br>
              <a:rPr lang="ru-RU" altLang="ru-RU" sz="3200" b="1" smtClean="0"/>
            </a:br>
            <a:r>
              <a:rPr lang="ru-RU" altLang="ru-RU" sz="3200" b="1" smtClean="0"/>
              <a:t>Поздоро́вались учти́во, </a:t>
            </a:r>
            <a:br>
              <a:rPr lang="ru-RU" altLang="ru-RU" sz="3200" b="1" smtClean="0"/>
            </a:br>
            <a:r>
              <a:rPr lang="ru-RU" altLang="ru-RU" sz="3200" b="1" smtClean="0"/>
              <a:t>Ти́хо се́ли, спи́нки пря́мо.</a:t>
            </a:r>
            <a:br>
              <a:rPr lang="ru-RU" altLang="ru-RU" sz="3200" b="1" smtClean="0"/>
            </a:br>
            <a:r>
              <a:rPr lang="ru-RU" altLang="ru-RU" sz="3200" b="1" smtClean="0"/>
              <a:t>Все лего́нечко вздохнём, </a:t>
            </a:r>
            <a:br>
              <a:rPr lang="ru-RU" altLang="ru-RU" sz="3200" b="1" smtClean="0"/>
            </a:br>
            <a:r>
              <a:rPr lang="ru-RU" altLang="ru-RU" sz="3200" b="1" smtClean="0"/>
              <a:t>Уро́к а́лгебры начнём.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Содержимое 2"/>
          <p:cNvSpPr>
            <a:spLocks noGrp="1"/>
          </p:cNvSpPr>
          <p:nvPr>
            <p:ph idx="1"/>
          </p:nvPr>
        </p:nvSpPr>
        <p:spPr>
          <a:xfrm>
            <a:off x="914400" y="914400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altLang="ru-RU" sz="4000" b="1" smtClean="0"/>
              <a:t>       Ско́лько дней дли́лась блока́да Ленингра́да?</a:t>
            </a:r>
          </a:p>
          <a:p>
            <a:pPr>
              <a:buFontTx/>
              <a:buNone/>
            </a:pPr>
            <a:endParaRPr lang="ru-RU" altLang="ru-RU" smtClean="0"/>
          </a:p>
          <a:p>
            <a:pPr>
              <a:buFontTx/>
              <a:buNone/>
            </a:pPr>
            <a:r>
              <a:rPr lang="ru-RU" altLang="ru-RU" sz="4000" b="1" smtClean="0"/>
              <a:t>     3²·10² =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Рабо́та по уче́бнику</a:t>
            </a:r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altLang="ru-RU" sz="4400" b="1" smtClean="0"/>
              <a:t>           № </a:t>
            </a:r>
            <a:r>
              <a:rPr lang="en-US" altLang="ru-RU" sz="4400" b="1" smtClean="0"/>
              <a:t>391</a:t>
            </a:r>
            <a:r>
              <a:rPr lang="ru-RU" altLang="ru-RU" sz="4400" b="1" smtClean="0"/>
              <a:t> (1,3) стр. </a:t>
            </a:r>
            <a:r>
              <a:rPr lang="en-US" altLang="ru-RU" sz="4400" b="1" smtClean="0"/>
              <a:t>126</a:t>
            </a:r>
            <a:endParaRPr lang="ru-RU" altLang="ru-RU" sz="44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smtClean="0">
                <a:solidFill>
                  <a:srgbClr val="FF0000"/>
                </a:solidFill>
              </a:rPr>
              <a:t>Физкультмину́тка</a:t>
            </a:r>
          </a:p>
        </p:txBody>
      </p:sp>
      <p:pic>
        <p:nvPicPr>
          <p:cNvPr id="4" name="Айкер - гимнастика для глаз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" y="1447800"/>
            <a:ext cx="8856663" cy="498157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8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>
                <a:solidFill>
                  <a:srgbClr val="FF0000"/>
                </a:solidFill>
              </a:rPr>
              <a:t>Зада́ча</a:t>
            </a:r>
          </a:p>
        </p:txBody>
      </p:sp>
      <p:sp>
        <p:nvSpPr>
          <p:cNvPr id="2765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altLang="ru-RU" smtClean="0"/>
              <a:t>   </a:t>
            </a:r>
            <a:r>
              <a:rPr lang="ru-RU" altLang="ru-RU" sz="4000" b="1" smtClean="0"/>
              <a:t>Ско́лько гра́ммов ве́сила одна́ восьма́я часть буха́нки хле́ба, е́сли вся буха́нка хле́ба ве́сила 10³ грамм?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2867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34500" cy="705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2969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296400" cy="704373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ru-RU" altLang="ru-RU" sz="3200" b="1" smtClean="0">
                <a:solidFill>
                  <a:srgbClr val="FF0000"/>
                </a:solidFill>
              </a:rPr>
              <a:t>Тест</a:t>
            </a:r>
          </a:p>
        </p:txBody>
      </p:sp>
      <p:sp>
        <p:nvSpPr>
          <p:cNvPr id="30723" name="Текст 6"/>
          <p:cNvSpPr>
            <a:spLocks noGrp="1"/>
          </p:cNvSpPr>
          <p:nvPr>
            <p:ph type="body" idx="1"/>
          </p:nvPr>
        </p:nvSpPr>
        <p:spPr>
          <a:xfrm>
            <a:off x="533400" y="990600"/>
            <a:ext cx="4040188" cy="304800"/>
          </a:xfrm>
        </p:spPr>
        <p:txBody>
          <a:bodyPr/>
          <a:lstStyle/>
          <a:p>
            <a:pPr algn="ctr"/>
            <a:r>
              <a:rPr lang="ru-RU" altLang="ru-RU" sz="1800" smtClean="0"/>
              <a:t>Вариа́нт 1</a:t>
            </a:r>
          </a:p>
        </p:txBody>
      </p:sp>
      <p:sp>
        <p:nvSpPr>
          <p:cNvPr id="30724" name="Содержимое 7"/>
          <p:cNvSpPr>
            <a:spLocks noGrp="1"/>
          </p:cNvSpPr>
          <p:nvPr>
            <p:ph sz="half" idx="2"/>
          </p:nvPr>
        </p:nvSpPr>
        <p:spPr>
          <a:xfrm>
            <a:off x="609600" y="1295400"/>
            <a:ext cx="4040188" cy="3951288"/>
          </a:xfrm>
        </p:spPr>
        <p:txBody>
          <a:bodyPr/>
          <a:lstStyle/>
          <a:p>
            <a:pPr>
              <a:buFontTx/>
              <a:buNone/>
            </a:pPr>
            <a:r>
              <a:rPr lang="ru-RU" altLang="ru-RU" sz="1600" b="1" smtClean="0"/>
              <a:t>1. </a:t>
            </a:r>
            <a:r>
              <a:rPr lang="ru-RU" altLang="ru-RU" sz="1600" smtClean="0"/>
              <a:t>Приведи́те одночле́н </a:t>
            </a:r>
            <a:r>
              <a:rPr lang="ru-RU" altLang="ru-RU" sz="1600" b="1" smtClean="0"/>
              <a:t>3х</a:t>
            </a:r>
            <a:r>
              <a:rPr lang="ru-RU" altLang="ru-RU" sz="1600" b="1" baseline="30000" smtClean="0"/>
              <a:t>4</a:t>
            </a:r>
            <a:r>
              <a:rPr lang="ru-RU" altLang="ru-RU" sz="1600" b="1" smtClean="0"/>
              <a:t>у4ху</a:t>
            </a:r>
            <a:r>
              <a:rPr lang="ru-RU" altLang="ru-RU" sz="1600" smtClean="0"/>
              <a:t> к станда́ртному ви́ду.</a:t>
            </a:r>
          </a:p>
          <a:p>
            <a:pPr>
              <a:buFontTx/>
              <a:buNone/>
            </a:pPr>
            <a:r>
              <a:rPr lang="ru-RU" altLang="ru-RU" sz="1600" smtClean="0"/>
              <a:t>  1)  12х</a:t>
            </a:r>
            <a:r>
              <a:rPr lang="ru-RU" altLang="ru-RU" sz="1600" baseline="30000" smtClean="0"/>
              <a:t>4</a:t>
            </a:r>
            <a:r>
              <a:rPr lang="ru-RU" altLang="ru-RU" sz="1600" smtClean="0"/>
              <a:t>у</a:t>
            </a:r>
            <a:r>
              <a:rPr lang="ru-RU" altLang="ru-RU" sz="1600" baseline="30000" smtClean="0"/>
              <a:t>2		</a:t>
            </a:r>
            <a:r>
              <a:rPr lang="ru-RU" altLang="ru-RU" sz="1600" smtClean="0"/>
              <a:t> 3)  - 12х</a:t>
            </a:r>
            <a:r>
              <a:rPr lang="ru-RU" altLang="ru-RU" sz="1600" baseline="30000" smtClean="0"/>
              <a:t>5</a:t>
            </a:r>
            <a:r>
              <a:rPr lang="ru-RU" altLang="ru-RU" sz="1600" smtClean="0"/>
              <a:t>у</a:t>
            </a:r>
            <a:r>
              <a:rPr lang="ru-RU" altLang="ru-RU" sz="1600" baseline="30000" smtClean="0"/>
              <a:t>2</a:t>
            </a:r>
            <a:endParaRPr lang="ru-RU" altLang="ru-RU" sz="1600" smtClean="0"/>
          </a:p>
          <a:p>
            <a:pPr>
              <a:buFontTx/>
              <a:buNone/>
            </a:pPr>
            <a:r>
              <a:rPr lang="ru-RU" altLang="ru-RU" sz="1600" smtClean="0"/>
              <a:t>  2)  12х</a:t>
            </a:r>
            <a:r>
              <a:rPr lang="ru-RU" altLang="ru-RU" sz="1600" baseline="30000" smtClean="0"/>
              <a:t>5</a:t>
            </a:r>
            <a:r>
              <a:rPr lang="ru-RU" altLang="ru-RU" sz="1600" smtClean="0"/>
              <a:t>у</a:t>
            </a:r>
            <a:r>
              <a:rPr lang="ru-RU" altLang="ru-RU" sz="1600" baseline="30000" smtClean="0"/>
              <a:t>2		</a:t>
            </a:r>
            <a:r>
              <a:rPr lang="ru-RU" altLang="ru-RU" sz="1600" smtClean="0"/>
              <a:t> 4)  12х</a:t>
            </a:r>
            <a:r>
              <a:rPr lang="ru-RU" altLang="ru-RU" sz="1600" baseline="30000" smtClean="0"/>
              <a:t>4</a:t>
            </a:r>
            <a:r>
              <a:rPr lang="ru-RU" altLang="ru-RU" sz="1600" smtClean="0"/>
              <a:t>у</a:t>
            </a:r>
          </a:p>
          <a:p>
            <a:pPr>
              <a:buFontTx/>
              <a:buNone/>
            </a:pPr>
            <a:r>
              <a:rPr lang="ru-RU" altLang="ru-RU" sz="1600" smtClean="0"/>
              <a:t> </a:t>
            </a:r>
            <a:r>
              <a:rPr lang="ru-RU" altLang="ru-RU" sz="1600" b="1" smtClean="0"/>
              <a:t>2. </a:t>
            </a:r>
            <a:r>
              <a:rPr lang="ru-RU" altLang="ru-RU" sz="1600" smtClean="0"/>
              <a:t>Перемно́жьте одночле́ны </a:t>
            </a:r>
            <a:r>
              <a:rPr lang="ru-RU" altLang="ru-RU" sz="1600" b="1" smtClean="0"/>
              <a:t>3а</a:t>
            </a:r>
            <a:r>
              <a:rPr lang="ru-RU" altLang="ru-RU" sz="1600" b="1" baseline="30000" smtClean="0"/>
              <a:t>2</a:t>
            </a:r>
            <a:r>
              <a:rPr lang="en-US" altLang="ru-RU" sz="1600" b="1" smtClean="0"/>
              <a:t>b</a:t>
            </a:r>
            <a:r>
              <a:rPr lang="ru-RU" altLang="ru-RU" sz="1600" smtClean="0"/>
              <a:t> и </a:t>
            </a:r>
            <a:r>
              <a:rPr lang="ru-RU" altLang="ru-RU" sz="1600" b="1" smtClean="0"/>
              <a:t>2а</a:t>
            </a:r>
            <a:r>
              <a:rPr lang="ru-RU" altLang="ru-RU" sz="1600" b="1" baseline="30000" smtClean="0"/>
              <a:t>3</a:t>
            </a:r>
            <a:r>
              <a:rPr lang="en-US" altLang="ru-RU" sz="1600" b="1" smtClean="0"/>
              <a:t>b</a:t>
            </a:r>
            <a:r>
              <a:rPr lang="ru-RU" altLang="ru-RU" sz="1600" b="1" baseline="30000" smtClean="0"/>
              <a:t>5</a:t>
            </a:r>
            <a:r>
              <a:rPr lang="ru-RU" altLang="ru-RU" sz="1600" smtClean="0"/>
              <a:t>.                </a:t>
            </a:r>
          </a:p>
          <a:p>
            <a:pPr>
              <a:buFontTx/>
              <a:buNone/>
            </a:pPr>
            <a:r>
              <a:rPr lang="ru-RU" altLang="ru-RU" sz="1600" smtClean="0"/>
              <a:t> 1)  6а</a:t>
            </a:r>
            <a:r>
              <a:rPr lang="ru-RU" altLang="ru-RU" sz="1600" baseline="30000" smtClean="0"/>
              <a:t>5</a:t>
            </a:r>
            <a:r>
              <a:rPr lang="en-US" altLang="ru-RU" sz="1600" smtClean="0"/>
              <a:t>b</a:t>
            </a:r>
            <a:r>
              <a:rPr lang="ru-RU" altLang="ru-RU" sz="1600" baseline="30000" smtClean="0"/>
              <a:t>6		</a:t>
            </a:r>
            <a:r>
              <a:rPr lang="ru-RU" altLang="ru-RU" sz="1600" smtClean="0"/>
              <a:t>3)  6а</a:t>
            </a:r>
            <a:r>
              <a:rPr lang="ru-RU" altLang="ru-RU" sz="1600" baseline="30000" smtClean="0"/>
              <a:t>5</a:t>
            </a:r>
            <a:r>
              <a:rPr lang="en-US" altLang="ru-RU" sz="1600" smtClean="0"/>
              <a:t>b</a:t>
            </a:r>
            <a:r>
              <a:rPr lang="ru-RU" altLang="ru-RU" sz="1600" baseline="30000" smtClean="0"/>
              <a:t>5</a:t>
            </a:r>
            <a:endParaRPr lang="ru-RU" altLang="ru-RU" sz="1600" smtClean="0"/>
          </a:p>
          <a:p>
            <a:pPr>
              <a:buFontTx/>
              <a:buAutoNum type="arabicParenR" startAt="2"/>
            </a:pPr>
            <a:r>
              <a:rPr lang="ru-RU" altLang="ru-RU" sz="1600" smtClean="0"/>
              <a:t>6а</a:t>
            </a:r>
            <a:r>
              <a:rPr lang="ru-RU" altLang="ru-RU" sz="1600" baseline="30000" smtClean="0"/>
              <a:t>2</a:t>
            </a:r>
            <a:r>
              <a:rPr lang="en-US" altLang="ru-RU" sz="1600" smtClean="0"/>
              <a:t>b</a:t>
            </a:r>
            <a:r>
              <a:rPr lang="ru-RU" altLang="ru-RU" sz="1600" smtClean="0"/>
              <a:t>		4)  6а</a:t>
            </a:r>
            <a:r>
              <a:rPr lang="ru-RU" altLang="ru-RU" sz="1600" baseline="30000" smtClean="0"/>
              <a:t>6</a:t>
            </a:r>
            <a:r>
              <a:rPr lang="en-US" altLang="ru-RU" sz="1600" smtClean="0"/>
              <a:t>b</a:t>
            </a:r>
            <a:r>
              <a:rPr lang="ru-RU" altLang="ru-RU" sz="1600" baseline="30000" smtClean="0"/>
              <a:t>6</a:t>
            </a:r>
            <a:endParaRPr lang="ru-RU" altLang="ru-RU" sz="1600" smtClean="0"/>
          </a:p>
          <a:p>
            <a:pPr>
              <a:buFontTx/>
              <a:buNone/>
            </a:pPr>
            <a:r>
              <a:rPr lang="ru-RU" altLang="ru-RU" sz="1600" smtClean="0"/>
              <a:t> </a:t>
            </a:r>
            <a:r>
              <a:rPr lang="ru-RU" altLang="ru-RU" sz="1600" b="1" smtClean="0"/>
              <a:t>3. </a:t>
            </a:r>
            <a:r>
              <a:rPr lang="ru-RU" altLang="ru-RU" sz="1600" smtClean="0"/>
              <a:t>Вы́полните возведе́ние в сте́пень </a:t>
            </a:r>
          </a:p>
          <a:p>
            <a:pPr>
              <a:buFontTx/>
              <a:buNone/>
            </a:pPr>
            <a:r>
              <a:rPr lang="ru-RU" altLang="ru-RU" sz="1600" b="1" smtClean="0"/>
              <a:t>     (-2а</a:t>
            </a:r>
            <a:r>
              <a:rPr lang="ru-RU" altLang="ru-RU" sz="1600" b="1" baseline="30000" smtClean="0"/>
              <a:t>3</a:t>
            </a:r>
            <a:r>
              <a:rPr lang="en-US" altLang="ru-RU" sz="1600" b="1" smtClean="0"/>
              <a:t>b</a:t>
            </a:r>
            <a:r>
              <a:rPr lang="ru-RU" altLang="ru-RU" sz="1600" b="1" smtClean="0"/>
              <a:t>)</a:t>
            </a:r>
            <a:r>
              <a:rPr lang="ru-RU" altLang="ru-RU" sz="1600" b="1" baseline="30000" smtClean="0"/>
              <a:t>2</a:t>
            </a:r>
            <a:r>
              <a:rPr lang="ru-RU" altLang="ru-RU" sz="1600" smtClean="0"/>
              <a:t>.</a:t>
            </a:r>
          </a:p>
          <a:p>
            <a:pPr>
              <a:buFontTx/>
              <a:buAutoNum type="arabicParenR"/>
            </a:pPr>
            <a:r>
              <a:rPr lang="ru-RU" altLang="ru-RU" sz="1600" smtClean="0"/>
              <a:t>4а</a:t>
            </a:r>
            <a:r>
              <a:rPr lang="ru-RU" altLang="ru-RU" sz="1600" baseline="30000" smtClean="0"/>
              <a:t>5</a:t>
            </a:r>
            <a:r>
              <a:rPr lang="en-US" altLang="ru-RU" sz="1600" smtClean="0"/>
              <a:t>b</a:t>
            </a:r>
            <a:r>
              <a:rPr lang="ru-RU" altLang="ru-RU" sz="1600" smtClean="0"/>
              <a:t>		3)  - 4а</a:t>
            </a:r>
            <a:r>
              <a:rPr lang="ru-RU" altLang="ru-RU" sz="1600" baseline="30000" smtClean="0"/>
              <a:t>6</a:t>
            </a:r>
            <a:r>
              <a:rPr lang="en-US" altLang="ru-RU" sz="1600" smtClean="0"/>
              <a:t>b</a:t>
            </a:r>
            <a:r>
              <a:rPr lang="ru-RU" altLang="ru-RU" sz="1600" baseline="30000" smtClean="0"/>
              <a:t>2</a:t>
            </a:r>
            <a:endParaRPr lang="ru-RU" altLang="ru-RU" sz="1600" smtClean="0"/>
          </a:p>
          <a:p>
            <a:pPr>
              <a:buFontTx/>
              <a:buAutoNum type="arabicParenR"/>
            </a:pPr>
            <a:r>
              <a:rPr lang="ru-RU" altLang="ru-RU" sz="1600" smtClean="0"/>
              <a:t>2)  - 4а</a:t>
            </a:r>
            <a:r>
              <a:rPr lang="ru-RU" altLang="ru-RU" sz="1600" baseline="30000" smtClean="0"/>
              <a:t>5</a:t>
            </a:r>
            <a:r>
              <a:rPr lang="en-US" altLang="ru-RU" sz="1600" smtClean="0"/>
              <a:t>b</a:t>
            </a:r>
            <a:r>
              <a:rPr lang="ru-RU" altLang="ru-RU" sz="1600" baseline="30000" smtClean="0"/>
              <a:t>5	</a:t>
            </a:r>
            <a:r>
              <a:rPr lang="ru-RU" altLang="ru-RU" sz="1600" smtClean="0"/>
              <a:t>4)  4а</a:t>
            </a:r>
            <a:r>
              <a:rPr lang="ru-RU" altLang="ru-RU" sz="1600" baseline="30000" smtClean="0"/>
              <a:t>6</a:t>
            </a:r>
            <a:r>
              <a:rPr lang="en-US" altLang="ru-RU" sz="1600" smtClean="0"/>
              <a:t>b</a:t>
            </a:r>
            <a:r>
              <a:rPr lang="ru-RU" altLang="ru-RU" sz="1600" baseline="30000" smtClean="0"/>
              <a:t>2</a:t>
            </a:r>
            <a:endParaRPr lang="ru-RU" altLang="ru-RU" sz="1600" smtClean="0"/>
          </a:p>
          <a:p>
            <a:pPr>
              <a:buFontTx/>
              <a:buNone/>
            </a:pPr>
            <a:r>
              <a:rPr lang="ru-RU" altLang="ru-RU" sz="1600" smtClean="0"/>
              <a:t> </a:t>
            </a:r>
            <a:r>
              <a:rPr lang="ru-RU" altLang="ru-RU" sz="1600" b="1" smtClean="0"/>
              <a:t>4. </a:t>
            </a:r>
            <a:r>
              <a:rPr lang="ru-RU" altLang="ru-RU" sz="1600" smtClean="0"/>
              <a:t>Предста́вьте выраже́ние в ви́де одночле́на станда́ртного ви́да </a:t>
            </a:r>
            <a:r>
              <a:rPr lang="ru-RU" altLang="ru-RU" sz="1600" b="1" smtClean="0"/>
              <a:t>(2х</a:t>
            </a:r>
            <a:r>
              <a:rPr lang="ru-RU" altLang="ru-RU" sz="1600" b="1" baseline="30000" smtClean="0"/>
              <a:t>4</a:t>
            </a:r>
            <a:r>
              <a:rPr lang="ru-RU" altLang="ru-RU" sz="1600" b="1" smtClean="0"/>
              <a:t>)</a:t>
            </a:r>
            <a:r>
              <a:rPr lang="ru-RU" altLang="ru-RU" sz="1600" b="1" baseline="30000" smtClean="0"/>
              <a:t>2</a:t>
            </a:r>
            <a:r>
              <a:rPr lang="ru-RU" altLang="ru-RU" sz="1600" b="1" smtClean="0"/>
              <a:t>  х</a:t>
            </a:r>
            <a:r>
              <a:rPr lang="ru-RU" altLang="ru-RU" sz="1600" smtClean="0"/>
              <a:t>.</a:t>
            </a:r>
          </a:p>
          <a:p>
            <a:pPr>
              <a:buFontTx/>
              <a:buAutoNum type="arabicParenR"/>
            </a:pPr>
            <a:r>
              <a:rPr lang="ru-RU" altLang="ru-RU" sz="1600" smtClean="0"/>
              <a:t>2х</a:t>
            </a:r>
            <a:r>
              <a:rPr lang="ru-RU" altLang="ru-RU" sz="1600" baseline="30000" smtClean="0"/>
              <a:t>9		</a:t>
            </a:r>
            <a:r>
              <a:rPr lang="ru-RU" altLang="ru-RU" sz="1600" smtClean="0"/>
              <a:t>3)  2х</a:t>
            </a:r>
            <a:r>
              <a:rPr lang="ru-RU" altLang="ru-RU" sz="1600" baseline="30000" smtClean="0"/>
              <a:t>8</a:t>
            </a:r>
            <a:endParaRPr lang="ru-RU" altLang="ru-RU" sz="1600" smtClean="0"/>
          </a:p>
          <a:p>
            <a:pPr>
              <a:buFontTx/>
              <a:buAutoNum type="arabicParenR"/>
            </a:pPr>
            <a:r>
              <a:rPr lang="ru-RU" altLang="ru-RU" sz="1600" smtClean="0"/>
              <a:t>2)  4х</a:t>
            </a:r>
            <a:r>
              <a:rPr lang="ru-RU" altLang="ru-RU" sz="1600" baseline="30000" smtClean="0"/>
              <a:t>4	</a:t>
            </a:r>
            <a:r>
              <a:rPr lang="ru-RU" altLang="ru-RU" sz="1600" smtClean="0"/>
              <a:t>4)  4х</a:t>
            </a:r>
            <a:r>
              <a:rPr lang="ru-RU" altLang="ru-RU" sz="1600" baseline="30000" smtClean="0"/>
              <a:t>9</a:t>
            </a:r>
            <a:endParaRPr lang="ru-RU" altLang="ru-RU" sz="1600" smtClean="0"/>
          </a:p>
          <a:p>
            <a:pPr>
              <a:buFontTx/>
              <a:buNone/>
            </a:pPr>
            <a:r>
              <a:rPr lang="ru-RU" altLang="ru-RU" sz="1600" b="1" smtClean="0"/>
              <a:t>5. </a:t>
            </a:r>
            <a:r>
              <a:rPr lang="ru-RU" altLang="ru-RU" sz="1600" smtClean="0"/>
              <a:t>Упрости́те выраже́ние  </a:t>
            </a:r>
            <a:r>
              <a:rPr lang="ru-RU" altLang="ru-RU" sz="1600" b="1" smtClean="0"/>
              <a:t> – 7а</a:t>
            </a:r>
            <a:r>
              <a:rPr lang="ru-RU" altLang="ru-RU" sz="1600" b="1" baseline="30000" smtClean="0"/>
              <a:t>8</a:t>
            </a:r>
            <a:r>
              <a:rPr lang="ru-RU" altLang="ru-RU" sz="1600" b="1" smtClean="0"/>
              <a:t>  (3а</a:t>
            </a:r>
            <a:r>
              <a:rPr lang="ru-RU" altLang="ru-RU" sz="1600" b="1" baseline="30000" smtClean="0"/>
              <a:t>5</a:t>
            </a:r>
            <a:r>
              <a:rPr lang="ru-RU" altLang="ru-RU" sz="1600" b="1" smtClean="0"/>
              <a:t>)</a:t>
            </a:r>
            <a:r>
              <a:rPr lang="ru-RU" altLang="ru-RU" sz="1600" b="1" baseline="30000" smtClean="0"/>
              <a:t>2</a:t>
            </a:r>
            <a:r>
              <a:rPr lang="ru-RU" altLang="ru-RU" sz="1600" smtClean="0"/>
              <a:t>.</a:t>
            </a:r>
          </a:p>
          <a:p>
            <a:pPr>
              <a:buFontTx/>
              <a:buNone/>
            </a:pPr>
            <a:r>
              <a:rPr lang="ru-RU" altLang="ru-RU" sz="1600" smtClean="0"/>
              <a:t> </a:t>
            </a:r>
          </a:p>
        </p:txBody>
      </p:sp>
      <p:sp>
        <p:nvSpPr>
          <p:cNvPr id="30725" name="Текст 8"/>
          <p:cNvSpPr>
            <a:spLocks noGrp="1"/>
          </p:cNvSpPr>
          <p:nvPr>
            <p:ph type="body" sz="quarter" idx="3"/>
          </p:nvPr>
        </p:nvSpPr>
        <p:spPr>
          <a:xfrm>
            <a:off x="4724400" y="838200"/>
            <a:ext cx="4041775" cy="457200"/>
          </a:xfrm>
        </p:spPr>
        <p:txBody>
          <a:bodyPr/>
          <a:lstStyle/>
          <a:p>
            <a:pPr algn="ctr"/>
            <a:r>
              <a:rPr lang="ru-RU" altLang="ru-RU" sz="1800" smtClean="0"/>
              <a:t>Вариант 2</a:t>
            </a:r>
          </a:p>
        </p:txBody>
      </p:sp>
      <p:sp>
        <p:nvSpPr>
          <p:cNvPr id="30726" name="Содержимое 9"/>
          <p:cNvSpPr>
            <a:spLocks noGrp="1"/>
          </p:cNvSpPr>
          <p:nvPr>
            <p:ph sz="quarter" idx="4"/>
          </p:nvPr>
        </p:nvSpPr>
        <p:spPr>
          <a:xfrm>
            <a:off x="4800600" y="1295400"/>
            <a:ext cx="4041775" cy="5181600"/>
          </a:xfrm>
        </p:spPr>
        <p:txBody>
          <a:bodyPr/>
          <a:lstStyle/>
          <a:p>
            <a:pPr>
              <a:buFontTx/>
              <a:buNone/>
            </a:pPr>
            <a:r>
              <a:rPr lang="ru-RU" altLang="ru-RU" sz="1600" b="1" smtClean="0"/>
              <a:t>1. </a:t>
            </a:r>
            <a:r>
              <a:rPr lang="ru-RU" altLang="ru-RU" sz="1600" smtClean="0"/>
              <a:t>Приведи́те одночле́н </a:t>
            </a:r>
            <a:r>
              <a:rPr lang="ru-RU" altLang="ru-RU" sz="1600" b="1" smtClean="0"/>
              <a:t> 4х</a:t>
            </a:r>
            <a:r>
              <a:rPr lang="ru-RU" altLang="ru-RU" sz="1600" b="1" baseline="30000" smtClean="0"/>
              <a:t>5</a:t>
            </a:r>
            <a:r>
              <a:rPr lang="ru-RU" altLang="ru-RU" sz="1600" b="1" smtClean="0"/>
              <a:t>у 3ху</a:t>
            </a:r>
            <a:r>
              <a:rPr lang="ru-RU" altLang="ru-RU" sz="1600" b="1" baseline="30000" smtClean="0"/>
              <a:t>3</a:t>
            </a:r>
            <a:r>
              <a:rPr lang="ru-RU" altLang="ru-RU" sz="1600" smtClean="0"/>
              <a:t> к станда́ртному ви́ду.</a:t>
            </a:r>
          </a:p>
          <a:p>
            <a:pPr>
              <a:buFontTx/>
              <a:buAutoNum type="arabicParenR"/>
            </a:pPr>
            <a:r>
              <a:rPr lang="ru-RU" altLang="ru-RU" sz="1600" smtClean="0"/>
              <a:t>12х</a:t>
            </a:r>
            <a:r>
              <a:rPr lang="ru-RU" altLang="ru-RU" sz="1600" baseline="30000" smtClean="0"/>
              <a:t>6</a:t>
            </a:r>
            <a:r>
              <a:rPr lang="ru-RU" altLang="ru-RU" sz="1600" smtClean="0"/>
              <a:t>у		3)  12х</a:t>
            </a:r>
            <a:r>
              <a:rPr lang="ru-RU" altLang="ru-RU" sz="1600" baseline="30000" smtClean="0"/>
              <a:t>6</a:t>
            </a:r>
            <a:r>
              <a:rPr lang="ru-RU" altLang="ru-RU" sz="1600" smtClean="0"/>
              <a:t>у</a:t>
            </a:r>
            <a:r>
              <a:rPr lang="ru-RU" altLang="ru-RU" sz="1600" baseline="30000" smtClean="0"/>
              <a:t>4</a:t>
            </a:r>
            <a:endParaRPr lang="ru-RU" altLang="ru-RU" sz="1600" smtClean="0"/>
          </a:p>
          <a:p>
            <a:pPr>
              <a:buFontTx/>
              <a:buAutoNum type="arabicParenR"/>
            </a:pPr>
            <a:r>
              <a:rPr lang="ru-RU" altLang="ru-RU" sz="1600" smtClean="0"/>
              <a:t>2)  - 12х</a:t>
            </a:r>
            <a:r>
              <a:rPr lang="ru-RU" altLang="ru-RU" sz="1600" baseline="30000" smtClean="0"/>
              <a:t>6</a:t>
            </a:r>
            <a:r>
              <a:rPr lang="ru-RU" altLang="ru-RU" sz="1600" smtClean="0"/>
              <a:t>у</a:t>
            </a:r>
            <a:r>
              <a:rPr lang="ru-RU" altLang="ru-RU" sz="1600" baseline="30000" smtClean="0"/>
              <a:t>4	</a:t>
            </a:r>
            <a:r>
              <a:rPr lang="ru-RU" altLang="ru-RU" sz="1600" smtClean="0"/>
              <a:t>4)  12х</a:t>
            </a:r>
            <a:r>
              <a:rPr lang="ru-RU" altLang="ru-RU" sz="1600" baseline="30000" smtClean="0"/>
              <a:t>5</a:t>
            </a:r>
            <a:r>
              <a:rPr lang="ru-RU" altLang="ru-RU" sz="1600" smtClean="0"/>
              <a:t>у</a:t>
            </a:r>
            <a:r>
              <a:rPr lang="ru-RU" altLang="ru-RU" sz="1600" baseline="30000" smtClean="0"/>
              <a:t>3</a:t>
            </a:r>
            <a:endParaRPr lang="ru-RU" altLang="ru-RU" sz="1600" smtClean="0"/>
          </a:p>
          <a:p>
            <a:pPr>
              <a:buFontTx/>
              <a:buNone/>
            </a:pPr>
            <a:r>
              <a:rPr lang="ru-RU" altLang="ru-RU" sz="1600" smtClean="0"/>
              <a:t> </a:t>
            </a:r>
            <a:r>
              <a:rPr lang="ru-RU" altLang="ru-RU" sz="1600" b="1" smtClean="0"/>
              <a:t>2. </a:t>
            </a:r>
            <a:r>
              <a:rPr lang="ru-RU" altLang="ru-RU" sz="1600" smtClean="0"/>
              <a:t>Перемно́жьте одночле́ны </a:t>
            </a:r>
            <a:r>
              <a:rPr lang="ru-RU" altLang="ru-RU" sz="1600" b="1" smtClean="0"/>
              <a:t>5а</a:t>
            </a:r>
            <a:r>
              <a:rPr lang="ru-RU" altLang="ru-RU" sz="1600" b="1" baseline="30000" smtClean="0"/>
              <a:t>4</a:t>
            </a:r>
            <a:r>
              <a:rPr lang="en-US" altLang="ru-RU" sz="1600" b="1" smtClean="0"/>
              <a:t>b</a:t>
            </a:r>
            <a:r>
              <a:rPr lang="ru-RU" altLang="ru-RU" sz="1600" smtClean="0"/>
              <a:t> и </a:t>
            </a:r>
            <a:r>
              <a:rPr lang="ru-RU" altLang="ru-RU" sz="1600" b="1" smtClean="0"/>
              <a:t>6а</a:t>
            </a:r>
            <a:r>
              <a:rPr lang="ru-RU" altLang="ru-RU" sz="1600" b="1" baseline="30000" smtClean="0"/>
              <a:t>2</a:t>
            </a:r>
            <a:r>
              <a:rPr lang="en-US" altLang="ru-RU" sz="1600" b="1" smtClean="0"/>
              <a:t>b</a:t>
            </a:r>
            <a:r>
              <a:rPr lang="ru-RU" altLang="ru-RU" sz="1600" b="1" baseline="30000" smtClean="0"/>
              <a:t>4</a:t>
            </a:r>
            <a:r>
              <a:rPr lang="ru-RU" altLang="ru-RU" sz="1600" smtClean="0"/>
              <a:t>.</a:t>
            </a:r>
          </a:p>
          <a:p>
            <a:pPr>
              <a:buFontTx/>
              <a:buAutoNum type="arabicParenR"/>
            </a:pPr>
            <a:r>
              <a:rPr lang="ru-RU" altLang="ru-RU" sz="1600" smtClean="0"/>
              <a:t>30а</a:t>
            </a:r>
            <a:r>
              <a:rPr lang="ru-RU" altLang="ru-RU" sz="1600" baseline="30000" smtClean="0"/>
              <a:t>6</a:t>
            </a:r>
            <a:r>
              <a:rPr lang="en-US" altLang="ru-RU" sz="1600" smtClean="0"/>
              <a:t>b</a:t>
            </a:r>
            <a:r>
              <a:rPr lang="ru-RU" altLang="ru-RU" sz="1600" baseline="30000" smtClean="0"/>
              <a:t>5	</a:t>
            </a:r>
            <a:r>
              <a:rPr lang="ru-RU" altLang="ru-RU" sz="1600" smtClean="0"/>
              <a:t>3)  30а</a:t>
            </a:r>
            <a:r>
              <a:rPr lang="ru-RU" altLang="ru-RU" sz="1600" baseline="30000" smtClean="0"/>
              <a:t>4</a:t>
            </a:r>
            <a:r>
              <a:rPr lang="en-US" altLang="ru-RU" sz="1600" smtClean="0"/>
              <a:t>b</a:t>
            </a:r>
            <a:r>
              <a:rPr lang="ru-RU" altLang="ru-RU" sz="1600" baseline="30000" smtClean="0"/>
              <a:t>5</a:t>
            </a:r>
            <a:endParaRPr lang="ru-RU" altLang="ru-RU" sz="1600" smtClean="0"/>
          </a:p>
          <a:p>
            <a:pPr>
              <a:buFontTx/>
              <a:buAutoNum type="arabicParenR"/>
            </a:pPr>
            <a:r>
              <a:rPr lang="ru-RU" altLang="ru-RU" sz="1600" smtClean="0"/>
              <a:t>2)  5а</a:t>
            </a:r>
            <a:r>
              <a:rPr lang="ru-RU" altLang="ru-RU" sz="1600" baseline="30000" smtClean="0"/>
              <a:t>6</a:t>
            </a:r>
            <a:r>
              <a:rPr lang="en-US" altLang="ru-RU" sz="1600" smtClean="0"/>
              <a:t>b</a:t>
            </a:r>
            <a:r>
              <a:rPr lang="ru-RU" altLang="ru-RU" sz="1600" baseline="30000" smtClean="0"/>
              <a:t>4	</a:t>
            </a:r>
            <a:r>
              <a:rPr lang="ru-RU" altLang="ru-RU" sz="1600" smtClean="0"/>
              <a:t>4)  6а</a:t>
            </a:r>
            <a:r>
              <a:rPr lang="ru-RU" altLang="ru-RU" sz="1600" baseline="30000" smtClean="0"/>
              <a:t>6</a:t>
            </a:r>
            <a:r>
              <a:rPr lang="en-US" altLang="ru-RU" sz="1600" smtClean="0"/>
              <a:t>b</a:t>
            </a:r>
            <a:endParaRPr lang="ru-RU" altLang="ru-RU" sz="1600" smtClean="0"/>
          </a:p>
          <a:p>
            <a:pPr>
              <a:buFontTx/>
              <a:buNone/>
            </a:pPr>
            <a:r>
              <a:rPr lang="ru-RU" altLang="ru-RU" sz="1600" smtClean="0"/>
              <a:t> </a:t>
            </a:r>
            <a:r>
              <a:rPr lang="ru-RU" altLang="ru-RU" sz="1600" b="1" smtClean="0"/>
              <a:t>3. </a:t>
            </a:r>
            <a:r>
              <a:rPr lang="ru-RU" altLang="ru-RU" sz="1600" smtClean="0"/>
              <a:t>Вы́полните возведе́ние в сте́пень </a:t>
            </a:r>
          </a:p>
          <a:p>
            <a:pPr>
              <a:buFontTx/>
              <a:buNone/>
            </a:pPr>
            <a:r>
              <a:rPr lang="ru-RU" altLang="ru-RU" sz="1600" b="1" smtClean="0"/>
              <a:t>      (-3х</a:t>
            </a:r>
            <a:r>
              <a:rPr lang="ru-RU" altLang="ru-RU" sz="1600" b="1" baseline="30000" smtClean="0"/>
              <a:t>4</a:t>
            </a:r>
            <a:r>
              <a:rPr lang="ru-RU" altLang="ru-RU" sz="1600" b="1" smtClean="0"/>
              <a:t>у</a:t>
            </a:r>
            <a:r>
              <a:rPr lang="ru-RU" altLang="ru-RU" sz="1600" b="1" baseline="30000" smtClean="0"/>
              <a:t>2</a:t>
            </a:r>
            <a:r>
              <a:rPr lang="ru-RU" altLang="ru-RU" sz="1600" b="1" smtClean="0"/>
              <a:t>)</a:t>
            </a:r>
            <a:r>
              <a:rPr lang="ru-RU" altLang="ru-RU" sz="1600" b="1" baseline="30000" smtClean="0"/>
              <a:t>2</a:t>
            </a:r>
            <a:r>
              <a:rPr lang="ru-RU" altLang="ru-RU" sz="1600" smtClean="0"/>
              <a:t>.</a:t>
            </a:r>
          </a:p>
          <a:p>
            <a:pPr>
              <a:buFontTx/>
              <a:buAutoNum type="arabicParenR"/>
            </a:pPr>
            <a:r>
              <a:rPr lang="ru-RU" altLang="ru-RU" sz="1600" smtClean="0"/>
              <a:t>- 9х</a:t>
            </a:r>
            <a:r>
              <a:rPr lang="ru-RU" altLang="ru-RU" sz="1600" baseline="30000" smtClean="0"/>
              <a:t>4</a:t>
            </a:r>
            <a:r>
              <a:rPr lang="ru-RU" altLang="ru-RU" sz="1600" smtClean="0"/>
              <a:t>у</a:t>
            </a:r>
            <a:r>
              <a:rPr lang="ru-RU" altLang="ru-RU" sz="1600" baseline="30000" smtClean="0"/>
              <a:t>2	</a:t>
            </a:r>
            <a:r>
              <a:rPr lang="ru-RU" altLang="ru-RU" sz="1600" smtClean="0"/>
              <a:t>3)  - 9х</a:t>
            </a:r>
            <a:r>
              <a:rPr lang="ru-RU" altLang="ru-RU" sz="1600" baseline="30000" smtClean="0"/>
              <a:t>8</a:t>
            </a:r>
            <a:r>
              <a:rPr lang="ru-RU" altLang="ru-RU" sz="1600" smtClean="0"/>
              <a:t>у</a:t>
            </a:r>
            <a:r>
              <a:rPr lang="ru-RU" altLang="ru-RU" sz="1600" baseline="30000" smtClean="0"/>
              <a:t>4</a:t>
            </a:r>
            <a:endParaRPr lang="ru-RU" altLang="ru-RU" sz="1600" smtClean="0"/>
          </a:p>
          <a:p>
            <a:pPr>
              <a:buFontTx/>
              <a:buAutoNum type="arabicParenR"/>
            </a:pPr>
            <a:r>
              <a:rPr lang="ru-RU" altLang="ru-RU" sz="1600" smtClean="0"/>
              <a:t>- 3х</a:t>
            </a:r>
            <a:r>
              <a:rPr lang="ru-RU" altLang="ru-RU" sz="1600" baseline="30000" smtClean="0"/>
              <a:t>8</a:t>
            </a:r>
            <a:r>
              <a:rPr lang="ru-RU" altLang="ru-RU" sz="1600" smtClean="0"/>
              <a:t>у</a:t>
            </a:r>
            <a:r>
              <a:rPr lang="ru-RU" altLang="ru-RU" sz="1600" baseline="30000" smtClean="0"/>
              <a:t>4	</a:t>
            </a:r>
            <a:r>
              <a:rPr lang="ru-RU" altLang="ru-RU" sz="1600" smtClean="0"/>
              <a:t>4)    9х</a:t>
            </a:r>
            <a:r>
              <a:rPr lang="ru-RU" altLang="ru-RU" sz="1600" baseline="30000" smtClean="0"/>
              <a:t>8</a:t>
            </a:r>
            <a:r>
              <a:rPr lang="ru-RU" altLang="ru-RU" sz="1600" smtClean="0"/>
              <a:t>у</a:t>
            </a:r>
            <a:r>
              <a:rPr lang="ru-RU" altLang="ru-RU" sz="1600" baseline="30000" smtClean="0"/>
              <a:t>4</a:t>
            </a:r>
            <a:endParaRPr lang="ru-RU" altLang="ru-RU" sz="1600" smtClean="0"/>
          </a:p>
          <a:p>
            <a:pPr>
              <a:buFontTx/>
              <a:buNone/>
            </a:pPr>
            <a:r>
              <a:rPr lang="ru-RU" altLang="ru-RU" sz="1600" b="1" smtClean="0"/>
              <a:t>4. </a:t>
            </a:r>
            <a:r>
              <a:rPr lang="ru-RU" altLang="ru-RU" sz="1600" smtClean="0"/>
              <a:t>Предста́вьте выраже́ние в ви́де одночле́на станда́ртного ви́да </a:t>
            </a:r>
          </a:p>
          <a:p>
            <a:pPr>
              <a:buFontTx/>
              <a:buNone/>
            </a:pPr>
            <a:r>
              <a:rPr lang="ru-RU" altLang="ru-RU" sz="1600" b="1" smtClean="0"/>
              <a:t>       (3а</a:t>
            </a:r>
            <a:r>
              <a:rPr lang="ru-RU" altLang="ru-RU" sz="1600" b="1" baseline="30000" smtClean="0"/>
              <a:t>5</a:t>
            </a:r>
            <a:r>
              <a:rPr lang="ru-RU" altLang="ru-RU" sz="1600" b="1" smtClean="0"/>
              <a:t>)</a:t>
            </a:r>
            <a:r>
              <a:rPr lang="ru-RU" altLang="ru-RU" sz="1600" b="1" baseline="30000" smtClean="0"/>
              <a:t>2</a:t>
            </a:r>
            <a:r>
              <a:rPr lang="ru-RU" altLang="ru-RU" sz="1600" b="1" smtClean="0"/>
              <a:t>  а</a:t>
            </a:r>
            <a:r>
              <a:rPr lang="ru-RU" altLang="ru-RU" sz="1600" smtClean="0"/>
              <a:t>.</a:t>
            </a:r>
          </a:p>
          <a:p>
            <a:pPr>
              <a:buFontTx/>
              <a:buAutoNum type="arabicParenR"/>
            </a:pPr>
            <a:r>
              <a:rPr lang="ru-RU" altLang="ru-RU" sz="1600" smtClean="0"/>
              <a:t>9а</a:t>
            </a:r>
            <a:r>
              <a:rPr lang="ru-RU" altLang="ru-RU" sz="1600" baseline="30000" smtClean="0"/>
              <a:t>11		</a:t>
            </a:r>
            <a:r>
              <a:rPr lang="ru-RU" altLang="ru-RU" sz="1600" smtClean="0"/>
              <a:t>3)  3а</a:t>
            </a:r>
            <a:r>
              <a:rPr lang="ru-RU" altLang="ru-RU" sz="1600" baseline="30000" smtClean="0"/>
              <a:t>11</a:t>
            </a:r>
            <a:endParaRPr lang="ru-RU" altLang="ru-RU" sz="1600" smtClean="0"/>
          </a:p>
          <a:p>
            <a:pPr>
              <a:buFontTx/>
              <a:buAutoNum type="arabicParenR"/>
            </a:pPr>
            <a:r>
              <a:rPr lang="ru-RU" altLang="ru-RU" sz="1600" smtClean="0"/>
              <a:t>3а</a:t>
            </a:r>
            <a:r>
              <a:rPr lang="ru-RU" altLang="ru-RU" sz="1600" baseline="30000" smtClean="0"/>
              <a:t>10		</a:t>
            </a:r>
            <a:r>
              <a:rPr lang="ru-RU" altLang="ru-RU" sz="1600" smtClean="0"/>
              <a:t>4)  9а</a:t>
            </a:r>
            <a:r>
              <a:rPr lang="ru-RU" altLang="ru-RU" sz="1600" baseline="30000" smtClean="0"/>
              <a:t>10</a:t>
            </a:r>
            <a:endParaRPr lang="ru-RU" altLang="ru-RU" sz="1600" smtClean="0"/>
          </a:p>
          <a:p>
            <a:pPr>
              <a:buFontTx/>
              <a:buNone/>
            </a:pPr>
            <a:r>
              <a:rPr lang="ru-RU" altLang="ru-RU" sz="1600" b="1" smtClean="0"/>
              <a:t>5. </a:t>
            </a:r>
            <a:r>
              <a:rPr lang="ru-RU" altLang="ru-RU" sz="1600" smtClean="0"/>
              <a:t>Упрости́те выраже́ние  </a:t>
            </a:r>
            <a:r>
              <a:rPr lang="ru-RU" altLang="ru-RU" sz="1600" b="1" smtClean="0"/>
              <a:t> – 8х</a:t>
            </a:r>
            <a:r>
              <a:rPr lang="ru-RU" altLang="ru-RU" sz="1600" b="1" baseline="30000" smtClean="0"/>
              <a:t>7</a:t>
            </a:r>
            <a:r>
              <a:rPr lang="ru-RU" altLang="ru-RU" sz="1600" b="1" smtClean="0"/>
              <a:t>  (2х</a:t>
            </a:r>
            <a:r>
              <a:rPr lang="ru-RU" altLang="ru-RU" sz="1600" b="1" baseline="30000" smtClean="0"/>
              <a:t>2</a:t>
            </a:r>
            <a:r>
              <a:rPr lang="ru-RU" altLang="ru-RU" sz="1600" b="1" smtClean="0"/>
              <a:t>)</a:t>
            </a:r>
            <a:r>
              <a:rPr lang="ru-RU" altLang="ru-RU" sz="1600" b="1" baseline="30000" smtClean="0"/>
              <a:t>3</a:t>
            </a:r>
            <a:r>
              <a:rPr lang="ru-RU" altLang="ru-RU" sz="160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smtClean="0">
                <a:solidFill>
                  <a:srgbClr val="FF0000"/>
                </a:solidFill>
              </a:rPr>
              <a:t>Ответы</a:t>
            </a:r>
            <a:endParaRPr lang="ru-RU" altLang="ru-RU" smtClean="0"/>
          </a:p>
        </p:txBody>
      </p:sp>
      <p:sp>
        <p:nvSpPr>
          <p:cNvPr id="31747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 smtClean="0"/>
              <a:t>        Вариа́нт 1</a:t>
            </a:r>
          </a:p>
        </p:txBody>
      </p:sp>
      <p:sp>
        <p:nvSpPr>
          <p:cNvPr id="31748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altLang="ru-RU" smtClean="0"/>
              <a:t>         </a:t>
            </a:r>
            <a:r>
              <a:rPr lang="ru-RU" altLang="ru-RU" sz="3200" b="1" smtClean="0"/>
              <a:t>1. 2)</a:t>
            </a:r>
          </a:p>
          <a:p>
            <a:pPr>
              <a:buFontTx/>
              <a:buNone/>
            </a:pPr>
            <a:r>
              <a:rPr lang="ru-RU" altLang="ru-RU" sz="3200" b="1" smtClean="0"/>
              <a:t>       2. 1)</a:t>
            </a:r>
          </a:p>
          <a:p>
            <a:pPr>
              <a:buFontTx/>
              <a:buNone/>
            </a:pPr>
            <a:r>
              <a:rPr lang="ru-RU" altLang="ru-RU" sz="3200" b="1" smtClean="0"/>
              <a:t>       3. 4)</a:t>
            </a:r>
          </a:p>
          <a:p>
            <a:pPr>
              <a:buFontTx/>
              <a:buNone/>
            </a:pPr>
            <a:r>
              <a:rPr lang="ru-RU" altLang="ru-RU" sz="3200" b="1" smtClean="0"/>
              <a:t>       4. 4)</a:t>
            </a:r>
          </a:p>
          <a:p>
            <a:pPr>
              <a:buFontTx/>
              <a:buNone/>
            </a:pPr>
            <a:r>
              <a:rPr lang="ru-RU" altLang="ru-RU" sz="3200" b="1" smtClean="0"/>
              <a:t>       5. </a:t>
            </a:r>
            <a:r>
              <a:rPr lang="en-US" altLang="ru-RU" sz="3200" b="1" smtClean="0"/>
              <a:t>- 63 a</a:t>
            </a:r>
            <a:r>
              <a:rPr lang="en-US" altLang="ru-RU" sz="3200" b="1" baseline="30000" smtClean="0"/>
              <a:t>18</a:t>
            </a:r>
            <a:endParaRPr lang="ru-RU" altLang="ru-RU" sz="3200" b="1" smtClean="0"/>
          </a:p>
          <a:p>
            <a:pPr>
              <a:buFontTx/>
              <a:buNone/>
            </a:pPr>
            <a:endParaRPr lang="ru-RU" altLang="ru-RU" smtClean="0"/>
          </a:p>
        </p:txBody>
      </p:sp>
      <p:sp>
        <p:nvSpPr>
          <p:cNvPr id="31749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altLang="ru-RU" sz="3200" b="1" smtClean="0"/>
              <a:t>        1. 3)</a:t>
            </a:r>
          </a:p>
          <a:p>
            <a:pPr>
              <a:buFontTx/>
              <a:buNone/>
            </a:pPr>
            <a:r>
              <a:rPr lang="ru-RU" altLang="ru-RU" sz="3200" b="1" smtClean="0"/>
              <a:t>        2. 1)</a:t>
            </a:r>
          </a:p>
          <a:p>
            <a:pPr>
              <a:buFontTx/>
              <a:buNone/>
            </a:pPr>
            <a:r>
              <a:rPr lang="ru-RU" altLang="ru-RU" sz="3200" b="1" smtClean="0"/>
              <a:t>        3. 4)</a:t>
            </a:r>
          </a:p>
          <a:p>
            <a:pPr>
              <a:buFontTx/>
              <a:buNone/>
            </a:pPr>
            <a:r>
              <a:rPr lang="ru-RU" altLang="ru-RU" sz="3200" b="1" smtClean="0"/>
              <a:t>        4. 1)</a:t>
            </a:r>
          </a:p>
          <a:p>
            <a:pPr>
              <a:buFontTx/>
              <a:buNone/>
            </a:pPr>
            <a:r>
              <a:rPr lang="ru-RU" altLang="ru-RU" sz="3200" b="1" smtClean="0"/>
              <a:t>        5. </a:t>
            </a:r>
            <a:r>
              <a:rPr lang="en-US" altLang="ru-RU" sz="3200" b="1" smtClean="0"/>
              <a:t>- 6</a:t>
            </a:r>
            <a:r>
              <a:rPr lang="ru-RU" altLang="ru-RU" sz="3200" b="1" smtClean="0"/>
              <a:t>4</a:t>
            </a:r>
            <a:r>
              <a:rPr lang="en-US" altLang="ru-RU" sz="3200" b="1" smtClean="0"/>
              <a:t> </a:t>
            </a:r>
            <a:r>
              <a:rPr lang="ru-RU" altLang="ru-RU" sz="3200" b="1" smtClean="0"/>
              <a:t>х</a:t>
            </a:r>
            <a:r>
              <a:rPr lang="en-US" altLang="ru-RU" sz="3200" b="1" baseline="30000" smtClean="0"/>
              <a:t>1</a:t>
            </a:r>
            <a:r>
              <a:rPr lang="ru-RU" altLang="ru-RU" sz="3200" b="1" baseline="30000" smtClean="0"/>
              <a:t>3</a:t>
            </a:r>
            <a:endParaRPr lang="ru-RU" altLang="ru-RU" sz="3200" b="1" smtClean="0"/>
          </a:p>
          <a:p>
            <a:endParaRPr lang="ru-RU" altLang="ru-RU" smtClean="0"/>
          </a:p>
        </p:txBody>
      </p:sp>
      <p:sp>
        <p:nvSpPr>
          <p:cNvPr id="31750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altLang="ru-RU" smtClean="0"/>
          </a:p>
          <a:p>
            <a:endParaRPr lang="ru-RU" altLang="ru-RU" smtClean="0"/>
          </a:p>
          <a:p>
            <a:pPr algn="ctr"/>
            <a:endParaRPr lang="ru-RU" altLang="ru-RU" smtClean="0"/>
          </a:p>
          <a:p>
            <a:pPr algn="ctr"/>
            <a:endParaRPr lang="ru-RU" altLang="ru-RU" smtClean="0"/>
          </a:p>
          <a:p>
            <a:pPr algn="ctr"/>
            <a:endParaRPr lang="ru-RU" altLang="ru-RU" smtClean="0"/>
          </a:p>
          <a:p>
            <a:pPr algn="ctr"/>
            <a:endParaRPr lang="ru-RU" altLang="ru-RU" smtClean="0"/>
          </a:p>
          <a:p>
            <a:pPr algn="ctr"/>
            <a:endParaRPr lang="ru-RU" altLang="ru-RU" smtClean="0"/>
          </a:p>
          <a:p>
            <a:pPr algn="ctr"/>
            <a:endParaRPr lang="ru-RU" altLang="ru-RU" smtClean="0"/>
          </a:p>
          <a:p>
            <a:pPr algn="ctr"/>
            <a:endParaRPr lang="ru-RU" altLang="ru-RU" smtClean="0"/>
          </a:p>
          <a:p>
            <a:pPr algn="ctr"/>
            <a:endParaRPr lang="ru-RU" altLang="ru-RU" smtClean="0"/>
          </a:p>
          <a:p>
            <a:pPr algn="ctr"/>
            <a:endParaRPr lang="ru-RU" altLang="ru-RU" smtClean="0"/>
          </a:p>
          <a:p>
            <a:pPr algn="ctr"/>
            <a:endParaRPr lang="ru-RU" altLang="ru-RU" smtClean="0"/>
          </a:p>
          <a:p>
            <a:pPr algn="ctr"/>
            <a:endParaRPr lang="ru-RU" altLang="ru-RU" smtClean="0"/>
          </a:p>
          <a:p>
            <a:pPr algn="ctr"/>
            <a:endParaRPr lang="ru-RU" altLang="ru-RU" smtClean="0"/>
          </a:p>
          <a:p>
            <a:pPr algn="ctr"/>
            <a:endParaRPr lang="ru-RU" altLang="ru-RU" smtClean="0"/>
          </a:p>
          <a:p>
            <a:pPr algn="ctr"/>
            <a:endParaRPr lang="ru-RU" altLang="ru-RU" smtClean="0"/>
          </a:p>
          <a:p>
            <a:pPr algn="ctr"/>
            <a:endParaRPr lang="ru-RU" altLang="ru-RU" smtClean="0"/>
          </a:p>
          <a:p>
            <a:pPr algn="ctr"/>
            <a:endParaRPr lang="ru-RU" altLang="ru-RU" smtClean="0"/>
          </a:p>
          <a:p>
            <a:r>
              <a:rPr lang="ru-RU" altLang="ru-RU" smtClean="0"/>
              <a:t>         Вариа́нт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7400" y="914400"/>
            <a:ext cx="5502275" cy="8302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4800" b="1" dirty="0" err="1">
                <a:latin typeface="+mn-lt"/>
              </a:rPr>
              <a:t>Кла́ссная</a:t>
            </a:r>
            <a:r>
              <a:rPr lang="ru-RU" sz="4800" b="1" dirty="0">
                <a:latin typeface="+mn-lt"/>
              </a:rPr>
              <a:t> </a:t>
            </a:r>
            <a:r>
              <a:rPr lang="ru-RU" sz="4800" b="1" dirty="0" err="1">
                <a:latin typeface="+mn-lt"/>
              </a:rPr>
              <a:t>рабо́та</a:t>
            </a:r>
            <a:r>
              <a:rPr lang="ru-RU" sz="4800" b="1" dirty="0">
                <a:latin typeface="+mn-lt"/>
              </a:rPr>
              <a:t>.</a:t>
            </a:r>
          </a:p>
        </p:txBody>
      </p:sp>
      <p:sp>
        <p:nvSpPr>
          <p:cNvPr id="5123" name="TextBox 2"/>
          <p:cNvSpPr txBox="1">
            <a:spLocks noChangeArrowheads="1"/>
          </p:cNvSpPr>
          <p:nvPr/>
        </p:nvSpPr>
        <p:spPr bwMode="auto">
          <a:xfrm>
            <a:off x="1447800" y="2057400"/>
            <a:ext cx="6391275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/>
              <a:t>Умноже́ние одночле́нов.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/>
              <a:t> Возведе́ние одночле́на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/>
              <a:t> в сте́пень.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altLang="ru-RU" smtClean="0"/>
              <a:t>   </a:t>
            </a:r>
            <a:r>
              <a:rPr lang="ru-RU" altLang="ru-RU" sz="3600" b="1" smtClean="0"/>
              <a:t>- Са́мым интере́сным для меня́…</a:t>
            </a:r>
          </a:p>
          <a:p>
            <a:pPr>
              <a:buFontTx/>
              <a:buNone/>
            </a:pPr>
            <a:r>
              <a:rPr lang="ru-RU" altLang="ru-RU" sz="3600" b="1" smtClean="0"/>
              <a:t>   - Сего́дня на уро́ке я …</a:t>
            </a:r>
          </a:p>
          <a:p>
            <a:pPr>
              <a:buFontTx/>
              <a:buNone/>
            </a:pPr>
            <a:r>
              <a:rPr lang="ru-RU" altLang="ru-RU" sz="3600" b="1" smtClean="0"/>
              <a:t>   - Уро́к мне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FF0000"/>
                </a:solidFill>
              </a:rPr>
              <a:t>Дома́шнее зада́ние</a:t>
            </a:r>
          </a:p>
        </p:txBody>
      </p:sp>
      <p:sp>
        <p:nvSpPr>
          <p:cNvPr id="33795" name="Text Box 4"/>
          <p:cNvSpPr txBox="1">
            <a:spLocks noChangeArrowheads="1"/>
          </p:cNvSpPr>
          <p:nvPr/>
        </p:nvSpPr>
        <p:spPr bwMode="auto">
          <a:xfrm>
            <a:off x="260350" y="1916113"/>
            <a:ext cx="71199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/>
              <a:t>         № </a:t>
            </a:r>
            <a:r>
              <a:rPr lang="en-US" altLang="ru-RU" sz="4000" b="1"/>
              <a:t>391</a:t>
            </a:r>
            <a:r>
              <a:rPr lang="ru-RU" altLang="ru-RU" sz="4000" b="1"/>
              <a:t>(2, 4,6) стр. </a:t>
            </a:r>
            <a:r>
              <a:rPr lang="en-US" altLang="ru-RU" sz="4000" b="1"/>
              <a:t>126</a:t>
            </a:r>
            <a:endParaRPr lang="ru-RU" altLang="ru-RU" sz="4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53550" cy="707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TextBox 2"/>
          <p:cNvSpPr txBox="1">
            <a:spLocks noChangeArrowheads="1"/>
          </p:cNvSpPr>
          <p:nvPr/>
        </p:nvSpPr>
        <p:spPr bwMode="auto">
          <a:xfrm>
            <a:off x="762000" y="1828800"/>
            <a:ext cx="8534400" cy="434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/>
              <a:t>Прошла война, прошла страда,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/>
              <a:t>Но боль взывает к людям: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/>
              <a:t>Давайте, люди, никогда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/>
              <a:t>Об этом не забудем!</a:t>
            </a:r>
            <a:endParaRPr lang="ru-RU" altLang="ru-RU" sz="1400" b="1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400" b="1">
                <a:solidFill>
                  <a:srgbClr val="FF0000"/>
                </a:solidFill>
              </a:rPr>
              <a:t>Помните!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400" b="1">
                <a:solidFill>
                  <a:srgbClr val="FF0000"/>
                </a:solidFill>
              </a:rPr>
              <a:t>Через века, через года,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400" b="1">
                <a:solidFill>
                  <a:srgbClr val="FF0000"/>
                </a:solidFill>
              </a:rPr>
              <a:t>Помните!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358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3584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53550" cy="707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5" name="TextBox 4"/>
          <p:cNvSpPr txBox="1">
            <a:spLocks noChangeArrowheads="1"/>
          </p:cNvSpPr>
          <p:nvPr/>
        </p:nvSpPr>
        <p:spPr bwMode="auto">
          <a:xfrm>
            <a:off x="1295400" y="2895600"/>
            <a:ext cx="71628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800" b="1"/>
              <a:t>Спасибо за работу!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"/>
          <p:cNvSpPr txBox="1">
            <a:spLocks noChangeArrowheads="1"/>
          </p:cNvSpPr>
          <p:nvPr/>
        </p:nvSpPr>
        <p:spPr bwMode="auto">
          <a:xfrm>
            <a:off x="2286000" y="685800"/>
            <a:ext cx="50561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000" b="1">
                <a:solidFill>
                  <a:srgbClr val="FF0000"/>
                </a:solidFill>
              </a:rPr>
              <a:t>ДЕЖУ́РНЫЕ ЗВУ́КИ</a:t>
            </a:r>
          </a:p>
        </p:txBody>
      </p:sp>
      <p:sp>
        <p:nvSpPr>
          <p:cNvPr id="6147" name="TextBox 2"/>
          <p:cNvSpPr txBox="1">
            <a:spLocks noChangeArrowheads="1"/>
          </p:cNvSpPr>
          <p:nvPr/>
        </p:nvSpPr>
        <p:spPr bwMode="auto">
          <a:xfrm>
            <a:off x="1219200" y="1600200"/>
            <a:ext cx="7315200" cy="449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ru-RU" sz="4800" b="1"/>
              <a:t>[</a:t>
            </a:r>
            <a:r>
              <a:rPr lang="ru-RU" altLang="ru-RU" sz="4800" b="1"/>
              <a:t> Т – Д </a:t>
            </a:r>
            <a:r>
              <a:rPr lang="en-US" altLang="ru-RU" sz="4800" b="1"/>
              <a:t>]</a:t>
            </a:r>
            <a:endParaRPr lang="ru-RU" altLang="ru-RU" sz="4800" b="1"/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4000" b="1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/>
              <a:t>Произнеси́те:  </a:t>
            </a:r>
            <a:r>
              <a:rPr lang="en-US" altLang="ru-RU" sz="3600" b="1"/>
              <a:t>[</a:t>
            </a:r>
            <a:r>
              <a:rPr lang="ru-RU" altLang="ru-RU" sz="3600" b="1"/>
              <a:t> Т </a:t>
            </a:r>
            <a:r>
              <a:rPr lang="en-US" altLang="ru-RU" sz="3600" b="1"/>
              <a:t>]</a:t>
            </a:r>
            <a:r>
              <a:rPr lang="ru-RU" altLang="ru-RU" sz="3600"/>
              <a:t> без го́лоса,</a:t>
            </a:r>
            <a:endParaRPr lang="en-US" altLang="ru-RU" sz="36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3600"/>
              <a:t>                         </a:t>
            </a:r>
            <a:r>
              <a:rPr lang="en-US" altLang="ru-RU" sz="3600" b="1"/>
              <a:t>[</a:t>
            </a:r>
            <a:r>
              <a:rPr lang="ru-RU" altLang="ru-RU" sz="3600" b="1"/>
              <a:t> Д </a:t>
            </a:r>
            <a:r>
              <a:rPr lang="en-US" altLang="ru-RU" sz="3600" b="1"/>
              <a:t>]</a:t>
            </a:r>
            <a:r>
              <a:rPr lang="ru-RU" altLang="ru-RU" sz="3600"/>
              <a:t> с го́лосом,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/>
              <a:t>                        </a:t>
            </a:r>
            <a:r>
              <a:rPr lang="en-US" altLang="ru-RU" sz="3600"/>
              <a:t> </a:t>
            </a:r>
            <a:r>
              <a:rPr lang="en-US" altLang="ru-RU" sz="3600" b="1"/>
              <a:t>[</a:t>
            </a:r>
            <a:r>
              <a:rPr lang="ru-RU" altLang="ru-RU" sz="3600" b="1"/>
              <a:t> Т – Д </a:t>
            </a:r>
            <a:r>
              <a:rPr lang="en-US" altLang="ru-RU" sz="3600" b="1"/>
              <a:t>]</a:t>
            </a:r>
            <a:endParaRPr lang="ru-RU" altLang="ru-RU" sz="3600" b="1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/>
              <a:t>                      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/>
              <a:t>                      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1"/>
          <p:cNvSpPr txBox="1">
            <a:spLocks noChangeArrowheads="1"/>
          </p:cNvSpPr>
          <p:nvPr/>
        </p:nvSpPr>
        <p:spPr bwMode="auto">
          <a:xfrm>
            <a:off x="1752600" y="838200"/>
            <a:ext cx="62865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000" b="1">
                <a:solidFill>
                  <a:srgbClr val="FF0000"/>
                </a:solidFill>
              </a:rPr>
              <a:t>Прочита́йте пра́вильно:</a:t>
            </a:r>
          </a:p>
        </p:txBody>
      </p:sp>
      <p:sp>
        <p:nvSpPr>
          <p:cNvPr id="7171" name="TextBox 2"/>
          <p:cNvSpPr txBox="1">
            <a:spLocks noChangeArrowheads="1"/>
          </p:cNvSpPr>
          <p:nvPr/>
        </p:nvSpPr>
        <p:spPr bwMode="auto">
          <a:xfrm>
            <a:off x="914400" y="1828800"/>
            <a:ext cx="772160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000" b="1"/>
              <a:t>сте́пень, показа́тель сте́пени,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000" b="1"/>
              <a:t>одночле́н, станда́ртный вид,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000" b="1"/>
              <a:t>в квадра́те.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начало войны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52400"/>
            <a:ext cx="8331200" cy="655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12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"/>
          <p:cNvSpPr txBox="1">
            <a:spLocks noChangeArrowheads="1"/>
          </p:cNvSpPr>
          <p:nvPr/>
        </p:nvSpPr>
        <p:spPr bwMode="auto">
          <a:xfrm>
            <a:off x="1447800" y="914400"/>
            <a:ext cx="3216275" cy="415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                </a:t>
            </a:r>
            <a:r>
              <a:rPr lang="ru-RU" altLang="ru-RU" sz="4400" b="1"/>
              <a:t>5² - 3 =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400" b="1"/>
              <a:t>10³ + 941 =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400" b="1"/>
              <a:t>            2² =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400" b="1"/>
              <a:t>            3³ =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400" b="1"/>
              <a:t> 24 · 100² =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400" b="1"/>
              <a:t> 185 · 10³ =</a:t>
            </a:r>
          </a:p>
        </p:txBody>
      </p:sp>
      <p:sp>
        <p:nvSpPr>
          <p:cNvPr id="9219" name="TextBox 2"/>
          <p:cNvSpPr txBox="1">
            <a:spLocks noChangeArrowheads="1"/>
          </p:cNvSpPr>
          <p:nvPr/>
        </p:nvSpPr>
        <p:spPr bwMode="auto">
          <a:xfrm>
            <a:off x="4572000" y="914400"/>
            <a:ext cx="2971800" cy="483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AutoNum type="arabicPlain" startAt="22"/>
            </a:pPr>
            <a:r>
              <a:rPr lang="ru-RU" altLang="ru-RU" sz="4400" b="1"/>
              <a:t>          </a:t>
            </a:r>
            <a:r>
              <a:rPr lang="ru-RU" altLang="ru-RU" sz="4400" b="1">
                <a:solidFill>
                  <a:srgbClr val="FF0000"/>
                </a:solidFill>
              </a:rPr>
              <a:t>П</a:t>
            </a:r>
          </a:p>
          <a:p>
            <a:pPr eaLnBrk="1" hangingPunct="1">
              <a:spcBef>
                <a:spcPct val="0"/>
              </a:spcBef>
              <a:buFontTx/>
              <a:buAutoNum type="arabicPlain" startAt="1941"/>
            </a:pPr>
            <a:r>
              <a:rPr lang="ru-RU" altLang="ru-RU" sz="4400" b="1"/>
              <a:t>      </a:t>
            </a:r>
            <a:r>
              <a:rPr lang="ru-RU" altLang="ru-RU" sz="4400" b="1">
                <a:solidFill>
                  <a:srgbClr val="FF0000"/>
                </a:solidFill>
              </a:rPr>
              <a:t>О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400" b="1"/>
              <a:t>  4          </a:t>
            </a:r>
            <a:r>
              <a:rPr lang="ru-RU" altLang="ru-RU" sz="4400" b="1">
                <a:solidFill>
                  <a:srgbClr val="FF0000"/>
                </a:solidFill>
              </a:rPr>
              <a:t>Б</a:t>
            </a:r>
          </a:p>
          <a:p>
            <a:pPr eaLnBrk="1" hangingPunct="1">
              <a:spcBef>
                <a:spcPct val="0"/>
              </a:spcBef>
              <a:buFontTx/>
              <a:buAutoNum type="arabicPlain" startAt="27"/>
            </a:pPr>
            <a:r>
              <a:rPr lang="ru-RU" altLang="ru-RU" sz="4400" b="1"/>
              <a:t>          </a:t>
            </a:r>
            <a:r>
              <a:rPr lang="ru-RU" altLang="ru-RU" sz="4400" b="1">
                <a:solidFill>
                  <a:srgbClr val="FF0000"/>
                </a:solidFill>
              </a:rPr>
              <a:t>Е́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400" b="1"/>
              <a:t>240000  </a:t>
            </a:r>
            <a:r>
              <a:rPr lang="ru-RU" altLang="ru-RU" sz="4400" b="1">
                <a:solidFill>
                  <a:srgbClr val="FF0000"/>
                </a:solidFill>
              </a:rPr>
              <a:t>Д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400" b="1"/>
              <a:t>185000  </a:t>
            </a:r>
            <a:r>
              <a:rPr lang="ru-RU" altLang="ru-RU" sz="4400" b="1">
                <a:solidFill>
                  <a:srgbClr val="FF0000"/>
                </a:solidFill>
              </a:rPr>
              <a:t>А</a:t>
            </a:r>
          </a:p>
          <a:p>
            <a:pPr eaLnBrk="1" hangingPunct="1">
              <a:spcBef>
                <a:spcPct val="0"/>
              </a:spcBef>
              <a:buFontTx/>
              <a:buAutoNum type="arabicPlain" startAt="1941"/>
            </a:pPr>
            <a:endParaRPr lang="ru-RU" altLang="ru-RU" sz="4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Содержимое 2"/>
          <p:cNvSpPr>
            <a:spLocks noGrp="1"/>
          </p:cNvSpPr>
          <p:nvPr>
            <p:ph idx="1"/>
          </p:nvPr>
        </p:nvSpPr>
        <p:spPr>
          <a:xfrm>
            <a:off x="609600" y="1524000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altLang="ru-RU" sz="4800" b="1" smtClean="0"/>
              <a:t>  </a:t>
            </a:r>
            <a:r>
              <a:rPr lang="ru-RU" altLang="ru-RU" sz="4400" b="1" smtClean="0">
                <a:solidFill>
                  <a:srgbClr val="FF0000"/>
                </a:solidFill>
              </a:rPr>
              <a:t>Побе́да</a:t>
            </a:r>
            <a:r>
              <a:rPr lang="ru-RU" altLang="ru-RU" sz="4400" b="1" smtClean="0"/>
              <a:t> – успе́х в би́тве, войне́, по́лное пораже́ние </a:t>
            </a:r>
          </a:p>
          <a:p>
            <a:pPr>
              <a:buFontTx/>
              <a:buNone/>
            </a:pPr>
            <a:r>
              <a:rPr lang="ru-RU" altLang="ru-RU" sz="4400" b="1" smtClean="0"/>
              <a:t>  проти́вника.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70818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667</TotalTime>
  <Words>742</Words>
  <Application>Microsoft Office PowerPoint</Application>
  <PresentationFormat>On-screen Show (4:3)</PresentationFormat>
  <Paragraphs>160</Paragraphs>
  <Slides>33</Slides>
  <Notes>1</Notes>
  <HiddenSlides>0</HiddenSlides>
  <MMClips>3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7" baseType="lpstr">
      <vt:lpstr>Arial</vt:lpstr>
      <vt:lpstr>Calibri</vt:lpstr>
      <vt:lpstr>Times New Roman</vt:lpstr>
      <vt:lpstr>Оформление по умолчанию</vt:lpstr>
      <vt:lpstr>Те́ма уро́ка: Умноже́ние одночле́нов. Возведе́ние одночле́на в сте́пень</vt:lpstr>
      <vt:lpstr>Прозвене́л звоно́к для нас! Вста́ли все у парт краси́во, Поздоро́вались учти́во,  Ти́хо се́ли, спи́нки пря́мо. Все лего́нечко вздохнём,  Уро́к а́лгебры начнём.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Рабо́та по уче́бнику</vt:lpstr>
      <vt:lpstr>Физкультмину́тка</vt:lpstr>
      <vt:lpstr>PowerPoint Presentation</vt:lpstr>
      <vt:lpstr>Зада́ча</vt:lpstr>
      <vt:lpstr>PowerPoint Presentation</vt:lpstr>
      <vt:lpstr>PowerPoint Presentation</vt:lpstr>
      <vt:lpstr>Тест</vt:lpstr>
      <vt:lpstr>Ответы</vt:lpstr>
      <vt:lpstr>PowerPoint Presentation</vt:lpstr>
      <vt:lpstr>Дома́шнее зада́ние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word</cp:lastModifiedBy>
  <cp:revision>56</cp:revision>
  <cp:lastPrinted>1601-01-01T00:00:00Z</cp:lastPrinted>
  <dcterms:created xsi:type="dcterms:W3CDTF">1601-01-01T00:00:00Z</dcterms:created>
  <dcterms:modified xsi:type="dcterms:W3CDTF">2025-09-24T20:14:41Z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