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2" r:id="rId3"/>
    <p:sldId id="257" r:id="rId4"/>
    <p:sldId id="279" r:id="rId5"/>
    <p:sldId id="280" r:id="rId6"/>
    <p:sldId id="281" r:id="rId7"/>
    <p:sldId id="258" r:id="rId8"/>
    <p:sldId id="264" r:id="rId9"/>
    <p:sldId id="263" r:id="rId10"/>
    <p:sldId id="262" r:id="rId11"/>
    <p:sldId id="266" r:id="rId12"/>
    <p:sldId id="273" r:id="rId13"/>
    <p:sldId id="271" r:id="rId14"/>
    <p:sldId id="269" r:id="rId15"/>
    <p:sldId id="278" r:id="rId16"/>
    <p:sldId id="277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1416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8E83-5C3D-445D-A7D6-7F4D1D13056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BC1224-3B97-4544-82D7-F36F9B385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8E83-5C3D-445D-A7D6-7F4D1D13056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C1224-3B97-4544-82D7-F36F9B385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8E83-5C3D-445D-A7D6-7F4D1D13056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C1224-3B97-4544-82D7-F36F9B385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3B8E83-5C3D-445D-A7D6-7F4D1D13056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CBC1224-3B97-4544-82D7-F36F9B385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8E83-5C3D-445D-A7D6-7F4D1D13056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C1224-3B97-4544-82D7-F36F9B385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8E83-5C3D-445D-A7D6-7F4D1D13056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C1224-3B97-4544-82D7-F36F9B385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C1224-3B97-4544-82D7-F36F9B385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8E83-5C3D-445D-A7D6-7F4D1D13056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8E83-5C3D-445D-A7D6-7F4D1D13056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C1224-3B97-4544-82D7-F36F9B385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8E83-5C3D-445D-A7D6-7F4D1D13056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C1224-3B97-4544-82D7-F36F9B38561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3B8E83-5C3D-445D-A7D6-7F4D1D13056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BC1224-3B97-4544-82D7-F36F9B385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B8E83-5C3D-445D-A7D6-7F4D1D13056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BC1224-3B97-4544-82D7-F36F9B385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3B8E83-5C3D-445D-A7D6-7F4D1D130561}" type="datetimeFigureOut">
              <a:rPr lang="ru-RU" smtClean="0"/>
              <a:pPr/>
              <a:t>03.04.2019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CBC1224-3B97-4544-82D7-F36F9B38561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180528" y="5105400"/>
            <a:ext cx="9324528" cy="17526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Классный час в рамках Городской  недели 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«Единство  многообразия»</a:t>
            </a:r>
          </a:p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Московская международная школа </a:t>
            </a:r>
            <a:endParaRPr lang="ru-RU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Monotype Corsiva" pitchFamily="66" charset="0"/>
              </a:rPr>
              <a:t>Классный руководитель Романова  Наталья  Владимировна</a:t>
            </a:r>
            <a:endParaRPr lang="ru-RU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3116"/>
            <a:ext cx="9144000" cy="1513878"/>
          </a:xfrm>
        </p:spPr>
        <p:txBody>
          <a:bodyPr>
            <a:noAutofit/>
          </a:bodyPr>
          <a:lstStyle/>
          <a:p>
            <a:r>
              <a:rPr lang="ru-RU" sz="12000" b="1" i="1" dirty="0" smtClean="0">
                <a:solidFill>
                  <a:schemeClr val="bg1"/>
                </a:solidFill>
                <a:latin typeface="Monotype Corsiva" pitchFamily="66" charset="0"/>
              </a:rPr>
              <a:t>Русские нерусские</a:t>
            </a:r>
            <a:endParaRPr lang="ru-RU" sz="120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tatic.editors.svoy.ru/33b6504e84086cb1e776877ce2575de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464496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60648"/>
            <a:ext cx="4427984" cy="6336704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Следующая жена Павла I, </a:t>
            </a:r>
            <a:r>
              <a:rPr lang="ru-RU" sz="2000" b="1" dirty="0" smtClean="0">
                <a:solidFill>
                  <a:srgbClr val="FFFF00"/>
                </a:solidFill>
              </a:rPr>
              <a:t>Мария Федоровна</a:t>
            </a:r>
            <a:r>
              <a:rPr lang="ru-RU" sz="2000" dirty="0" smtClean="0">
                <a:solidFill>
                  <a:schemeClr val="bg1"/>
                </a:solidFill>
              </a:rPr>
              <a:t>, как и его мать Екатерина, была родом из </a:t>
            </a:r>
            <a:r>
              <a:rPr lang="ru-RU" sz="2000" dirty="0" err="1" smtClean="0">
                <a:solidFill>
                  <a:schemeClr val="bg1"/>
                </a:solidFill>
              </a:rPr>
              <a:t>Штеттина</a:t>
            </a:r>
            <a:r>
              <a:rPr lang="ru-RU" sz="2000" dirty="0" smtClean="0">
                <a:solidFill>
                  <a:schemeClr val="bg1"/>
                </a:solidFill>
              </a:rPr>
              <a:t>. В немецкой принцессе Софии императрица углядела для своего сына идеал. Она оказалась полной противоположностью Натальи Алексеевны – обожала мужа, ни в чем не перечила его матери и не совала нос далее дозволенных границ. Даже воспитанием детей Марии и Павла занимались посторонние люди под руководством свекрови Екатерины.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Когда муж взошел на престол, Мария Федоровна получила титул императрицы Российской империи. Под ее началом было открыто несколько женских учебных заведений и филантропических обществ.</a:t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-108520" y="5982379"/>
            <a:ext cx="593143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София-Доротея-Августа-Луиза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Вюртембергская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(14 октября 1759 — 24 октября 1828)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tatic.editors.svoy.ru/c2fe734dc15b02e5303ef43b25a0b19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824536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6056" y="116632"/>
            <a:ext cx="4067944" cy="674136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 smtClean="0">
                <a:solidFill>
                  <a:schemeClr val="bg1"/>
                </a:solidFill>
              </a:rPr>
              <a:t>Еще одна немецкая принцесса, ставшая избранницей русского престолонаследника Александра I, была дочерью Амалии </a:t>
            </a:r>
            <a:r>
              <a:rPr lang="ru-RU" sz="2000" dirty="0" err="1" smtClean="0">
                <a:solidFill>
                  <a:schemeClr val="bg1"/>
                </a:solidFill>
              </a:rPr>
              <a:t>Гессен-Дармштадтской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rgbClr val="FFFF00"/>
                </a:solidFill>
              </a:rPr>
              <a:t>Елизавета</a:t>
            </a:r>
            <a:r>
              <a:rPr lang="en-US" sz="2000" b="1" dirty="0" smtClean="0">
                <a:solidFill>
                  <a:srgbClr val="FFFF00"/>
                </a:solidFill>
              </a:rPr>
              <a:t> </a:t>
            </a:r>
            <a:r>
              <a:rPr lang="ru-RU" sz="2000" b="1" dirty="0" smtClean="0">
                <a:solidFill>
                  <a:srgbClr val="FFFF00"/>
                </a:solidFill>
              </a:rPr>
              <a:t>Алексеевна</a:t>
            </a:r>
            <a:r>
              <a:rPr lang="ru-RU" sz="2000" dirty="0" smtClean="0">
                <a:solidFill>
                  <a:schemeClr val="bg1"/>
                </a:solidFill>
              </a:rPr>
              <a:t>, в девичестве </a:t>
            </a:r>
            <a:r>
              <a:rPr lang="ru-RU" sz="2000" dirty="0" err="1" smtClean="0">
                <a:solidFill>
                  <a:schemeClr val="bg1"/>
                </a:solidFill>
              </a:rPr>
              <a:t>Луиза-Августа</a:t>
            </a:r>
            <a:r>
              <a:rPr lang="ru-RU" sz="2000" dirty="0" smtClean="0">
                <a:solidFill>
                  <a:schemeClr val="bg1"/>
                </a:solidFill>
              </a:rPr>
              <a:t>, стала молодой женой не менее молодого Алексея</a:t>
            </a:r>
            <a:r>
              <a:rPr lang="en-US" sz="2000" dirty="0" smtClean="0">
                <a:solidFill>
                  <a:schemeClr val="bg1"/>
                </a:solidFill>
              </a:rPr>
              <a:t>. </a:t>
            </a:r>
            <a:r>
              <a:rPr lang="ru-RU" sz="2000" dirty="0" smtClean="0">
                <a:solidFill>
                  <a:schemeClr val="bg1"/>
                </a:solidFill>
              </a:rPr>
              <a:t>Дальнейшая судьба императрицы была несчастна — всю жизнь при дворе она держалась особняком и умерла вслед за мужем при невыясненных обстоятельствах.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5982379"/>
            <a:ext cx="493204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Луиза-Мария-Августа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Баденская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(13 января 1779 — 4 мая 1826)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tatic.editors.svoy.ru/639daadcccf66bfe0147302b238ad6da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680520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0" y="116632"/>
            <a:ext cx="4211960" cy="626469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Будущая жена Николая I происходила из семьи прусских королей. Она с радостью приехала в Россию и стала великой княжной </a:t>
            </a:r>
            <a:r>
              <a:rPr lang="ru-RU" sz="2000" b="1" dirty="0" smtClean="0">
                <a:solidFill>
                  <a:srgbClr val="FFFF00"/>
                </a:solidFill>
              </a:rPr>
              <a:t>Александрой Федоровной</a:t>
            </a:r>
            <a:r>
              <a:rPr lang="ru-RU" sz="2000" dirty="0" smtClean="0">
                <a:solidFill>
                  <a:schemeClr val="bg1"/>
                </a:solidFill>
              </a:rPr>
              <a:t>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Когда император Александр I умер от  тифа, его место занял Николай I. Они с женой вступили на трон в трудное время – в день их коронации началось восстание декабристов. Несмотря на трудности жена Николая I прекрасно справлялась со своими обязанностями. Она была мила и грациозна, родила девятерых детей и до конца дней сохраняла веселый нрав, скрывая серьезные проблемы со здоровьем.</a:t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-180528" y="5838363"/>
            <a:ext cx="59046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Фридерика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Шарлотта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Вильгельмина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Прусская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(13 июля 1798 — 20 октября 1860)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tatic.editors.svoy.ru/a0b38eb319090afd487b762992ed3b42"/>
          <p:cNvPicPr>
            <a:picLocks noGrp="1"/>
          </p:cNvPicPr>
          <p:nvPr>
            <p:ph idx="1"/>
          </p:nvPr>
        </p:nvPicPr>
        <p:blipFill>
          <a:blip r:embed="rId2" cstate="print"/>
          <a:srcRect l="5712" r="7183"/>
          <a:stretch>
            <a:fillRect/>
          </a:stretch>
        </p:blipFill>
        <p:spPr bwMode="auto">
          <a:xfrm>
            <a:off x="251520" y="188640"/>
            <a:ext cx="4248472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-315416"/>
            <a:ext cx="4499992" cy="626469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Будущая жена императора </a:t>
            </a:r>
            <a:r>
              <a:rPr lang="ru-RU" sz="2000" dirty="0" err="1" smtClean="0">
                <a:solidFill>
                  <a:schemeClr val="bg1"/>
                </a:solidFill>
              </a:rPr>
              <a:t>АлександраII</a:t>
            </a:r>
            <a:r>
              <a:rPr lang="ru-RU" sz="2000" dirty="0" smtClean="0">
                <a:solidFill>
                  <a:schemeClr val="bg1"/>
                </a:solidFill>
              </a:rPr>
              <a:t> </a:t>
            </a:r>
            <a:r>
              <a:rPr lang="ru-RU" sz="2000" b="1" dirty="0" smtClean="0">
                <a:solidFill>
                  <a:srgbClr val="FFFF00"/>
                </a:solidFill>
              </a:rPr>
              <a:t>Мария Александровна </a:t>
            </a:r>
            <a:r>
              <a:rPr lang="ru-RU" sz="2000" dirty="0" smtClean="0">
                <a:solidFill>
                  <a:schemeClr val="bg1"/>
                </a:solidFill>
              </a:rPr>
              <a:t>была сомнительного происхождения, о чем прекрасно знали при дворе в Петербурге. Отцом принцессы Марии был вовсе не герцог Людвиг II Гессенский, а некий барон. Этот немаловажный факт биографии вовсе не смутил Александра — он был влюблен в 14-летнюю Марию, хотя особенной красотой она не отличалась.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В браке они прожили 39 лет.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Главной заслугой императрицы стала организации Общества Красного Креста, всего в ее ведомстве было около 250 благотворительных и учебных заведений.</a:t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-180528" y="5906398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Максимилиана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Вильгельмина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Мария Гессенская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(27 июля 1824 — 22 мая 1880)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tatic.editors.svoy.ru/a657633f1c5f61e7ac33fe378090137f"/>
          <p:cNvPicPr>
            <a:picLocks noGrp="1"/>
          </p:cNvPicPr>
          <p:nvPr>
            <p:ph idx="1"/>
          </p:nvPr>
        </p:nvPicPr>
        <p:blipFill>
          <a:blip r:embed="rId2" cstate="print"/>
          <a:srcRect l="4412" r="5882"/>
          <a:stretch>
            <a:fillRect/>
          </a:stretch>
        </p:blipFill>
        <p:spPr bwMode="auto">
          <a:xfrm>
            <a:off x="179512" y="188640"/>
            <a:ext cx="4392488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-99392"/>
            <a:ext cx="4644008" cy="648072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Датская принцесса </a:t>
            </a:r>
            <a:r>
              <a:rPr lang="ru-RU" sz="2000" dirty="0" err="1" smtClean="0">
                <a:solidFill>
                  <a:schemeClr val="bg1"/>
                </a:solidFill>
              </a:rPr>
              <a:t>Дагмара</a:t>
            </a:r>
            <a:r>
              <a:rPr lang="ru-RU" sz="2000" dirty="0" smtClean="0">
                <a:solidFill>
                  <a:schemeClr val="bg1"/>
                </a:solidFill>
              </a:rPr>
              <a:t>, дочь короля </a:t>
            </a:r>
            <a:r>
              <a:rPr lang="ru-RU" sz="2000" dirty="0" err="1" smtClean="0">
                <a:solidFill>
                  <a:schemeClr val="bg1"/>
                </a:solidFill>
              </a:rPr>
              <a:t>Кристиана</a:t>
            </a:r>
            <a:r>
              <a:rPr lang="ru-RU" sz="2000" dirty="0" smtClean="0">
                <a:solidFill>
                  <a:schemeClr val="bg1"/>
                </a:solidFill>
              </a:rPr>
              <a:t> IX, собиралась выйти замуж за русского цесаревича Николая Александровича. Но в возрасте 21 года наследник внезапно заразился туберкулезом и умер. Право наследования (и невеста) перешли ко второму сыну императора, Александру III. Несмотря на трагические обстоятельства их женитьбы брак </a:t>
            </a:r>
            <a:r>
              <a:rPr lang="ru-RU" sz="2000" dirty="0" err="1" smtClean="0">
                <a:solidFill>
                  <a:schemeClr val="bg1"/>
                </a:solidFill>
              </a:rPr>
              <a:t>Дагмары</a:t>
            </a:r>
            <a:r>
              <a:rPr lang="ru-RU" sz="2000" dirty="0" smtClean="0">
                <a:solidFill>
                  <a:schemeClr val="bg1"/>
                </a:solidFill>
              </a:rPr>
              <a:t>, в православии </a:t>
            </a:r>
            <a:r>
              <a:rPr lang="ru-RU" sz="2000" b="1" dirty="0" smtClean="0">
                <a:solidFill>
                  <a:srgbClr val="FFFF00"/>
                </a:solidFill>
              </a:rPr>
              <a:t>Марии Федоровны</a:t>
            </a:r>
            <a:r>
              <a:rPr lang="ru-RU" sz="2000" dirty="0" smtClean="0">
                <a:solidFill>
                  <a:schemeClr val="bg1"/>
                </a:solidFill>
              </a:rPr>
              <a:t>, и царя оказался весьма успешным. Они прожили вместе почти тридцать лет. После смерти супруга Мария Федоровна заведовала несколькими благотворительными обществами и приютами, интересовалась и покровительствовала искусству, принимала активное участие в судьбе сына Николая II.</a:t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-180528" y="5982379"/>
            <a:ext cx="547260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Мария-София-Фредерика-Дагмара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Датская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(14 ноября 1847 — 13 октября 1928)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tatic.editors.svoy.ru/93502443e598980f0bd20eed46b505e5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4536504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-387424"/>
            <a:ext cx="4355976" cy="6741368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Последняя императрица Российской империи и жена Николая II тоже была немкой, дочерью немецкого герцога. Она также приходилась внучкой королеве Великобритании.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На долю императрицы выпало немало испытаний. Она была носительницей гена гемофилии и передала болезнь единственному сыну, наследнику Алексею. Постоянная опека мальчика и боязнь любой травмы сделали </a:t>
            </a:r>
            <a:r>
              <a:rPr lang="ru-RU" sz="2000" b="1" dirty="0" smtClean="0">
                <a:solidFill>
                  <a:srgbClr val="FFFF00"/>
                </a:solidFill>
              </a:rPr>
              <a:t>Александру Фёдоровну</a:t>
            </a:r>
            <a:r>
              <a:rPr lang="ru-RU" sz="2000" dirty="0" smtClean="0">
                <a:solidFill>
                  <a:schemeClr val="bg1"/>
                </a:solidFill>
              </a:rPr>
              <a:t> излишне эмоциональной и религиозной. Неспокойная обстановка Первой мировой войны и назревающего переворота, революция, домашний арест, а потом расстрел всей семьи – так закончилась жизнь немецкой герцогини, жены русского императора. </a:t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5733256"/>
            <a:ext cx="529208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Алиса Виктория Елена Луиза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Беатрис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Гессен-Дармштадтская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(6 июня 1872 — 17 июля 1918)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52536" y="620688"/>
            <a:ext cx="9577064" cy="6093296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Петр Багратион</a:t>
            </a:r>
            <a:r>
              <a:rPr lang="ru-RU" sz="8000" dirty="0" smtClean="0">
                <a:solidFill>
                  <a:schemeClr val="bg1"/>
                </a:solidFill>
              </a:rPr>
              <a:t> – из рода грузинских царей; </a:t>
            </a:r>
          </a:p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Михаил Барклай де Толли</a:t>
            </a:r>
            <a:r>
              <a:rPr lang="ru-RU" sz="8000" dirty="0" smtClean="0">
                <a:solidFill>
                  <a:schemeClr val="bg1"/>
                </a:solidFill>
              </a:rPr>
              <a:t> – из шотландского рода; </a:t>
            </a:r>
          </a:p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Сергей Витте</a:t>
            </a:r>
            <a:r>
              <a:rPr lang="ru-RU" sz="8000" dirty="0" smtClean="0">
                <a:solidFill>
                  <a:schemeClr val="bg1"/>
                </a:solidFill>
              </a:rPr>
              <a:t> – потомок выходцев из Голландии; </a:t>
            </a:r>
          </a:p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Феофан Грек</a:t>
            </a:r>
            <a:r>
              <a:rPr lang="ru-RU" sz="8000" dirty="0" smtClean="0">
                <a:solidFill>
                  <a:schemeClr val="bg1"/>
                </a:solidFill>
              </a:rPr>
              <a:t> – родом из Византии; </a:t>
            </a:r>
          </a:p>
          <a:p>
            <a:pPr lvl="0"/>
            <a:r>
              <a:rPr lang="ru-RU" sz="8000" b="1" dirty="0" err="1" smtClean="0">
                <a:solidFill>
                  <a:schemeClr val="bg1"/>
                </a:solidFill>
              </a:rPr>
              <a:t>Бартоломео</a:t>
            </a:r>
            <a:r>
              <a:rPr lang="ru-RU" sz="8000" b="1" dirty="0" smtClean="0">
                <a:solidFill>
                  <a:schemeClr val="bg1"/>
                </a:solidFill>
              </a:rPr>
              <a:t> Растрелли</a:t>
            </a:r>
            <a:r>
              <a:rPr lang="ru-RU" sz="8000" dirty="0" smtClean="0">
                <a:solidFill>
                  <a:schemeClr val="bg1"/>
                </a:solidFill>
              </a:rPr>
              <a:t> (Зимний дворец, русское барокко) – итальянец; </a:t>
            </a:r>
          </a:p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Осип Бове</a:t>
            </a:r>
            <a:r>
              <a:rPr lang="ru-RU" sz="8000" dirty="0" smtClean="0">
                <a:solidFill>
                  <a:schemeClr val="bg1"/>
                </a:solidFill>
              </a:rPr>
              <a:t>, главный архитектор Москвы – француз; </a:t>
            </a:r>
          </a:p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Марк Шагал</a:t>
            </a:r>
            <a:r>
              <a:rPr lang="ru-RU" sz="8000" dirty="0" smtClean="0">
                <a:solidFill>
                  <a:schemeClr val="bg1"/>
                </a:solidFill>
              </a:rPr>
              <a:t> – еврей, родом из Витебска; </a:t>
            </a:r>
          </a:p>
          <a:p>
            <a:pPr lvl="0"/>
            <a:r>
              <a:rPr lang="ru-RU" sz="8000" b="1" dirty="0" err="1" smtClean="0">
                <a:solidFill>
                  <a:schemeClr val="bg1"/>
                </a:solidFill>
              </a:rPr>
              <a:t>Этьенн</a:t>
            </a:r>
            <a:r>
              <a:rPr lang="ru-RU" sz="8000" b="1" dirty="0" smtClean="0">
                <a:solidFill>
                  <a:schemeClr val="bg1"/>
                </a:solidFill>
              </a:rPr>
              <a:t> Фальконе</a:t>
            </a:r>
            <a:r>
              <a:rPr lang="ru-RU" sz="8000" dirty="0" smtClean="0">
                <a:solidFill>
                  <a:schemeClr val="bg1"/>
                </a:solidFill>
              </a:rPr>
              <a:t> («Медный всадник») – француз; </a:t>
            </a:r>
          </a:p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Алексей Ермолов</a:t>
            </a:r>
            <a:r>
              <a:rPr lang="ru-RU" sz="8000" dirty="0" smtClean="0">
                <a:solidFill>
                  <a:schemeClr val="bg1"/>
                </a:solidFill>
              </a:rPr>
              <a:t>, покоритель Кавказа – потомок выходцев из Золотой Орды; </a:t>
            </a:r>
          </a:p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Леонард Эйлер</a:t>
            </a:r>
            <a:r>
              <a:rPr lang="ru-RU" sz="8000" dirty="0" smtClean="0">
                <a:solidFill>
                  <a:schemeClr val="bg1"/>
                </a:solidFill>
              </a:rPr>
              <a:t>, математик – немец; </a:t>
            </a:r>
          </a:p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Борис Якоби</a:t>
            </a:r>
            <a:r>
              <a:rPr lang="ru-RU" sz="8000" dirty="0" smtClean="0">
                <a:solidFill>
                  <a:schemeClr val="bg1"/>
                </a:solidFill>
              </a:rPr>
              <a:t>, физик, первый русский академик – немец; </a:t>
            </a:r>
          </a:p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Огюст </a:t>
            </a:r>
            <a:r>
              <a:rPr lang="ru-RU" sz="8000" b="1" dirty="0" err="1" smtClean="0">
                <a:solidFill>
                  <a:schemeClr val="bg1"/>
                </a:solidFill>
              </a:rPr>
              <a:t>Монферран</a:t>
            </a:r>
            <a:r>
              <a:rPr lang="ru-RU" sz="8000" dirty="0" smtClean="0">
                <a:solidFill>
                  <a:schemeClr val="bg1"/>
                </a:solidFill>
              </a:rPr>
              <a:t> (Исаакиевский собор) – француз; </a:t>
            </a:r>
          </a:p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Абрам Петрович Ганнибал</a:t>
            </a:r>
            <a:r>
              <a:rPr lang="ru-RU" sz="8000" dirty="0" smtClean="0">
                <a:solidFill>
                  <a:schemeClr val="bg1"/>
                </a:solidFill>
              </a:rPr>
              <a:t>, генерал, прадед Пушкина – эфиоп; </a:t>
            </a:r>
          </a:p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Николай Карамзин</a:t>
            </a:r>
            <a:r>
              <a:rPr lang="ru-RU" sz="8000" dirty="0" smtClean="0">
                <a:solidFill>
                  <a:schemeClr val="bg1"/>
                </a:solidFill>
              </a:rPr>
              <a:t> – из татар рода </a:t>
            </a:r>
            <a:r>
              <a:rPr lang="ru-RU" sz="8000" dirty="0" err="1" smtClean="0">
                <a:solidFill>
                  <a:schemeClr val="bg1"/>
                </a:solidFill>
              </a:rPr>
              <a:t>Карамурза</a:t>
            </a:r>
            <a:r>
              <a:rPr lang="ru-RU" sz="8000" dirty="0" smtClean="0">
                <a:solidFill>
                  <a:schemeClr val="bg1"/>
                </a:solidFill>
              </a:rPr>
              <a:t>; </a:t>
            </a:r>
          </a:p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Иван Сергеевич Тургенев</a:t>
            </a:r>
            <a:r>
              <a:rPr lang="ru-RU" sz="8000" dirty="0" smtClean="0">
                <a:solidFill>
                  <a:schemeClr val="bg1"/>
                </a:solidFill>
              </a:rPr>
              <a:t> – русский дворянин, из татар рода </a:t>
            </a:r>
            <a:r>
              <a:rPr lang="ru-RU" sz="8000" dirty="0" err="1" smtClean="0">
                <a:solidFill>
                  <a:schemeClr val="bg1"/>
                </a:solidFill>
              </a:rPr>
              <a:t>Турген</a:t>
            </a:r>
            <a:r>
              <a:rPr lang="ru-RU" sz="8000" dirty="0" smtClean="0">
                <a:solidFill>
                  <a:schemeClr val="bg1"/>
                </a:solidFill>
              </a:rPr>
              <a:t>; </a:t>
            </a:r>
          </a:p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Денис Фонвизин</a:t>
            </a:r>
            <a:r>
              <a:rPr lang="ru-RU" sz="8000" dirty="0" smtClean="0">
                <a:solidFill>
                  <a:schemeClr val="bg1"/>
                </a:solidFill>
              </a:rPr>
              <a:t> («Недоросль») – родом из ливонских рыцарей-меченосцев; </a:t>
            </a:r>
          </a:p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Владимир Даль</a:t>
            </a:r>
            <a:r>
              <a:rPr lang="ru-RU" sz="8000" dirty="0" smtClean="0">
                <a:solidFill>
                  <a:schemeClr val="bg1"/>
                </a:solidFill>
              </a:rPr>
              <a:t> – из обрусевших датчан; </a:t>
            </a:r>
          </a:p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Софья Ковалевская</a:t>
            </a:r>
            <a:r>
              <a:rPr lang="ru-RU" sz="8000" dirty="0" smtClean="0">
                <a:solidFill>
                  <a:schemeClr val="bg1"/>
                </a:solidFill>
              </a:rPr>
              <a:t> – </a:t>
            </a:r>
            <a:r>
              <a:rPr lang="ru-RU" sz="8000" dirty="0" err="1" smtClean="0">
                <a:solidFill>
                  <a:schemeClr val="bg1"/>
                </a:solidFill>
              </a:rPr>
              <a:t>венгерско-польско-цыганских</a:t>
            </a:r>
            <a:r>
              <a:rPr lang="ru-RU" sz="8000" dirty="0" smtClean="0">
                <a:solidFill>
                  <a:schemeClr val="bg1"/>
                </a:solidFill>
              </a:rPr>
              <a:t> кровей; </a:t>
            </a:r>
          </a:p>
          <a:p>
            <a:pPr lvl="0"/>
            <a:r>
              <a:rPr lang="ru-RU" sz="8000" b="1" dirty="0" smtClean="0">
                <a:solidFill>
                  <a:schemeClr val="bg1"/>
                </a:solidFill>
              </a:rPr>
              <a:t>Николай Некрасов</a:t>
            </a:r>
            <a:r>
              <a:rPr lang="ru-RU" sz="8000" dirty="0" smtClean="0">
                <a:solidFill>
                  <a:schemeClr val="bg1"/>
                </a:solidFill>
              </a:rPr>
              <a:t> – мать полька;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И не только царственные особы: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88640"/>
            <a:ext cx="9144000" cy="6669360"/>
          </a:xfrm>
        </p:spPr>
        <p:txBody>
          <a:bodyPr>
            <a:normAutofit fontScale="40000" lnSpcReduction="20000"/>
          </a:bodyPr>
          <a:lstStyle/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Афанасий Фет</a:t>
            </a:r>
            <a:r>
              <a:rPr lang="ru-RU" sz="4200" dirty="0" smtClean="0">
                <a:solidFill>
                  <a:schemeClr val="bg1"/>
                </a:solidFill>
              </a:rPr>
              <a:t> – мать немецкая еврейка;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Александр Герцен</a:t>
            </a:r>
            <a:r>
              <a:rPr lang="ru-RU" sz="4200" dirty="0" smtClean="0">
                <a:solidFill>
                  <a:schemeClr val="bg1"/>
                </a:solidFill>
              </a:rPr>
              <a:t> – мать немка; </a:t>
            </a:r>
          </a:p>
          <a:p>
            <a:pPr lvl="0"/>
            <a:r>
              <a:rPr lang="ru-RU" sz="4200" b="1" dirty="0" err="1" smtClean="0">
                <a:solidFill>
                  <a:schemeClr val="bg1"/>
                </a:solidFill>
              </a:rPr>
              <a:t>Климент</a:t>
            </a:r>
            <a:r>
              <a:rPr lang="ru-RU" sz="4200" b="1" dirty="0" smtClean="0">
                <a:solidFill>
                  <a:schemeClr val="bg1"/>
                </a:solidFill>
              </a:rPr>
              <a:t> Тимирязев</a:t>
            </a:r>
            <a:r>
              <a:rPr lang="ru-RU" sz="4200" dirty="0" smtClean="0">
                <a:solidFill>
                  <a:schemeClr val="bg1"/>
                </a:solidFill>
              </a:rPr>
              <a:t> – мать англичанка;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Константин Циолковский</a:t>
            </a:r>
            <a:r>
              <a:rPr lang="ru-RU" sz="4200" dirty="0" smtClean="0">
                <a:solidFill>
                  <a:schemeClr val="bg1"/>
                </a:solidFill>
              </a:rPr>
              <a:t> – из поляков; 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Иван Айвазовский</a:t>
            </a:r>
            <a:r>
              <a:rPr lang="ru-RU" sz="4200" dirty="0" smtClean="0">
                <a:solidFill>
                  <a:schemeClr val="bg1"/>
                </a:solidFill>
              </a:rPr>
              <a:t> – из армян;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Антон Куинджи</a:t>
            </a:r>
            <a:r>
              <a:rPr lang="ru-RU" sz="4200" dirty="0" smtClean="0">
                <a:solidFill>
                  <a:schemeClr val="bg1"/>
                </a:solidFill>
              </a:rPr>
              <a:t> – из греков;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Николай Рерих</a:t>
            </a:r>
            <a:r>
              <a:rPr lang="ru-RU" sz="4200" dirty="0" smtClean="0">
                <a:solidFill>
                  <a:schemeClr val="bg1"/>
                </a:solidFill>
              </a:rPr>
              <a:t> – шведские корни;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Карл Брюллов</a:t>
            </a:r>
            <a:r>
              <a:rPr lang="ru-RU" sz="4200" dirty="0" smtClean="0">
                <a:solidFill>
                  <a:schemeClr val="bg1"/>
                </a:solidFill>
              </a:rPr>
              <a:t> – из французов;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адмирал Колчак</a:t>
            </a:r>
            <a:r>
              <a:rPr lang="ru-RU" sz="4200" dirty="0" smtClean="0">
                <a:solidFill>
                  <a:schemeClr val="bg1"/>
                </a:solidFill>
              </a:rPr>
              <a:t> – </a:t>
            </a:r>
            <a:r>
              <a:rPr lang="ru-RU" sz="4200" dirty="0" err="1" smtClean="0">
                <a:solidFill>
                  <a:schemeClr val="bg1"/>
                </a:solidFill>
              </a:rPr>
              <a:t>сербско-хорватского</a:t>
            </a:r>
            <a:r>
              <a:rPr lang="ru-RU" sz="4200" dirty="0" smtClean="0">
                <a:solidFill>
                  <a:schemeClr val="bg1"/>
                </a:solidFill>
              </a:rPr>
              <a:t> происхождения;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«Черный барон» Врангель</a:t>
            </a:r>
            <a:r>
              <a:rPr lang="ru-RU" sz="4200" dirty="0" smtClean="0">
                <a:solidFill>
                  <a:schemeClr val="bg1"/>
                </a:solidFill>
              </a:rPr>
              <a:t> – немец;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Франц Лефорт</a:t>
            </a:r>
            <a:r>
              <a:rPr lang="ru-RU" sz="4200" dirty="0" smtClean="0">
                <a:solidFill>
                  <a:schemeClr val="bg1"/>
                </a:solidFill>
              </a:rPr>
              <a:t> – швейцарец;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князья Юсуповы</a:t>
            </a:r>
            <a:r>
              <a:rPr lang="ru-RU" sz="4200" dirty="0" smtClean="0">
                <a:solidFill>
                  <a:schemeClr val="bg1"/>
                </a:solidFill>
              </a:rPr>
              <a:t> – потомки ногайского князя Юсуфа;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Петр Струве</a:t>
            </a:r>
            <a:r>
              <a:rPr lang="ru-RU" sz="4200" dirty="0" smtClean="0">
                <a:solidFill>
                  <a:schemeClr val="bg1"/>
                </a:solidFill>
              </a:rPr>
              <a:t> – немец;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Майя Плисецкая</a:t>
            </a:r>
            <a:r>
              <a:rPr lang="ru-RU" sz="4200" dirty="0" smtClean="0">
                <a:solidFill>
                  <a:schemeClr val="bg1"/>
                </a:solidFill>
              </a:rPr>
              <a:t> – еврейка;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Анна Ахматова (Горенко)</a:t>
            </a:r>
            <a:r>
              <a:rPr lang="ru-RU" sz="4200" dirty="0" smtClean="0">
                <a:solidFill>
                  <a:schemeClr val="bg1"/>
                </a:solidFill>
              </a:rPr>
              <a:t> – имеет татарские корни; </a:t>
            </a:r>
          </a:p>
          <a:p>
            <a:pPr lvl="0"/>
            <a:r>
              <a:rPr lang="ru-RU" sz="4200" b="1" dirty="0" err="1" smtClean="0">
                <a:solidFill>
                  <a:schemeClr val="bg1"/>
                </a:solidFill>
              </a:rPr>
              <a:t>Мариус</a:t>
            </a:r>
            <a:r>
              <a:rPr lang="ru-RU" sz="4200" b="1" dirty="0" smtClean="0">
                <a:solidFill>
                  <a:schemeClr val="bg1"/>
                </a:solidFill>
              </a:rPr>
              <a:t> Петипа</a:t>
            </a:r>
            <a:r>
              <a:rPr lang="ru-RU" sz="4200" dirty="0" smtClean="0">
                <a:solidFill>
                  <a:schemeClr val="bg1"/>
                </a:solidFill>
              </a:rPr>
              <a:t> – француз; </a:t>
            </a:r>
          </a:p>
          <a:p>
            <a:pPr lvl="0"/>
            <a:r>
              <a:rPr lang="ru-RU" sz="4200" b="1" dirty="0" err="1" smtClean="0">
                <a:solidFill>
                  <a:schemeClr val="bg1"/>
                </a:solidFill>
              </a:rPr>
              <a:t>Вацлав</a:t>
            </a:r>
            <a:r>
              <a:rPr lang="ru-RU" sz="4200" b="1" dirty="0" smtClean="0">
                <a:solidFill>
                  <a:schemeClr val="bg1"/>
                </a:solidFill>
              </a:rPr>
              <a:t> Нижинский</a:t>
            </a:r>
            <a:r>
              <a:rPr lang="ru-RU" sz="4200" dirty="0" smtClean="0">
                <a:solidFill>
                  <a:schemeClr val="bg1"/>
                </a:solidFill>
              </a:rPr>
              <a:t> – поляк;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Антон Рубинштейн</a:t>
            </a:r>
            <a:r>
              <a:rPr lang="ru-RU" sz="4200" dirty="0" smtClean="0">
                <a:solidFill>
                  <a:schemeClr val="bg1"/>
                </a:solidFill>
              </a:rPr>
              <a:t>, основатель Московской консерватории – немец;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Петр Ильич Чайковский</a:t>
            </a:r>
            <a:r>
              <a:rPr lang="ru-RU" sz="4200" dirty="0" smtClean="0">
                <a:solidFill>
                  <a:schemeClr val="bg1"/>
                </a:solidFill>
              </a:rPr>
              <a:t> – дед по линии матери француз;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Николай Римский-Корсаков</a:t>
            </a:r>
            <a:r>
              <a:rPr lang="ru-RU" sz="4200" dirty="0" smtClean="0">
                <a:solidFill>
                  <a:schemeClr val="bg1"/>
                </a:solidFill>
              </a:rPr>
              <a:t> – чешско-литовского происхождения; </a:t>
            </a:r>
          </a:p>
          <a:p>
            <a:pPr lvl="0"/>
            <a:r>
              <a:rPr lang="ru-RU" sz="4200" b="1" dirty="0" smtClean="0">
                <a:solidFill>
                  <a:schemeClr val="bg1"/>
                </a:solidFill>
              </a:rPr>
              <a:t>Альфред </a:t>
            </a:r>
            <a:r>
              <a:rPr lang="ru-RU" sz="4200" b="1" dirty="0" err="1" smtClean="0">
                <a:solidFill>
                  <a:schemeClr val="bg1"/>
                </a:solidFill>
              </a:rPr>
              <a:t>Шнитке</a:t>
            </a:r>
            <a:r>
              <a:rPr lang="ru-RU" sz="4200" dirty="0" smtClean="0">
                <a:solidFill>
                  <a:schemeClr val="bg1"/>
                </a:solidFill>
              </a:rPr>
              <a:t>, русский композитор «без капли русской крови» – немец.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8600" y="3212976"/>
            <a:ext cx="9144000" cy="1513878"/>
          </a:xfrm>
        </p:spPr>
        <p:txBody>
          <a:bodyPr>
            <a:noAutofit/>
          </a:bodyPr>
          <a:lstStyle/>
          <a:p>
            <a:r>
              <a:rPr lang="ru-RU" sz="6000" b="1" i="1" dirty="0" smtClean="0">
                <a:solidFill>
                  <a:schemeClr val="bg1"/>
                </a:solidFill>
                <a:latin typeface="Monotype Corsiva" pitchFamily="66" charset="0"/>
              </a:rPr>
              <a:t>Цель </a:t>
            </a:r>
            <a:br>
              <a:rPr lang="ru-RU" sz="6000" b="1" i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6000" b="1" i="1" dirty="0" smtClean="0">
                <a:solidFill>
                  <a:schemeClr val="bg1"/>
                </a:solidFill>
                <a:latin typeface="Monotype Corsiva" pitchFamily="66" charset="0"/>
              </a:rPr>
              <a:t>классного часа: </a:t>
            </a:r>
            <a:br>
              <a:rPr lang="ru-RU" sz="6000" b="1" i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6000" b="1" i="1" dirty="0" smtClean="0">
                <a:solidFill>
                  <a:schemeClr val="bg1"/>
                </a:solidFill>
                <a:latin typeface="Monotype Corsiva" pitchFamily="66" charset="0"/>
              </a:rPr>
              <a:t>Воспитание толерантности</a:t>
            </a:r>
            <a:br>
              <a:rPr lang="ru-RU" sz="6000" b="1" i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6000" b="1" i="1" dirty="0" smtClean="0">
                <a:solidFill>
                  <a:schemeClr val="bg1"/>
                </a:solidFill>
                <a:latin typeface="Monotype Corsiva" pitchFamily="66" charset="0"/>
              </a:rPr>
              <a:t> и интернационализма.</a:t>
            </a:r>
            <a:endParaRPr lang="ru-RU" sz="6000" b="1" i="1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52616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</a:rPr>
              <a:t>	</a:t>
            </a:r>
            <a:r>
              <a:rPr lang="ru-RU" sz="4000" dirty="0" smtClean="0">
                <a:solidFill>
                  <a:schemeClr val="bg1"/>
                </a:solidFill>
              </a:rPr>
              <a:t>Ни  призвание,  ни  вероисповедание, ни  сама  кровь  предков  не  делают человека  принадлежностью  той  или иной  народности.  Дух,  душа  человека  –  вот  где  нужно  искать принадлежность  его  к  тому  или другому  народу.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476672"/>
            <a:ext cx="9252520" cy="638132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bg1"/>
                </a:solidFill>
              </a:rPr>
              <a:t>Многие  русские  правители  —  князья  и  цари, императоры  и  регенты,  начиная  с  варяга </a:t>
            </a:r>
            <a:r>
              <a:rPr lang="ru-RU" dirty="0" err="1" smtClean="0">
                <a:solidFill>
                  <a:schemeClr val="bg1"/>
                </a:solidFill>
              </a:rPr>
              <a:t>Рюрика</a:t>
            </a:r>
            <a:r>
              <a:rPr lang="ru-RU" dirty="0" smtClean="0">
                <a:solidFill>
                  <a:schemeClr val="bg1"/>
                </a:solidFill>
              </a:rPr>
              <a:t>,  и  заканчивая  стопроцентным  немцем Николаем II,  «русскими»  были  с  натяжкой, а в  жены  себе  выбирали  знатных  чужестранок. Первый  русский  князь  Рюрик  взял  в  жены норвежку  </a:t>
            </a:r>
            <a:r>
              <a:rPr lang="ru-RU" i="1" dirty="0" err="1" smtClean="0">
                <a:solidFill>
                  <a:schemeClr val="bg1"/>
                </a:solidFill>
              </a:rPr>
              <a:t>Ефанду</a:t>
            </a:r>
            <a:r>
              <a:rPr lang="ru-RU" dirty="0" smtClean="0">
                <a:solidFill>
                  <a:schemeClr val="bg1"/>
                </a:solidFill>
              </a:rPr>
              <a:t>,  князь  Святослав  — скандинавку  </a:t>
            </a:r>
            <a:r>
              <a:rPr lang="ru-RU" i="1" dirty="0" err="1" smtClean="0">
                <a:solidFill>
                  <a:schemeClr val="bg1"/>
                </a:solidFill>
              </a:rPr>
              <a:t>Малфред</a:t>
            </a:r>
            <a:r>
              <a:rPr lang="ru-RU" dirty="0" smtClean="0">
                <a:solidFill>
                  <a:schemeClr val="bg1"/>
                </a:solidFill>
              </a:rPr>
              <a:t>,  каждая  из  шести  жен Владимира  Красное  Солнышко  была иностранкой,  его  сын  Ярослав  Мудрый женился  на  дочери  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</a:rPr>
              <a:t>шведского  </a:t>
            </a:r>
            <a:r>
              <a:rPr lang="ru-RU" dirty="0" smtClean="0">
                <a:solidFill>
                  <a:schemeClr val="bg1"/>
                </a:solidFill>
              </a:rPr>
              <a:t>короля </a:t>
            </a:r>
            <a:r>
              <a:rPr lang="ru-RU" i="1" dirty="0" err="1" smtClean="0">
                <a:solidFill>
                  <a:schemeClr val="bg1"/>
                </a:solidFill>
              </a:rPr>
              <a:t>Ингигерде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08520" y="260648"/>
            <a:ext cx="9252520" cy="6597352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</a:rPr>
              <a:t>	Конечно,  такие  браки  заключались  неспроста. Можно  подумать,  что  на  Руси  не  было достойных  невест.  Ярослав,  как  и  его предшественники,  преследовал  цель  развития связей  с  Европой,  вступая  в  </a:t>
            </a:r>
            <a:r>
              <a:rPr lang="ru-RU" dirty="0" smtClean="0">
                <a:solidFill>
                  <a:schemeClr val="bg1"/>
                </a:solidFill>
              </a:rPr>
              <a:t>брак </a:t>
            </a:r>
            <a:r>
              <a:rPr lang="ru-RU" dirty="0" smtClean="0">
                <a:solidFill>
                  <a:schemeClr val="bg1"/>
                </a:solidFill>
              </a:rPr>
              <a:t>со  шведкой.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bg1"/>
                </a:solidFill>
              </a:rPr>
              <a:t>	Нет  сомнений  в  том,  что  к  ХI  веку  в  жилах русских  князей  не  оставалось  ни  капли русской  крови.  Однако  сын  Юрия  Долгорукого Андрей  </a:t>
            </a:r>
            <a:r>
              <a:rPr lang="ru-RU" dirty="0" err="1" smtClean="0">
                <a:solidFill>
                  <a:schemeClr val="bg1"/>
                </a:solidFill>
              </a:rPr>
              <a:t>Боголюбский</a:t>
            </a:r>
            <a:r>
              <a:rPr lang="ru-RU" dirty="0" smtClean="0">
                <a:solidFill>
                  <a:schemeClr val="bg1"/>
                </a:solidFill>
              </a:rPr>
              <a:t>  пресек  традицию жениться  на  иностранках.  Себе  в  супруги  он выбрал  русскую  девушку  Улиту  –  дочь  первого  московского  градоначальника  боярина Кучки.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381328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bg1"/>
                </a:solidFill>
              </a:rPr>
              <a:t>В </a:t>
            </a:r>
            <a:r>
              <a:rPr lang="ru-RU" dirty="0" smtClean="0">
                <a:solidFill>
                  <a:schemeClr val="bg1"/>
                </a:solidFill>
              </a:rPr>
              <a:t>роду Романовых первым </a:t>
            </a:r>
            <a:r>
              <a:rPr lang="ru-RU" dirty="0" smtClean="0">
                <a:solidFill>
                  <a:schemeClr val="bg1"/>
                </a:solidFill>
              </a:rPr>
              <a:t>царем, выписавшим 	невесту </a:t>
            </a:r>
            <a:r>
              <a:rPr lang="ru-RU" dirty="0" smtClean="0">
                <a:solidFill>
                  <a:schemeClr val="bg1"/>
                </a:solidFill>
              </a:rPr>
              <a:t>из-за границы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стал </a:t>
            </a:r>
            <a:r>
              <a:rPr lang="ru-RU" dirty="0" smtClean="0">
                <a:solidFill>
                  <a:schemeClr val="bg1"/>
                </a:solidFill>
              </a:rPr>
              <a:t>Петр I. </a:t>
            </a:r>
            <a:r>
              <a:rPr lang="ru-RU" dirty="0" smtClean="0">
                <a:solidFill>
                  <a:schemeClr val="bg1"/>
                </a:solidFill>
              </a:rPr>
              <a:t>Его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вторая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жена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i="1" dirty="0" smtClean="0">
                <a:solidFill>
                  <a:schemeClr val="bg1"/>
                </a:solidFill>
              </a:rPr>
              <a:t>Марта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(Екатерина I</a:t>
            </a:r>
            <a:r>
              <a:rPr lang="ru-RU" dirty="0" smtClean="0">
                <a:solidFill>
                  <a:schemeClr val="bg1"/>
                </a:solidFill>
              </a:rPr>
              <a:t>), </a:t>
            </a:r>
            <a:r>
              <a:rPr lang="ru-RU" dirty="0" smtClean="0">
                <a:solidFill>
                  <a:schemeClr val="bg1"/>
                </a:solidFill>
              </a:rPr>
              <a:t>ставшая </a:t>
            </a:r>
            <a:r>
              <a:rPr lang="ru-RU" dirty="0" smtClean="0">
                <a:solidFill>
                  <a:schemeClr val="bg1"/>
                </a:solidFill>
              </a:rPr>
              <a:t>впоследствии императрицей,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была </a:t>
            </a:r>
            <a:r>
              <a:rPr lang="ru-RU" dirty="0" smtClean="0">
                <a:solidFill>
                  <a:schemeClr val="bg1"/>
                </a:solidFill>
              </a:rPr>
              <a:t>литовско-еврейского происхождения. </a:t>
            </a:r>
            <a:r>
              <a:rPr lang="ru-RU" dirty="0" smtClean="0">
                <a:solidFill>
                  <a:schemeClr val="bg1"/>
                </a:solidFill>
              </a:rPr>
              <a:t>Эта особа оставила </a:t>
            </a:r>
            <a:r>
              <a:rPr lang="ru-RU" dirty="0" smtClean="0">
                <a:solidFill>
                  <a:schemeClr val="bg1"/>
                </a:solidFill>
              </a:rPr>
              <a:t>заметный 	след 		в </a:t>
            </a:r>
            <a:r>
              <a:rPr lang="ru-RU" dirty="0" smtClean="0">
                <a:solidFill>
                  <a:schemeClr val="bg1"/>
                </a:solidFill>
              </a:rPr>
              <a:t>истории </a:t>
            </a:r>
            <a:r>
              <a:rPr lang="ru-RU" dirty="0" smtClean="0">
                <a:solidFill>
                  <a:schemeClr val="bg1"/>
                </a:solidFill>
              </a:rPr>
              <a:t>Российской </a:t>
            </a:r>
            <a:r>
              <a:rPr lang="ru-RU" dirty="0" smtClean="0">
                <a:solidFill>
                  <a:schemeClr val="bg1"/>
                </a:solidFill>
              </a:rPr>
              <a:t>империи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как и другие </a:t>
            </a:r>
            <a:r>
              <a:rPr lang="ru-RU" dirty="0" smtClean="0">
                <a:solidFill>
                  <a:schemeClr val="bg1"/>
                </a:solidFill>
              </a:rPr>
              <a:t>	жены 	русских </a:t>
            </a:r>
            <a:r>
              <a:rPr lang="ru-RU" dirty="0" smtClean="0">
                <a:solidFill>
                  <a:schemeClr val="bg1"/>
                </a:solidFill>
              </a:rPr>
              <a:t>царей – иностранки.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О них </a:t>
            </a:r>
            <a:r>
              <a:rPr lang="ru-RU" dirty="0" smtClean="0">
                <a:solidFill>
                  <a:schemeClr val="bg1"/>
                </a:solidFill>
              </a:rPr>
              <a:t>	мы </a:t>
            </a:r>
            <a:r>
              <a:rPr lang="ru-RU" dirty="0" smtClean="0">
                <a:solidFill>
                  <a:schemeClr val="bg1"/>
                </a:solidFill>
              </a:rPr>
              <a:t>и</a:t>
            </a:r>
            <a:r>
              <a:rPr lang="ru-RU" dirty="0" smtClean="0">
                <a:solidFill>
                  <a:schemeClr val="bg1"/>
                </a:solidFill>
              </a:rPr>
              <a:t>	 </a:t>
            </a:r>
            <a:r>
              <a:rPr lang="ru-RU" dirty="0" smtClean="0">
                <a:solidFill>
                  <a:schemeClr val="bg1"/>
                </a:solidFill>
              </a:rPr>
              <a:t>расскажем</a:t>
            </a: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сегодня</a:t>
            </a:r>
            <a:r>
              <a:rPr lang="ru-RU" dirty="0" smtClean="0">
                <a:solidFill>
                  <a:schemeClr val="bg1"/>
                </a:solidFill>
              </a:rPr>
              <a:t>.</a:t>
            </a:r>
          </a:p>
          <a:p>
            <a:pPr lvl="1"/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tatic.editors.svoy.ru/d67d9a794aa86d88ea9179608d58d1a1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260649"/>
            <a:ext cx="4464496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99992" y="428604"/>
            <a:ext cx="4644008" cy="6741368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1800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000" dirty="0" smtClean="0">
                <a:solidFill>
                  <a:schemeClr val="bg1"/>
                </a:solidFill>
              </a:rPr>
              <a:t>Происхождение этой царственной особы доподлинно не установлено. Якобы супруга Петра Первого родилась на территории современной Латвии или Эстонии в семье обычных крестьян.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Есть мнение, что </a:t>
            </a:r>
            <a:r>
              <a:rPr lang="ru-RU" sz="2000" b="1" dirty="0" smtClean="0">
                <a:solidFill>
                  <a:srgbClr val="FFFF00"/>
                </a:solidFill>
              </a:rPr>
              <a:t>Екатерина I</a:t>
            </a:r>
            <a:r>
              <a:rPr lang="ru-RU" sz="2000" dirty="0" smtClean="0">
                <a:solidFill>
                  <a:schemeClr val="bg1"/>
                </a:solidFill>
              </a:rPr>
              <a:t> была дочерью еврея Самуила </a:t>
            </a:r>
            <a:r>
              <a:rPr lang="ru-RU" sz="2000" dirty="0" err="1" smtClean="0">
                <a:solidFill>
                  <a:schemeClr val="bg1"/>
                </a:solidFill>
              </a:rPr>
              <a:t>Скавронского</a:t>
            </a:r>
            <a:r>
              <a:rPr lang="ru-RU" sz="2000" dirty="0" smtClean="0">
                <a:solidFill>
                  <a:schemeClr val="bg1"/>
                </a:solidFill>
              </a:rPr>
              <a:t>. При вступлении в брак с правителем России она в соответствии с требованиями православной церкви должна была принять православную веру и изменить имя. Так Марта стала Екатериной, а отчество получила от крестного, царевича Алексея.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После смерти Петра, получив поддержку гвардии и вельмож, Екатерина взошла на престол. Ее правление запомнилось чередой беспечных балов и кутежей. Так началась эпоха дворцовых переворотов, запечатлевшая у власти нескольких женщин.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>
                <a:solidFill>
                  <a:schemeClr val="bg1"/>
                </a:solidFill>
              </a:rPr>
              <a:t/>
            </a:r>
            <a:br>
              <a:rPr lang="ru-RU" sz="1800" dirty="0" smtClean="0">
                <a:solidFill>
                  <a:schemeClr val="bg1"/>
                </a:solidFill>
              </a:rPr>
            </a:b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609329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Monotype Corsiva" pitchFamily="66" charset="0"/>
              </a:rPr>
              <a:t>Марта </a:t>
            </a:r>
            <a:r>
              <a:rPr lang="ru-RU" sz="2400" b="1" dirty="0" err="1" smtClean="0">
                <a:solidFill>
                  <a:schemeClr val="bg1"/>
                </a:solidFill>
                <a:latin typeface="Monotype Corsiva" pitchFamily="66" charset="0"/>
              </a:rPr>
              <a:t>Скавронская</a:t>
            </a:r>
            <a:r>
              <a:rPr lang="ru-RU" sz="2400" b="1" dirty="0" smtClean="0">
                <a:solidFill>
                  <a:schemeClr val="bg1"/>
                </a:solidFill>
                <a:latin typeface="Monotype Corsiva" pitchFamily="66" charset="0"/>
              </a:rPr>
              <a:t/>
            </a:r>
            <a:br>
              <a:rPr lang="ru-RU" sz="2400" b="1" dirty="0" smtClean="0">
                <a:solidFill>
                  <a:schemeClr val="bg1"/>
                </a:solidFill>
                <a:latin typeface="Monotype Corsiva" pitchFamily="66" charset="0"/>
              </a:rPr>
            </a:br>
            <a:r>
              <a:rPr lang="ru-RU" sz="2400" b="1" dirty="0" smtClean="0">
                <a:solidFill>
                  <a:schemeClr val="bg1"/>
                </a:solidFill>
                <a:latin typeface="Monotype Corsiva" pitchFamily="66" charset="0"/>
              </a:rPr>
              <a:t>(5 апреля 1684 — 6 мая 1727)</a:t>
            </a:r>
            <a:endParaRPr lang="ru-RU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tatic.editors.svoy.ru/8d846e2b638628a14139effbe880d019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1"/>
            <a:ext cx="4536504" cy="5832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88024" y="-171400"/>
            <a:ext cx="4355976" cy="68580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Будущая императрица, получившая имя Екатерины Великой, родилась в немецком городе </a:t>
            </a:r>
            <a:r>
              <a:rPr lang="ru-RU" sz="2000" dirty="0" err="1" smtClean="0">
                <a:solidFill>
                  <a:schemeClr val="bg1"/>
                </a:solidFill>
              </a:rPr>
              <a:t>Штеттин</a:t>
            </a:r>
            <a:r>
              <a:rPr lang="ru-RU" sz="2000" dirty="0" smtClean="0">
                <a:solidFill>
                  <a:schemeClr val="bg1"/>
                </a:solidFill>
              </a:rPr>
              <a:t>. Ее отец был герцогом, а мать происходила из рода датских королей. В невесты Петру III ее выбрала Елизавета Петровна, мать будущего императора. Приехав в Россию и став женой Петра, Екатерина с рвением взялась изучать русский язык и культуру. Но отношения между супругами не складывались. Очень скоро она заменила мужа на престоле, лишив власти собственного сына.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В своем правлении </a:t>
            </a:r>
            <a:r>
              <a:rPr lang="ru-RU" sz="2000" b="1" dirty="0" smtClean="0">
                <a:solidFill>
                  <a:srgbClr val="FFFF00"/>
                </a:solidFill>
              </a:rPr>
              <a:t>Екатерина </a:t>
            </a:r>
            <a:r>
              <a:rPr lang="en-US" sz="2000" b="1" dirty="0" smtClean="0">
                <a:solidFill>
                  <a:srgbClr val="FFFF00"/>
                </a:solidFill>
              </a:rPr>
              <a:t>II</a:t>
            </a:r>
            <a:r>
              <a:rPr lang="ru-RU" sz="2000" b="1" dirty="0" smtClean="0">
                <a:solidFill>
                  <a:srgbClr val="FFFF00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держала курс на культурное просвещение, преумножение привилегий для дворянства и расширение границ империи.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6060149"/>
            <a:ext cx="478802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София Фредерика Ангальт-Цербстская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(21 апреля 1729 — 6 ноября 1796)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static.editors.svoy.ru/8701758d16fed433f2ad230cfdeb447d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1"/>
            <a:ext cx="4392488" cy="5616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1268760"/>
            <a:ext cx="4499992" cy="558924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2000" dirty="0" err="1" smtClean="0">
                <a:solidFill>
                  <a:schemeClr val="bg1"/>
                </a:solidFill>
              </a:rPr>
              <a:t>Вильгельмина</a:t>
            </a:r>
            <a:r>
              <a:rPr lang="ru-RU" sz="2000" dirty="0" smtClean="0">
                <a:solidFill>
                  <a:schemeClr val="bg1"/>
                </a:solidFill>
              </a:rPr>
              <a:t> появилась на свет в многодетной семье немецкого ландграфа Людвига IX </a:t>
            </a:r>
            <a:r>
              <a:rPr lang="ru-RU" sz="2000" dirty="0" err="1" smtClean="0">
                <a:solidFill>
                  <a:schemeClr val="bg1"/>
                </a:solidFill>
              </a:rPr>
              <a:t>Гессен-Дармштадтского</a:t>
            </a:r>
            <a:r>
              <a:rPr lang="ru-RU" sz="2000" dirty="0" smtClean="0">
                <a:solidFill>
                  <a:schemeClr val="bg1"/>
                </a:solidFill>
              </a:rPr>
              <a:t>. Наследник российского престола Павел выбирал себе жену под чутким руководством матери Екатерины II.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В России принцесса получила титул великой княжны </a:t>
            </a:r>
            <a:r>
              <a:rPr lang="ru-RU" sz="2000" b="1" dirty="0" smtClean="0">
                <a:solidFill>
                  <a:srgbClr val="FFFF00"/>
                </a:solidFill>
              </a:rPr>
              <a:t>Наталии Алексеевны </a:t>
            </a:r>
            <a:r>
              <a:rPr lang="ru-RU" sz="2000" dirty="0" smtClean="0">
                <a:solidFill>
                  <a:schemeClr val="bg1"/>
                </a:solidFill>
              </a:rPr>
              <a:t>и вышла замуж за Павла Петровича. Впрочем, невестка не оправдала ожиданий Екатерины Великой – была вольнодумна, смела высказываться в пользу бесправных крестьян. </a:t>
            </a:r>
            <a:br>
              <a:rPr lang="ru-RU" sz="2000" dirty="0" smtClean="0">
                <a:solidFill>
                  <a:schemeClr val="bg1"/>
                </a:solidFill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5733256"/>
            <a:ext cx="471601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Августа-Вильгельмина-Луиза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Гессен-Дармштадтская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(14 июня 1755 — 15 апреля 1776)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127</TotalTime>
  <Words>632</Words>
  <Application>Microsoft Office PowerPoint</Application>
  <PresentationFormat>Экран (4:3)</PresentationFormat>
  <Paragraphs>79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Constantia</vt:lpstr>
      <vt:lpstr>Monotype Corsiva</vt:lpstr>
      <vt:lpstr>Times New Roman</vt:lpstr>
      <vt:lpstr>Wingdings 2</vt:lpstr>
      <vt:lpstr>Бумажная</vt:lpstr>
      <vt:lpstr>Русские нерусские</vt:lpstr>
      <vt:lpstr>Цель  классного часа:  Воспитание толерантности  и интернационализма.</vt:lpstr>
      <vt:lpstr>Презентация PowerPoint</vt:lpstr>
      <vt:lpstr>Презентация PowerPoint</vt:lpstr>
      <vt:lpstr>Презентация PowerPoint</vt:lpstr>
      <vt:lpstr>Презентация PowerPoint</vt:lpstr>
      <vt:lpstr> Происхождение этой царственной особы доподлинно не установлено. Якобы супруга Петра Первого родилась на территории современной Латвии или Эстонии в семье обычных крестьян. Есть мнение, что Екатерина I была дочерью еврея Самуила Скавронского. При вступлении в брак с правителем России она в соответствии с требованиями православной церкви должна была принять православную веру и изменить имя. Так Марта стала Екатериной, а отчество получила от крестного, царевича Алексея. После смерти Петра, получив поддержку гвардии и вельмож, Екатерина взошла на престол. Ее правление запомнилось чередой беспечных балов и кутежей. Так началась эпоха дворцовых переворотов, запечатлевшая у власти нескольких женщин.  </vt:lpstr>
      <vt:lpstr>Будущая императрица, получившая имя Екатерины Великой, родилась в немецком городе Штеттин. Ее отец был герцогом, а мать происходила из рода датских королей. В невесты Петру III ее выбрала Елизавета Петровна, мать будущего императора. Приехав в Россию и став женой Петра, Екатерина с рвением взялась изучать русский язык и культуру. Но отношения между супругами не складывались. Очень скоро она заменила мужа на престоле, лишив власти собственного сына. В своем правлении Екатерина II держала курс на культурное просвещение, преумножение привилегий для дворянства и расширение границ империи. </vt:lpstr>
      <vt:lpstr>Вильгельмина появилась на свет в многодетной семье немецкого ландграфа Людвига IX Гессен-Дармштадтского. Наследник российского престола Павел выбирал себе жену под чутким руководством матери Екатерины II.  В России принцесса получила титул великой княжны Наталии Алексеевны и вышла замуж за Павла Петровича. Впрочем, невестка не оправдала ожиданий Екатерины Великой – была вольнодумна, смела высказываться в пользу бесправных крестьян.  </vt:lpstr>
      <vt:lpstr>Следующая жена Павла I, Мария Федоровна, как и его мать Екатерина, была родом из Штеттина. В немецкой принцессе Софии императрица углядела для своего сына идеал. Она оказалась полной противоположностью Натальи Алексеевны – обожала мужа, ни в чем не перечила его матери и не совала нос далее дозволенных границ. Даже воспитанием детей Марии и Павла занимались посторонние люди под руководством свекрови Екатерины. Когда муж взошел на престол, Мария Федоровна получила титул императрицы Российской империи. Под ее началом было открыто несколько женских учебных заведений и филантропических обществ. </vt:lpstr>
      <vt:lpstr>Еще одна немецкая принцесса, ставшая избранницей русского престолонаследника Александра I, была дочерью Амалии Гессен-Дармштадтской. Елизавета Алексеевна, в девичестве Луиза-Августа, стала молодой женой не менее молодого Алексея. Дальнейшая судьба императрицы была несчастна — всю жизнь при дворе она держалась особняком и умерла вслед за мужем при невыясненных обстоятельствах.</vt:lpstr>
      <vt:lpstr>Будущая жена Николая I происходила из семьи прусских королей. Она с радостью приехала в Россию и стала великой княжной Александрой Федоровной. Когда император Александр I умер от  тифа, его место занял Николай I. Они с женой вступили на трон в трудное время – в день их коронации началось восстание декабристов. Несмотря на трудности жена Николая I прекрасно справлялась со своими обязанностями. Она была мила и грациозна, родила девятерых детей и до конца дней сохраняла веселый нрав, скрывая серьезные проблемы со здоровьем. </vt:lpstr>
      <vt:lpstr>Будущая жена императора АлександраII Мария Александровна была сомнительного происхождения, о чем прекрасно знали при дворе в Петербурге. Отцом принцессы Марии был вовсе не герцог Людвиг II Гессенский, а некий барон. Этот немаловажный факт биографии вовсе не смутил Александра — он был влюблен в 14-летнюю Марию, хотя особенной красотой она не отличалась. В браке они прожили 39 лет. Главной заслугой императрицы стала организации Общества Красного Креста, всего в ее ведомстве было около 250 благотворительных и учебных заведений. </vt:lpstr>
      <vt:lpstr>Датская принцесса Дагмара, дочь короля Кристиана IX, собиралась выйти замуж за русского цесаревича Николая Александровича. Но в возрасте 21 года наследник внезапно заразился туберкулезом и умер. Право наследования (и невеста) перешли ко второму сыну императора, Александру III. Несмотря на трагические обстоятельства их женитьбы брак Дагмары, в православии Марии Федоровны, и царя оказался весьма успешным. Они прожили вместе почти тридцать лет. После смерти супруга Мария Федоровна заведовала несколькими благотворительными обществами и приютами, интересовалась и покровительствовала искусству, принимала активное участие в судьбе сына Николая II. </vt:lpstr>
      <vt:lpstr>Последняя императрица Российской империи и жена Николая II тоже была немкой, дочерью немецкого герцога. Она также приходилась внучкой королеве Великобритании.  На долю императрицы выпало немало испытаний. Она была носительницей гена гемофилии и передала болезнь единственному сыну, наследнику Алексею. Постоянная опека мальчика и боязнь любой травмы сделали Александру Фёдоровну излишне эмоциональной и религиозной. Неспокойная обстановка Первой мировой войны и назревающего переворота, революция, домашний арест, а потом расстрел всей семьи – так закончилась жизнь немецкой герцогини, жены русского императора.  </vt:lpstr>
      <vt:lpstr>И не только царственные особы: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Экстремизм –  корни проблемы</dc:title>
  <dc:creator>User</dc:creator>
  <cp:lastModifiedBy>Наталочка</cp:lastModifiedBy>
  <cp:revision>17</cp:revision>
  <dcterms:created xsi:type="dcterms:W3CDTF">2014-10-30T17:43:02Z</dcterms:created>
  <dcterms:modified xsi:type="dcterms:W3CDTF">2019-04-03T19:44:06Z</dcterms:modified>
</cp:coreProperties>
</file>