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30"/>
  </p:notesMasterIdLst>
  <p:sldIdLst>
    <p:sldId id="256" r:id="rId2"/>
    <p:sldId id="271" r:id="rId3"/>
    <p:sldId id="283" r:id="rId4"/>
    <p:sldId id="289" r:id="rId5"/>
    <p:sldId id="296" r:id="rId6"/>
    <p:sldId id="290" r:id="rId7"/>
    <p:sldId id="291" r:id="rId8"/>
    <p:sldId id="292" r:id="rId9"/>
    <p:sldId id="297" r:id="rId10"/>
    <p:sldId id="295" r:id="rId11"/>
    <p:sldId id="293" r:id="rId12"/>
    <p:sldId id="294" r:id="rId13"/>
    <p:sldId id="300" r:id="rId14"/>
    <p:sldId id="302" r:id="rId15"/>
    <p:sldId id="304" r:id="rId16"/>
    <p:sldId id="314" r:id="rId17"/>
    <p:sldId id="301" r:id="rId18"/>
    <p:sldId id="308" r:id="rId19"/>
    <p:sldId id="305" r:id="rId20"/>
    <p:sldId id="307" r:id="rId21"/>
    <p:sldId id="306" r:id="rId22"/>
    <p:sldId id="309" r:id="rId23"/>
    <p:sldId id="303" r:id="rId24"/>
    <p:sldId id="310" r:id="rId25"/>
    <p:sldId id="311" r:id="rId26"/>
    <p:sldId id="315" r:id="rId27"/>
    <p:sldId id="313" r:id="rId28"/>
    <p:sldId id="316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8009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F71F4-82CA-45C2-8830-EE080DF90F40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21742-0808-41A5-99FD-F5D64D410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359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1742-0808-41A5-99FD-F5D64D4105E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09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1742-0808-41A5-99FD-F5D64D4105EE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85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1742-0808-41A5-99FD-F5D64D4105EE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307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1742-0808-41A5-99FD-F5D64D4105EE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41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1742-0808-41A5-99FD-F5D64D4105EE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36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1742-0808-41A5-99FD-F5D64D4105EE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489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1742-0808-41A5-99FD-F5D64D4105EE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27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1742-0808-41A5-99FD-F5D64D4105EE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192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1742-0808-41A5-99FD-F5D64D4105EE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9211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1742-0808-41A5-99FD-F5D64D4105EE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11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1742-0808-41A5-99FD-F5D64D4105EE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762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1742-0808-41A5-99FD-F5D64D4105EE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5940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1742-0808-41A5-99FD-F5D64D4105EE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957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1742-0808-41A5-99FD-F5D64D4105EE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8695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1742-0808-41A5-99FD-F5D64D4105EE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643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1742-0808-41A5-99FD-F5D64D4105EE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6605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1742-0808-41A5-99FD-F5D64D4105EE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1656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1742-0808-41A5-99FD-F5D64D4105EE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128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1742-0808-41A5-99FD-F5D64D4105EE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481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1742-0808-41A5-99FD-F5D64D4105EE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06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1742-0808-41A5-99FD-F5D64D4105EE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92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1742-0808-41A5-99FD-F5D64D4105EE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116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1742-0808-41A5-99FD-F5D64D4105EE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70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1742-0808-41A5-99FD-F5D64D4105EE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433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21742-0808-41A5-99FD-F5D64D4105EE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156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21DB-8C2C-4097-9AE8-5D3C5F3F4B61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1183-88B5-4282-A98A-24F098DB3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09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21DB-8C2C-4097-9AE8-5D3C5F3F4B61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1183-88B5-4282-A98A-24F098DB3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41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21DB-8C2C-4097-9AE8-5D3C5F3F4B61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1183-88B5-4282-A98A-24F098DB3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12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21DB-8C2C-4097-9AE8-5D3C5F3F4B61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1183-88B5-4282-A98A-24F098DB3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59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21DB-8C2C-4097-9AE8-5D3C5F3F4B61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1183-88B5-4282-A98A-24F098DB3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40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21DB-8C2C-4097-9AE8-5D3C5F3F4B61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1183-88B5-4282-A98A-24F098DB3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49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21DB-8C2C-4097-9AE8-5D3C5F3F4B61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1183-88B5-4282-A98A-24F098DB3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21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21DB-8C2C-4097-9AE8-5D3C5F3F4B61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1183-88B5-4282-A98A-24F098DB3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18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21DB-8C2C-4097-9AE8-5D3C5F3F4B61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1183-88B5-4282-A98A-24F098DB3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2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21DB-8C2C-4097-9AE8-5D3C5F3F4B61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C381183-88B5-4282-A98A-24F098DB3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52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21DB-8C2C-4097-9AE8-5D3C5F3F4B61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1183-88B5-4282-A98A-24F098DB3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33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21DB-8C2C-4097-9AE8-5D3C5F3F4B61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1183-88B5-4282-A98A-24F098DB3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55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21DB-8C2C-4097-9AE8-5D3C5F3F4B61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1183-88B5-4282-A98A-24F098DB3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44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21DB-8C2C-4097-9AE8-5D3C5F3F4B61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1183-88B5-4282-A98A-24F098DB3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59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21DB-8C2C-4097-9AE8-5D3C5F3F4B61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1183-88B5-4282-A98A-24F098DB3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42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21DB-8C2C-4097-9AE8-5D3C5F3F4B61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1183-88B5-4282-A98A-24F098DB3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05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21DB-8C2C-4097-9AE8-5D3C5F3F4B61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1183-88B5-4282-A98A-24F098DB3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36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0000">
              <a:schemeClr val="accent1">
                <a:lumMod val="20000"/>
                <a:lumOff val="80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2E21DB-8C2C-4097-9AE8-5D3C5F3F4B61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C381183-88B5-4282-A98A-24F098DB3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03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68918" y="3265271"/>
            <a:ext cx="7128301" cy="2036883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latin typeface="Bookman Old Style" panose="02050604050505020204" pitchFamily="18" charset="0"/>
              </a:rPr>
              <a:t> Автор: учитель начальных классов МОУ «СОШ №3»</a:t>
            </a:r>
          </a:p>
          <a:p>
            <a:r>
              <a:rPr lang="ru-RU" sz="2000" i="1" dirty="0" smtClean="0">
                <a:latin typeface="Bookman Old Style" panose="02050604050505020204" pitchFamily="18" charset="0"/>
              </a:rPr>
              <a:t> Полтавец </a:t>
            </a:r>
            <a:r>
              <a:rPr lang="ru-RU" sz="2000" i="1" dirty="0">
                <a:latin typeface="Bookman Old Style" panose="02050604050505020204" pitchFamily="18" charset="0"/>
              </a:rPr>
              <a:t>Е</a:t>
            </a:r>
            <a:r>
              <a:rPr lang="ru-RU" sz="2000" i="1" dirty="0" smtClean="0">
                <a:latin typeface="Bookman Old Style" panose="02050604050505020204" pitchFamily="18" charset="0"/>
              </a:rPr>
              <a:t>лена Николаевна</a:t>
            </a:r>
          </a:p>
          <a:p>
            <a:endParaRPr lang="ru-RU" sz="2000" i="1" dirty="0">
              <a:latin typeface="Bookman Old Style" panose="02050604050505020204" pitchFamily="18" charset="0"/>
            </a:endParaRPr>
          </a:p>
          <a:p>
            <a:pPr algn="ctr"/>
            <a:r>
              <a:rPr lang="ru-RU" sz="2000" i="1" dirty="0" smtClean="0">
                <a:latin typeface="Bookman Old Style" panose="02050604050505020204" pitchFamily="18" charset="0"/>
              </a:rPr>
              <a:t>Стрежевой</a:t>
            </a:r>
          </a:p>
          <a:p>
            <a:pPr algn="ctr"/>
            <a:r>
              <a:rPr lang="ru-RU" sz="2000" i="1" dirty="0" smtClean="0">
                <a:latin typeface="Bookman Old Style" panose="02050604050505020204" pitchFamily="18" charset="0"/>
              </a:rPr>
              <a:t>2018 </a:t>
            </a:r>
          </a:p>
          <a:p>
            <a:endParaRPr lang="ru-RU" sz="2000" i="1" dirty="0">
              <a:latin typeface="Bookman Old Style" panose="020506040505050202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89365" y="227674"/>
            <a:ext cx="8574622" cy="200195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Урок русского языка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 класс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Облако 1"/>
          <p:cNvSpPr/>
          <p:nvPr/>
        </p:nvSpPr>
        <p:spPr>
          <a:xfrm rot="560950">
            <a:off x="4827896" y="5806367"/>
            <a:ext cx="2033516" cy="892387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3480">
            <a:off x="5534935" y="5465510"/>
            <a:ext cx="1139588" cy="1139588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066" y="5103847"/>
            <a:ext cx="1139588" cy="1139588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4178460" y="6570742"/>
            <a:ext cx="590458" cy="218007"/>
          </a:xfrm>
          <a:prstGeom prst="cloud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-облако 9"/>
          <p:cNvSpPr/>
          <p:nvPr/>
        </p:nvSpPr>
        <p:spPr>
          <a:xfrm>
            <a:off x="4554171" y="6337792"/>
            <a:ext cx="526604" cy="366049"/>
          </a:xfrm>
          <a:prstGeom prst="cloud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рапеция 5"/>
          <p:cNvSpPr/>
          <p:nvPr/>
        </p:nvSpPr>
        <p:spPr>
          <a:xfrm rot="19088724">
            <a:off x="2654240" y="2405928"/>
            <a:ext cx="315073" cy="4336296"/>
          </a:xfrm>
          <a:prstGeom prst="trapezoid">
            <a:avLst>
              <a:gd name="adj" fmla="val 26809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2086" flipH="1">
            <a:off x="3894000" y="5549788"/>
            <a:ext cx="968991" cy="114970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567" y="1952564"/>
            <a:ext cx="968991" cy="113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8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8789" y="245661"/>
            <a:ext cx="6649754" cy="559558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400" b="1" dirty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СЕКРЕТЫ </a:t>
            </a:r>
            <a:r>
              <a:rPr lang="ru-RU" sz="2400" b="1" dirty="0" smtClean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ЦВЕТИКА-СЕМИЦВЕТИКА</a:t>
            </a:r>
            <a:endParaRPr lang="ru-RU" sz="2400" dirty="0"/>
          </a:p>
        </p:txBody>
      </p:sp>
      <p:sp>
        <p:nvSpPr>
          <p:cNvPr id="4" name="Капля 3"/>
          <p:cNvSpPr/>
          <p:nvPr/>
        </p:nvSpPr>
        <p:spPr>
          <a:xfrm rot="364510" flipH="1" flipV="1">
            <a:off x="10959012" y="565827"/>
            <a:ext cx="807886" cy="842129"/>
          </a:xfrm>
          <a:prstGeom prst="teardrop">
            <a:avLst>
              <a:gd name="adj" fmla="val 133007"/>
            </a:avLst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08980" y="878876"/>
            <a:ext cx="1937981" cy="1424512"/>
          </a:xfrm>
          <a:prstGeom prst="rect">
            <a:avLst/>
          </a:prstGeom>
          <a:ln w="12700">
            <a:solidFill>
              <a:srgbClr val="002060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>
              <a:spcBef>
                <a:spcPts val="0"/>
              </a:spcBef>
            </a:pPr>
            <a:r>
              <a:rPr lang="ru-RU" sz="3200" b="1" dirty="0" smtClean="0">
                <a:ln/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rPr>
              <a:t>Ед. ч.</a:t>
            </a:r>
          </a:p>
          <a:p>
            <a:pPr defTabSz="914400">
              <a:spcBef>
                <a:spcPts val="0"/>
              </a:spcBef>
            </a:pPr>
            <a:r>
              <a:rPr lang="ru-RU" sz="3200" b="1" dirty="0" smtClean="0">
                <a:ln/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rPr>
              <a:t>Мн. ч.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68880" y="4428169"/>
            <a:ext cx="9113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ru-RU" sz="3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Мама, вазочка, черепки, автомобили</a:t>
            </a:r>
            <a:r>
              <a:rPr lang="ru-RU" sz="3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тетрадь,  </a:t>
            </a:r>
            <a:r>
              <a:rPr lang="ru-RU" sz="3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карандаши</a:t>
            </a:r>
            <a:r>
              <a:rPr lang="ru-RU" sz="3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собака, вороны.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476122" y="2877105"/>
            <a:ext cx="835470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ts val="16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* Прочитайте имена существительные.</a:t>
            </a:r>
          </a:p>
          <a:p>
            <a:pPr lvl="0" defTabSz="457200">
              <a:lnSpc>
                <a:spcPts val="16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* Запишите их в тетрадь.</a:t>
            </a:r>
          </a:p>
          <a:p>
            <a:pPr lvl="0" defTabSz="457200">
              <a:lnSpc>
                <a:spcPts val="16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* Обозначьте число данных имен существительных</a:t>
            </a:r>
            <a:endParaRPr lang="ru-RU" sz="20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4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8789" y="245661"/>
            <a:ext cx="6649754" cy="559558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400" b="1" dirty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СЕКРЕТЫ </a:t>
            </a:r>
            <a:r>
              <a:rPr lang="ru-RU" sz="2400" b="1" dirty="0" smtClean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ЦВЕТИКА-СЕМИЦВЕТИКА</a:t>
            </a: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691117" y="805219"/>
            <a:ext cx="2093910" cy="559558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>
              <a:spcBef>
                <a:spcPts val="0"/>
              </a:spcBef>
            </a:pPr>
            <a:r>
              <a:rPr lang="ru-RU" sz="2400" b="1" dirty="0" smtClean="0">
                <a:ln/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rPr>
              <a:t>СЕКРЕТ 2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708687" y="3153290"/>
            <a:ext cx="4852172" cy="55955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>
              <a:spcBef>
                <a:spcPts val="0"/>
              </a:spcBef>
            </a:pPr>
            <a:r>
              <a:rPr lang="ru-RU" sz="2400" b="1" dirty="0" smtClean="0">
                <a:ln/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rPr>
              <a:t>Единственное число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695039" y="3849326"/>
            <a:ext cx="4852172" cy="55955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>
              <a:spcBef>
                <a:spcPts val="0"/>
              </a:spcBef>
            </a:pPr>
            <a:r>
              <a:rPr lang="ru-RU" sz="2400" b="1" dirty="0" smtClean="0">
                <a:ln/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rPr>
              <a:t>Множественное число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898340" y="3153290"/>
            <a:ext cx="1296537" cy="55955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>
              <a:spcBef>
                <a:spcPts val="0"/>
              </a:spcBef>
            </a:pPr>
            <a:r>
              <a:rPr lang="ru-RU" sz="2400" b="1" dirty="0" smtClean="0">
                <a:ln/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rPr>
              <a:t>Ед. ч.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871045" y="3836336"/>
            <a:ext cx="1296537" cy="55955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>
              <a:spcBef>
                <a:spcPts val="0"/>
              </a:spcBef>
            </a:pPr>
            <a:r>
              <a:rPr lang="ru-RU" sz="2400" b="1" dirty="0" smtClean="0">
                <a:ln/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rPr>
              <a:t>Мн. ч.</a:t>
            </a:r>
            <a:endParaRPr lang="ru-RU" sz="2400" dirty="0">
              <a:solidFill>
                <a:srgbClr val="00206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7315199" y="3446717"/>
            <a:ext cx="1337481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315199" y="4129104"/>
            <a:ext cx="1337481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Капля 10"/>
          <p:cNvSpPr/>
          <p:nvPr/>
        </p:nvSpPr>
        <p:spPr>
          <a:xfrm rot="364510" flipH="1" flipV="1">
            <a:off x="10959012" y="565827"/>
            <a:ext cx="807886" cy="842129"/>
          </a:xfrm>
          <a:prstGeom prst="teardrop">
            <a:avLst>
              <a:gd name="adj" fmla="val 133007"/>
            </a:avLst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31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8789" y="245661"/>
            <a:ext cx="6649754" cy="559558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400" b="1" dirty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СЕКРЕТЫ </a:t>
            </a:r>
            <a:r>
              <a:rPr lang="ru-RU" sz="2400" b="1" dirty="0" smtClean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ЦВЕТИКА-СЕМИЦВЕТИКА</a:t>
            </a:r>
            <a:endParaRPr lang="ru-RU" sz="2400" dirty="0"/>
          </a:p>
        </p:txBody>
      </p:sp>
      <p:sp>
        <p:nvSpPr>
          <p:cNvPr id="18" name="Капля 17"/>
          <p:cNvSpPr/>
          <p:nvPr/>
        </p:nvSpPr>
        <p:spPr>
          <a:xfrm rot="3530251" flipH="1" flipV="1">
            <a:off x="6915845" y="3414288"/>
            <a:ext cx="807887" cy="842127"/>
          </a:xfrm>
          <a:prstGeom prst="teardrop">
            <a:avLst>
              <a:gd name="adj" fmla="val 133007"/>
            </a:avLst>
          </a:prstGeom>
          <a:solidFill>
            <a:srgbClr val="0070C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5106238" y="2717088"/>
            <a:ext cx="2167926" cy="2282221"/>
            <a:chOff x="5106238" y="2717088"/>
            <a:chExt cx="2167926" cy="2282221"/>
          </a:xfrm>
        </p:grpSpPr>
        <p:sp>
          <p:nvSpPr>
            <p:cNvPr id="14" name="Капля 13"/>
            <p:cNvSpPr/>
            <p:nvPr/>
          </p:nvSpPr>
          <p:spPr>
            <a:xfrm rot="15579058" flipH="1" flipV="1">
              <a:off x="5201480" y="2699968"/>
              <a:ext cx="807887" cy="842127"/>
            </a:xfrm>
            <a:prstGeom prst="teardrop">
              <a:avLst>
                <a:gd name="adj" fmla="val 133007"/>
              </a:avLst>
            </a:prstGeom>
            <a:solidFill>
              <a:srgbClr val="00B0F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Капля 14"/>
            <p:cNvSpPr/>
            <p:nvPr/>
          </p:nvSpPr>
          <p:spPr>
            <a:xfrm rot="12579121" flipH="1" flipV="1">
              <a:off x="5106238" y="3519054"/>
              <a:ext cx="807886" cy="842129"/>
            </a:xfrm>
            <a:prstGeom prst="teardrop">
              <a:avLst>
                <a:gd name="adj" fmla="val 133007"/>
              </a:avLst>
            </a:prstGeom>
            <a:solidFill>
              <a:schemeClr val="accent6">
                <a:lumMod val="75000"/>
              </a:scheme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Капля 15"/>
            <p:cNvSpPr/>
            <p:nvPr/>
          </p:nvSpPr>
          <p:spPr>
            <a:xfrm rot="9469809" flipH="1" flipV="1">
              <a:off x="5639596" y="4157180"/>
              <a:ext cx="807886" cy="842129"/>
            </a:xfrm>
            <a:prstGeom prst="teardrop">
              <a:avLst>
                <a:gd name="adj" fmla="val 133007"/>
              </a:avLst>
            </a:prstGeom>
            <a:solidFill>
              <a:srgbClr val="F78009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Капля 16"/>
            <p:cNvSpPr/>
            <p:nvPr/>
          </p:nvSpPr>
          <p:spPr>
            <a:xfrm rot="6568809" flipH="1" flipV="1">
              <a:off x="6449157" y="4119084"/>
              <a:ext cx="807887" cy="842127"/>
            </a:xfrm>
            <a:prstGeom prst="teardrop">
              <a:avLst>
                <a:gd name="adj" fmla="val 133007"/>
              </a:avLst>
            </a:prstGeom>
            <a:solidFill>
              <a:srgbClr val="00B05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6068187" y="3347617"/>
              <a:ext cx="638125" cy="64765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397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8789" y="245661"/>
            <a:ext cx="6649754" cy="559558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400" b="1" dirty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СЕКРЕТЫ </a:t>
            </a:r>
            <a:r>
              <a:rPr lang="ru-RU" sz="2400" b="1" dirty="0" smtClean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ЦВЕТИКА-СЕМИЦВЕТИКА</a:t>
            </a:r>
            <a:endParaRPr lang="ru-RU" sz="2400" dirty="0"/>
          </a:p>
        </p:txBody>
      </p:sp>
      <p:sp>
        <p:nvSpPr>
          <p:cNvPr id="18" name="Капля 17"/>
          <p:cNvSpPr/>
          <p:nvPr/>
        </p:nvSpPr>
        <p:spPr>
          <a:xfrm rot="370274" flipH="1" flipV="1">
            <a:off x="10900992" y="566424"/>
            <a:ext cx="807887" cy="842127"/>
          </a:xfrm>
          <a:prstGeom prst="teardrop">
            <a:avLst>
              <a:gd name="adj" fmla="val 133007"/>
            </a:avLst>
          </a:prstGeom>
          <a:solidFill>
            <a:srgbClr val="0070C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ru-RU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53176" y="2709155"/>
            <a:ext cx="988097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ru-RU" sz="32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		Не успела она это сказать, как вдруг откуда ни возьмись налетел вихрь, солнце пропало, сделалась страшная ночь, земля закружилась, как волчок. Женя, в чем была, попала на Северный полюс. А мороз там о-го-го! Ноги у Жени замерзли, руки замерзли, а пальцы перестали сгибаться.</a:t>
            </a:r>
            <a:endParaRPr lang="ru-RU" sz="32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64154" y="1264744"/>
            <a:ext cx="911317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ts val="16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* Прочитайте фрагмент текста сказки.</a:t>
            </a:r>
          </a:p>
          <a:p>
            <a:pPr lvl="0" defTabSz="457200">
              <a:lnSpc>
                <a:spcPts val="16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* Найдите имена существительные, определите их число.</a:t>
            </a:r>
          </a:p>
          <a:p>
            <a:pPr lvl="0" defTabSz="457200">
              <a:lnSpc>
                <a:spcPts val="16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* Запишите в тетрадь первое предложение.</a:t>
            </a:r>
          </a:p>
        </p:txBody>
      </p:sp>
    </p:spTree>
    <p:extLst>
      <p:ext uri="{BB962C8B-B14F-4D97-AF65-F5344CB8AC3E}">
        <p14:creationId xmlns:p14="http://schemas.microsoft.com/office/powerpoint/2010/main" val="68134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8789" y="245661"/>
            <a:ext cx="6649754" cy="559558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400" b="1" dirty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СЕКРЕТЫ </a:t>
            </a:r>
            <a:r>
              <a:rPr lang="ru-RU" sz="2400" b="1" dirty="0" smtClean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ЦВЕТИКА-СЕМИЦВЕТИКА</a:t>
            </a:r>
            <a:endParaRPr lang="ru-RU" sz="2400" dirty="0"/>
          </a:p>
        </p:txBody>
      </p:sp>
      <p:sp>
        <p:nvSpPr>
          <p:cNvPr id="18" name="Капля 17"/>
          <p:cNvSpPr/>
          <p:nvPr/>
        </p:nvSpPr>
        <p:spPr>
          <a:xfrm rot="370274" flipH="1" flipV="1">
            <a:off x="10900992" y="566424"/>
            <a:ext cx="807887" cy="842127"/>
          </a:xfrm>
          <a:prstGeom prst="teardrop">
            <a:avLst>
              <a:gd name="adj" fmla="val 133007"/>
            </a:avLst>
          </a:prstGeom>
          <a:solidFill>
            <a:srgbClr val="0070C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ru-RU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872188"/>
              </p:ext>
            </p:extLst>
          </p:nvPr>
        </p:nvGraphicFramePr>
        <p:xfrm>
          <a:off x="2094280" y="2439284"/>
          <a:ext cx="8798772" cy="3251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2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2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2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414">
                <a:tc>
                  <a:txBody>
                    <a:bodyPr/>
                    <a:lstStyle/>
                    <a:p>
                      <a:endParaRPr lang="ru-RU" sz="2400" dirty="0">
                        <a:latin typeface="Bookman Old Style" panose="020506040505050202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latin typeface="Bookman Old Style" panose="02050604050505020204" pitchFamily="18" charset="0"/>
                        </a:rPr>
                        <a:t>Ед.ч</a:t>
                      </a:r>
                      <a:r>
                        <a:rPr lang="ru-RU" sz="2400" b="1" dirty="0" smtClean="0">
                          <a:latin typeface="Bookman Old Style" panose="02050604050505020204" pitchFamily="18" charset="0"/>
                        </a:rPr>
                        <a:t>.</a:t>
                      </a:r>
                      <a:endParaRPr lang="ru-RU" sz="2400" b="1" dirty="0"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latin typeface="Bookman Old Style" panose="02050604050505020204" pitchFamily="18" charset="0"/>
                        </a:rPr>
                        <a:t>Мн.ч</a:t>
                      </a:r>
                      <a:r>
                        <a:rPr lang="ru-RU" sz="2400" b="1" dirty="0" smtClean="0">
                          <a:latin typeface="Bookman Old Style" panose="02050604050505020204" pitchFamily="18" charset="0"/>
                        </a:rPr>
                        <a:t>.</a:t>
                      </a:r>
                      <a:endParaRPr lang="ru-RU" sz="2400" b="1" dirty="0">
                        <a:latin typeface="Bookman Old Style" panose="020506040505050202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794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Bookman Old Style" panose="02050604050505020204" pitchFamily="18" charset="0"/>
                        </a:rPr>
                        <a:t>Слова-помощники</a:t>
                      </a:r>
                      <a:endParaRPr lang="ru-RU" sz="2400" b="1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latin typeface="Bookman Old Style" panose="02050604050505020204" pitchFamily="18" charset="0"/>
                        </a:rPr>
                        <a:t>он, она, оно </a:t>
                      </a:r>
                      <a:endParaRPr lang="ru-RU" sz="2800" b="1" i="1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latin typeface="Bookman Old Style" panose="02050604050505020204" pitchFamily="18" charset="0"/>
                        </a:rPr>
                        <a:t>они</a:t>
                      </a:r>
                      <a:endParaRPr lang="ru-RU" sz="2800" b="1" i="1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47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Bookman Old Style" panose="02050604050505020204" pitchFamily="18" charset="0"/>
                        </a:rPr>
                        <a:t>Примеры</a:t>
                      </a:r>
                      <a:endParaRPr lang="ru-RU" sz="2400" b="1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Bookman Old Style" panose="02050604050505020204" pitchFamily="18" charset="0"/>
                        </a:rPr>
                        <a:t>кит – он</a:t>
                      </a:r>
                    </a:p>
                    <a:p>
                      <a:pPr algn="ctr"/>
                      <a:r>
                        <a:rPr lang="ru-RU" sz="2800" dirty="0" smtClean="0">
                          <a:latin typeface="Bookman Old Style" panose="02050604050505020204" pitchFamily="18" charset="0"/>
                        </a:rPr>
                        <a:t>мама – она</a:t>
                      </a:r>
                    </a:p>
                    <a:p>
                      <a:pPr algn="ctr"/>
                      <a:r>
                        <a:rPr lang="ru-RU" sz="2800" dirty="0" smtClean="0">
                          <a:latin typeface="Bookman Old Style" panose="02050604050505020204" pitchFamily="18" charset="0"/>
                        </a:rPr>
                        <a:t>окно – оно </a:t>
                      </a:r>
                      <a:endParaRPr lang="ru-RU" sz="28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Bookman Old Style" panose="02050604050505020204" pitchFamily="18" charset="0"/>
                        </a:rPr>
                        <a:t>киты – они</a:t>
                      </a:r>
                    </a:p>
                    <a:p>
                      <a:pPr algn="ctr"/>
                      <a:r>
                        <a:rPr lang="ru-RU" sz="2800" dirty="0" smtClean="0">
                          <a:latin typeface="Bookman Old Style" panose="02050604050505020204" pitchFamily="18" charset="0"/>
                        </a:rPr>
                        <a:t>мамы</a:t>
                      </a:r>
                      <a:r>
                        <a:rPr lang="ru-RU" sz="2800" baseline="0" dirty="0" smtClean="0">
                          <a:latin typeface="Bookman Old Style" panose="02050604050505020204" pitchFamily="18" charset="0"/>
                        </a:rPr>
                        <a:t> – они</a:t>
                      </a:r>
                    </a:p>
                    <a:p>
                      <a:pPr algn="ctr"/>
                      <a:r>
                        <a:rPr lang="ru-RU" sz="2800" baseline="0" dirty="0" smtClean="0">
                          <a:latin typeface="Bookman Old Style" panose="02050604050505020204" pitchFamily="18" charset="0"/>
                        </a:rPr>
                        <a:t>окна – они </a:t>
                      </a:r>
                      <a:endParaRPr lang="ru-RU" sz="2800" dirty="0"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5446711" y="889977"/>
            <a:ext cx="2093910" cy="559558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>
              <a:spcBef>
                <a:spcPts val="0"/>
              </a:spcBef>
            </a:pPr>
            <a:r>
              <a:rPr lang="ru-RU" sz="2400" b="1" dirty="0" smtClean="0">
                <a:ln/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rPr>
              <a:t>СЕКРЕТ 3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3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8789" y="245661"/>
            <a:ext cx="6649754" cy="559558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400" b="1" dirty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СЕКРЕТЫ </a:t>
            </a:r>
            <a:r>
              <a:rPr lang="ru-RU" sz="2400" b="1" dirty="0" smtClean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ЦВЕТИКА-СЕМИЦВЕТИКА</a:t>
            </a:r>
            <a:endParaRPr lang="ru-RU" sz="2400" dirty="0"/>
          </a:p>
        </p:txBody>
      </p:sp>
      <p:sp>
        <p:nvSpPr>
          <p:cNvPr id="17" name="Капля 16"/>
          <p:cNvSpPr/>
          <p:nvPr/>
        </p:nvSpPr>
        <p:spPr>
          <a:xfrm rot="6568809" flipH="1" flipV="1">
            <a:off x="6449157" y="4119084"/>
            <a:ext cx="807887" cy="842127"/>
          </a:xfrm>
          <a:prstGeom prst="teardrop">
            <a:avLst>
              <a:gd name="adj" fmla="val 133007"/>
            </a:avLst>
          </a:prstGeom>
          <a:solidFill>
            <a:srgbClr val="00B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106238" y="2717088"/>
            <a:ext cx="1600074" cy="2282221"/>
            <a:chOff x="5106238" y="2717088"/>
            <a:chExt cx="1600074" cy="2282221"/>
          </a:xfrm>
        </p:grpSpPr>
        <p:sp>
          <p:nvSpPr>
            <p:cNvPr id="14" name="Капля 13"/>
            <p:cNvSpPr/>
            <p:nvPr/>
          </p:nvSpPr>
          <p:spPr>
            <a:xfrm rot="15579058" flipH="1" flipV="1">
              <a:off x="5201480" y="2699968"/>
              <a:ext cx="807887" cy="842127"/>
            </a:xfrm>
            <a:prstGeom prst="teardrop">
              <a:avLst>
                <a:gd name="adj" fmla="val 133007"/>
              </a:avLst>
            </a:prstGeom>
            <a:solidFill>
              <a:srgbClr val="00B0F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Капля 14"/>
            <p:cNvSpPr/>
            <p:nvPr/>
          </p:nvSpPr>
          <p:spPr>
            <a:xfrm rot="12579121" flipH="1" flipV="1">
              <a:off x="5106238" y="3519054"/>
              <a:ext cx="807886" cy="842129"/>
            </a:xfrm>
            <a:prstGeom prst="teardrop">
              <a:avLst>
                <a:gd name="adj" fmla="val 133007"/>
              </a:avLst>
            </a:prstGeom>
            <a:solidFill>
              <a:schemeClr val="accent6">
                <a:lumMod val="75000"/>
              </a:scheme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Капля 15"/>
            <p:cNvSpPr/>
            <p:nvPr/>
          </p:nvSpPr>
          <p:spPr>
            <a:xfrm rot="9469809" flipH="1" flipV="1">
              <a:off x="5639596" y="4157180"/>
              <a:ext cx="807886" cy="842129"/>
            </a:xfrm>
            <a:prstGeom prst="teardrop">
              <a:avLst>
                <a:gd name="adj" fmla="val 133007"/>
              </a:avLst>
            </a:prstGeom>
            <a:solidFill>
              <a:srgbClr val="F78009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6068187" y="3347617"/>
              <a:ext cx="638125" cy="64765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768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8789" y="245661"/>
            <a:ext cx="6649754" cy="559558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400" b="1" dirty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СЕКРЕТЫ </a:t>
            </a:r>
            <a:r>
              <a:rPr lang="ru-RU" sz="2400" b="1" dirty="0" smtClean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ЦВЕТИКА-СЕМИЦВЕТИКА</a:t>
            </a:r>
            <a:endParaRPr lang="ru-RU" sz="2400" dirty="0"/>
          </a:p>
        </p:txBody>
      </p:sp>
      <p:sp>
        <p:nvSpPr>
          <p:cNvPr id="18" name="Капля 17"/>
          <p:cNvSpPr/>
          <p:nvPr/>
        </p:nvSpPr>
        <p:spPr>
          <a:xfrm rot="370274" flipH="1" flipV="1">
            <a:off x="10900992" y="566424"/>
            <a:ext cx="807887" cy="842127"/>
          </a:xfrm>
          <a:prstGeom prst="teardrop">
            <a:avLst>
              <a:gd name="adj" fmla="val 133007"/>
            </a:avLst>
          </a:prstGeom>
          <a:solidFill>
            <a:srgbClr val="00B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18430" y="1449535"/>
            <a:ext cx="9113176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ts val="16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* Прочитайте имена существительные.</a:t>
            </a:r>
          </a:p>
          <a:p>
            <a:pPr lvl="0" defTabSz="457200">
              <a:lnSpc>
                <a:spcPts val="16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* Определите число этих существительных.</a:t>
            </a:r>
          </a:p>
          <a:p>
            <a:pPr lvl="0" defTabSz="457200">
              <a:lnSpc>
                <a:spcPts val="16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* Измените число данных существительных и запишите</a:t>
            </a:r>
          </a:p>
          <a:p>
            <a:pPr lvl="0" defTabSz="457200">
              <a:lnSpc>
                <a:spcPts val="16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полученные слова в тетрадь.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56004" y="3173178"/>
            <a:ext cx="7438028" cy="125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ru-RU" sz="3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Тюлен</a:t>
            </a:r>
            <a:r>
              <a:rPr lang="ru-RU" sz="3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ь</a:t>
            </a:r>
            <a:r>
              <a:rPr lang="ru-RU" sz="3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 морж, медвед</a:t>
            </a:r>
            <a:r>
              <a:rPr lang="ru-RU" sz="3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ь</a:t>
            </a:r>
            <a:r>
              <a:rPr lang="ru-RU" sz="3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</a:p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ru-RU" sz="3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океан, нерпа, кит, север. </a:t>
            </a:r>
            <a:endParaRPr lang="ru-RU" sz="32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10939" y="4959403"/>
            <a:ext cx="8141909" cy="125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ru-RU" sz="3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Тюлен.., морж.., </a:t>
            </a:r>
            <a:r>
              <a:rPr lang="ru-RU" sz="32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медвед</a:t>
            </a:r>
            <a:r>
              <a:rPr lang="ru-RU" sz="3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.., </a:t>
            </a:r>
            <a:endParaRPr lang="ru-RU" sz="32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ru-RU" sz="3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океан.., нерп</a:t>
            </a:r>
            <a:r>
              <a:rPr lang="ru-RU" sz="3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.., </a:t>
            </a:r>
            <a:r>
              <a:rPr lang="ru-RU" sz="3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кит.., север</a:t>
            </a:r>
            <a:r>
              <a:rPr lang="ru-RU" sz="3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.. </a:t>
            </a:r>
          </a:p>
        </p:txBody>
      </p:sp>
    </p:spTree>
    <p:extLst>
      <p:ext uri="{BB962C8B-B14F-4D97-AF65-F5344CB8AC3E}">
        <p14:creationId xmlns:p14="http://schemas.microsoft.com/office/powerpoint/2010/main" val="332468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8789" y="245661"/>
            <a:ext cx="6649754" cy="559558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400" b="1" dirty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СЕКРЕТЫ </a:t>
            </a:r>
            <a:r>
              <a:rPr lang="ru-RU" sz="2400" b="1" dirty="0" smtClean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ЦВЕТИКА-СЕМИЦВЕТИКА</a:t>
            </a:r>
            <a:endParaRPr lang="ru-RU" sz="2400" dirty="0"/>
          </a:p>
        </p:txBody>
      </p:sp>
      <p:sp>
        <p:nvSpPr>
          <p:cNvPr id="18" name="Капля 17"/>
          <p:cNvSpPr/>
          <p:nvPr/>
        </p:nvSpPr>
        <p:spPr>
          <a:xfrm rot="370274" flipH="1" flipV="1">
            <a:off x="10900992" y="566424"/>
            <a:ext cx="807887" cy="842127"/>
          </a:xfrm>
          <a:prstGeom prst="teardrop">
            <a:avLst>
              <a:gd name="adj" fmla="val 133007"/>
            </a:avLst>
          </a:prstGeom>
          <a:solidFill>
            <a:srgbClr val="00B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ru-RU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67913" y="4294351"/>
            <a:ext cx="86901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ru-RU" sz="3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Молоко, мука, сталь, фарфор, листва, смородина, сметана, малина.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25591" y="1815953"/>
            <a:ext cx="9336149" cy="2027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ts val="2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ru-RU" sz="2800" dirty="0" smtClean="0">
                <a:latin typeface="Bookman Old Style" panose="02050604050505020204" pitchFamily="18" charset="0"/>
              </a:rPr>
              <a:t>В русском языке есть имена существительные, </a:t>
            </a:r>
          </a:p>
          <a:p>
            <a:pPr lvl="0" algn="ctr" defTabSz="457200">
              <a:lnSpc>
                <a:spcPts val="2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ru-RU" sz="2800" dirty="0" smtClean="0">
                <a:latin typeface="Bookman Old Style" panose="02050604050505020204" pitchFamily="18" charset="0"/>
              </a:rPr>
              <a:t>которые имеют </a:t>
            </a:r>
          </a:p>
          <a:p>
            <a:pPr lvl="0" algn="ctr" defTabSz="457200">
              <a:lnSpc>
                <a:spcPts val="2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ru-RU" sz="2800" b="1" dirty="0" smtClean="0">
                <a:latin typeface="Bookman Old Style" panose="02050604050505020204" pitchFamily="18" charset="0"/>
              </a:rPr>
              <a:t>только форму единственного числа</a:t>
            </a:r>
            <a:r>
              <a:rPr lang="ru-RU" sz="2800" dirty="0" smtClean="0">
                <a:latin typeface="Bookman Old Style" panose="02050604050505020204" pitchFamily="18" charset="0"/>
              </a:rPr>
              <a:t>. </a:t>
            </a:r>
          </a:p>
          <a:p>
            <a:pPr lvl="0" algn="ctr" defTabSz="457200">
              <a:lnSpc>
                <a:spcPts val="2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ru-RU" sz="2800" dirty="0" smtClean="0">
                <a:latin typeface="Bookman Old Style" panose="02050604050505020204" pitchFamily="18" charset="0"/>
              </a:rPr>
              <a:t>Для этих существительных форма числа является</a:t>
            </a:r>
          </a:p>
          <a:p>
            <a:pPr lvl="0" algn="ctr" defTabSz="457200">
              <a:lnSpc>
                <a:spcPts val="2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ru-RU" sz="2800" dirty="0" smtClean="0">
                <a:latin typeface="Bookman Old Style" panose="02050604050505020204" pitchFamily="18" charset="0"/>
              </a:rPr>
              <a:t> </a:t>
            </a:r>
            <a:r>
              <a:rPr lang="ru-RU" sz="2800" b="1" dirty="0" smtClean="0">
                <a:latin typeface="Bookman Old Style" panose="02050604050505020204" pitchFamily="18" charset="0"/>
              </a:rPr>
              <a:t>постоянным признаком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691117" y="805219"/>
            <a:ext cx="2093910" cy="559558"/>
          </a:xfrm>
          <a:prstGeom prst="rect">
            <a:avLst/>
          </a:prstGeom>
          <a:solidFill>
            <a:srgbClr val="00B050"/>
          </a:solidFill>
          <a:ln>
            <a:solidFill>
              <a:srgbClr val="002060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>
              <a:spcBef>
                <a:spcPts val="0"/>
              </a:spcBef>
            </a:pPr>
            <a:r>
              <a:rPr lang="ru-RU" sz="2400" b="1" dirty="0" smtClean="0">
                <a:ln/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rPr>
              <a:t>СЕКРЕТ 4</a:t>
            </a:r>
            <a:endParaRPr lang="ru-RU" sz="2400" dirty="0">
              <a:solidFill>
                <a:srgbClr val="00206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961355" y="6086902"/>
            <a:ext cx="9553433" cy="136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11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/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8789" y="245661"/>
            <a:ext cx="6649754" cy="559558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400" b="1" dirty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СЕКРЕТЫ </a:t>
            </a:r>
            <a:r>
              <a:rPr lang="ru-RU" sz="2400" b="1" dirty="0" smtClean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ЦВЕТИКА-СЕМИЦВЕТИКА</a:t>
            </a:r>
            <a:endParaRPr lang="ru-RU" sz="2400" dirty="0"/>
          </a:p>
        </p:txBody>
      </p:sp>
      <p:sp>
        <p:nvSpPr>
          <p:cNvPr id="16" name="Капля 15"/>
          <p:cNvSpPr/>
          <p:nvPr/>
        </p:nvSpPr>
        <p:spPr>
          <a:xfrm rot="9469809" flipH="1" flipV="1">
            <a:off x="5639596" y="4157180"/>
            <a:ext cx="807886" cy="842129"/>
          </a:xfrm>
          <a:prstGeom prst="teardrop">
            <a:avLst>
              <a:gd name="adj" fmla="val 133007"/>
            </a:avLst>
          </a:prstGeom>
          <a:solidFill>
            <a:srgbClr val="F78009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106238" y="2717088"/>
            <a:ext cx="1600074" cy="1644095"/>
            <a:chOff x="5106238" y="2717088"/>
            <a:chExt cx="1600074" cy="1644095"/>
          </a:xfrm>
        </p:grpSpPr>
        <p:sp>
          <p:nvSpPr>
            <p:cNvPr id="14" name="Капля 13"/>
            <p:cNvSpPr/>
            <p:nvPr/>
          </p:nvSpPr>
          <p:spPr>
            <a:xfrm rot="15579058" flipH="1" flipV="1">
              <a:off x="5201480" y="2699968"/>
              <a:ext cx="807887" cy="842127"/>
            </a:xfrm>
            <a:prstGeom prst="teardrop">
              <a:avLst>
                <a:gd name="adj" fmla="val 133007"/>
              </a:avLst>
            </a:prstGeom>
            <a:solidFill>
              <a:srgbClr val="00B0F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Капля 14"/>
            <p:cNvSpPr/>
            <p:nvPr/>
          </p:nvSpPr>
          <p:spPr>
            <a:xfrm rot="12579121" flipH="1" flipV="1">
              <a:off x="5106238" y="3519054"/>
              <a:ext cx="807886" cy="842129"/>
            </a:xfrm>
            <a:prstGeom prst="teardrop">
              <a:avLst>
                <a:gd name="adj" fmla="val 133007"/>
              </a:avLst>
            </a:prstGeom>
            <a:solidFill>
              <a:schemeClr val="accent6">
                <a:lumMod val="75000"/>
              </a:scheme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6068187" y="3347617"/>
              <a:ext cx="638125" cy="64765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666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8789" y="245661"/>
            <a:ext cx="6649754" cy="559558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400" b="1" dirty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СЕКРЕТЫ </a:t>
            </a:r>
            <a:r>
              <a:rPr lang="ru-RU" sz="2400" b="1" dirty="0" smtClean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ЦВЕТИКА-СЕМИЦВЕТИКА</a:t>
            </a:r>
            <a:endParaRPr lang="ru-RU" sz="2400" dirty="0"/>
          </a:p>
        </p:txBody>
      </p:sp>
      <p:sp>
        <p:nvSpPr>
          <p:cNvPr id="18" name="Капля 17"/>
          <p:cNvSpPr/>
          <p:nvPr/>
        </p:nvSpPr>
        <p:spPr>
          <a:xfrm rot="370274" flipH="1" flipV="1">
            <a:off x="10900992" y="566424"/>
            <a:ext cx="807887" cy="842127"/>
          </a:xfrm>
          <a:prstGeom prst="teardrop">
            <a:avLst>
              <a:gd name="adj" fmla="val 133007"/>
            </a:avLst>
          </a:prstGeom>
          <a:solidFill>
            <a:srgbClr val="F78009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18430" y="1449535"/>
            <a:ext cx="9113176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ts val="16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* Прочитайте предложение.</a:t>
            </a:r>
          </a:p>
          <a:p>
            <a:pPr lvl="0" defTabSz="457200">
              <a:lnSpc>
                <a:spcPts val="16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* Определите число выделенных существительных.</a:t>
            </a:r>
          </a:p>
          <a:p>
            <a:pPr lvl="0" defTabSz="457200">
              <a:lnSpc>
                <a:spcPts val="16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* Измените число данных существительных и запишите</a:t>
            </a:r>
          </a:p>
          <a:p>
            <a:pPr lvl="0" defTabSz="457200">
              <a:lnSpc>
                <a:spcPts val="16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полученные слова в тетрадь.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57642" y="3587019"/>
            <a:ext cx="100720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ru-RU" sz="3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За куклами сами собой покатились </a:t>
            </a:r>
            <a:r>
              <a:rPr lang="ru-RU" sz="32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мячики, шарики, самокаты, </a:t>
            </a:r>
            <a:r>
              <a:rPr lang="ru-RU" sz="3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трехколесные</a:t>
            </a:r>
            <a:r>
              <a:rPr lang="ru-RU" sz="32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велосипеды, тракторы, автомобили, санки.</a:t>
            </a:r>
          </a:p>
        </p:txBody>
      </p:sp>
    </p:spTree>
    <p:extLst>
      <p:ext uri="{BB962C8B-B14F-4D97-AF65-F5344CB8AC3E}">
        <p14:creationId xmlns:p14="http://schemas.microsoft.com/office/powerpoint/2010/main" val="176418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6791" y="626517"/>
            <a:ext cx="6359857" cy="102955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ТЕМА УРОКА</a:t>
            </a:r>
            <a:endParaRPr lang="ru-RU" sz="4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1440" y="4003487"/>
            <a:ext cx="11250560" cy="1196312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 algn="ctr">
              <a:buNone/>
            </a:pPr>
            <a:r>
              <a:rPr lang="ru-RU" sz="3000" b="1" dirty="0" smtClean="0">
                <a:ln/>
                <a:solidFill>
                  <a:schemeClr val="accent4"/>
                </a:solidFill>
                <a:latin typeface="Bookman Old Style" panose="02050604050505020204" pitchFamily="18" charset="0"/>
              </a:rPr>
              <a:t>ЧТССЕКРЕТЫЧТСЦВЕТИКАЧТССЕМИЦВЕТИКАЧТС</a:t>
            </a:r>
            <a:endParaRPr lang="ru-RU" sz="3000" b="1" dirty="0">
              <a:ln/>
              <a:solidFill>
                <a:schemeClr val="accent4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210259" y="2597765"/>
            <a:ext cx="9171974" cy="977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sz="3600" b="1" dirty="0" smtClean="0">
                <a:ln/>
                <a:solidFill>
                  <a:schemeClr val="accent4"/>
                </a:solidFill>
                <a:latin typeface="Bookman Old Style" panose="02050604050505020204" pitchFamily="18" charset="0"/>
              </a:rPr>
              <a:t>СЕКРЕТЫ ЦВЕТИКА-СЕМИЦВЕТИКА</a:t>
            </a:r>
            <a:endParaRPr lang="ru-RU" sz="3600" b="1" dirty="0">
              <a:ln/>
              <a:solidFill>
                <a:schemeClr val="accent4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203" y="3575713"/>
            <a:ext cx="2658086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7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8789" y="245661"/>
            <a:ext cx="6649754" cy="559558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400" b="1" dirty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СЕКРЕТЫ </a:t>
            </a:r>
            <a:r>
              <a:rPr lang="ru-RU" sz="2400" b="1" dirty="0" smtClean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ЦВЕТИКА-СЕМИЦВЕТИКА</a:t>
            </a:r>
            <a:endParaRPr lang="ru-RU" sz="2400" dirty="0"/>
          </a:p>
        </p:txBody>
      </p:sp>
      <p:sp>
        <p:nvSpPr>
          <p:cNvPr id="18" name="Капля 17"/>
          <p:cNvSpPr/>
          <p:nvPr/>
        </p:nvSpPr>
        <p:spPr>
          <a:xfrm rot="370274" flipH="1" flipV="1">
            <a:off x="10900992" y="566424"/>
            <a:ext cx="807887" cy="842127"/>
          </a:xfrm>
          <a:prstGeom prst="teardrop">
            <a:avLst>
              <a:gd name="adj" fmla="val 133007"/>
            </a:avLst>
          </a:prstGeom>
          <a:solidFill>
            <a:srgbClr val="F78009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44892" y="1889239"/>
            <a:ext cx="9113176" cy="30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ts val="16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ru-RU" sz="2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* Проверка задания.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57642" y="3587019"/>
            <a:ext cx="10072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ru-RU" sz="32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мячик, шарик, самокат, велосипед, трактор, автомобиль, </a:t>
            </a:r>
            <a:r>
              <a:rPr lang="ru-RU" sz="3200" b="1" i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санка</a:t>
            </a:r>
            <a:r>
              <a:rPr lang="ru-RU" sz="3200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  <a:endParaRPr lang="ru-RU" sz="32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89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8789" y="245661"/>
            <a:ext cx="6649754" cy="559558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400" b="1" dirty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СЕКРЕТЫ </a:t>
            </a:r>
            <a:r>
              <a:rPr lang="ru-RU" sz="2400" b="1" dirty="0" smtClean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ЦВЕТИКА-СЕМИЦВЕТИКА</a:t>
            </a:r>
            <a:endParaRPr lang="ru-RU" sz="2400" dirty="0"/>
          </a:p>
        </p:txBody>
      </p:sp>
      <p:sp>
        <p:nvSpPr>
          <p:cNvPr id="18" name="Капля 17"/>
          <p:cNvSpPr/>
          <p:nvPr/>
        </p:nvSpPr>
        <p:spPr>
          <a:xfrm rot="370274" flipH="1" flipV="1">
            <a:off x="10900992" y="566424"/>
            <a:ext cx="807887" cy="842127"/>
          </a:xfrm>
          <a:prstGeom prst="teardrop">
            <a:avLst>
              <a:gd name="adj" fmla="val 133007"/>
            </a:avLst>
          </a:prstGeom>
          <a:solidFill>
            <a:srgbClr val="F78009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ru-RU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25591" y="1815953"/>
            <a:ext cx="9336149" cy="2027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ts val="2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ru-RU" sz="2800" dirty="0" smtClean="0">
                <a:latin typeface="Bookman Old Style" panose="02050604050505020204" pitchFamily="18" charset="0"/>
              </a:rPr>
              <a:t>В русском языке есть имена существительные, </a:t>
            </a:r>
          </a:p>
          <a:p>
            <a:pPr lvl="0" algn="ctr" defTabSz="457200">
              <a:lnSpc>
                <a:spcPts val="2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ru-RU" sz="2800" dirty="0" smtClean="0">
                <a:latin typeface="Bookman Old Style" panose="02050604050505020204" pitchFamily="18" charset="0"/>
              </a:rPr>
              <a:t>которые имеют </a:t>
            </a:r>
          </a:p>
          <a:p>
            <a:pPr lvl="0" algn="ctr" defTabSz="457200">
              <a:lnSpc>
                <a:spcPts val="2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ru-RU" sz="2800" b="1" dirty="0" smtClean="0">
                <a:latin typeface="Bookman Old Style" panose="02050604050505020204" pitchFamily="18" charset="0"/>
              </a:rPr>
              <a:t>только форму множественного числа</a:t>
            </a:r>
            <a:r>
              <a:rPr lang="ru-RU" sz="2800" dirty="0" smtClean="0">
                <a:latin typeface="Bookman Old Style" panose="02050604050505020204" pitchFamily="18" charset="0"/>
              </a:rPr>
              <a:t>. </a:t>
            </a:r>
          </a:p>
          <a:p>
            <a:pPr lvl="0" algn="ctr" defTabSz="457200">
              <a:lnSpc>
                <a:spcPts val="2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ru-RU" sz="2800" dirty="0" smtClean="0">
                <a:latin typeface="Bookman Old Style" panose="02050604050505020204" pitchFamily="18" charset="0"/>
              </a:rPr>
              <a:t>Для этих существительных форма числа является</a:t>
            </a:r>
          </a:p>
          <a:p>
            <a:pPr lvl="0" algn="ctr" defTabSz="457200">
              <a:lnSpc>
                <a:spcPts val="2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ru-RU" sz="2800" dirty="0" smtClean="0">
                <a:latin typeface="Bookman Old Style" panose="02050604050505020204" pitchFamily="18" charset="0"/>
              </a:rPr>
              <a:t> </a:t>
            </a:r>
            <a:r>
              <a:rPr lang="ru-RU" sz="2800" b="1" dirty="0" smtClean="0">
                <a:latin typeface="Bookman Old Style" panose="02050604050505020204" pitchFamily="18" charset="0"/>
              </a:rPr>
              <a:t>постоянным признаком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691117" y="805219"/>
            <a:ext cx="2093910" cy="559558"/>
          </a:xfrm>
          <a:prstGeom prst="rect">
            <a:avLst/>
          </a:prstGeom>
          <a:solidFill>
            <a:srgbClr val="F78009"/>
          </a:solidFill>
          <a:ln>
            <a:solidFill>
              <a:srgbClr val="002060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>
              <a:spcBef>
                <a:spcPts val="0"/>
              </a:spcBef>
            </a:pPr>
            <a:r>
              <a:rPr lang="ru-RU" sz="2400" b="1" dirty="0" smtClean="0">
                <a:ln/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rPr>
              <a:t>СЕКРЕТ 5</a:t>
            </a:r>
            <a:endParaRPr lang="ru-RU" sz="2400" dirty="0">
              <a:solidFill>
                <a:srgbClr val="00206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961355" y="6086902"/>
            <a:ext cx="9553433" cy="136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961355" y="4209593"/>
            <a:ext cx="92003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Салки, жмурки, качели, ножницы, брюки, сливки, опилки, </a:t>
            </a:r>
            <a:r>
              <a:rPr lang="ru-RU" sz="3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обои, щипцы.</a:t>
            </a:r>
            <a:endParaRPr lang="ru-RU" sz="32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21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  <p:bldP spid="6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8789" y="245661"/>
            <a:ext cx="6649754" cy="559558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400" b="1" dirty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СЕКРЕТЫ </a:t>
            </a:r>
            <a:r>
              <a:rPr lang="ru-RU" sz="2400" b="1" dirty="0" smtClean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ЦВЕТИКА-СЕМИЦВЕТИКА</a:t>
            </a:r>
            <a:endParaRPr lang="ru-RU" sz="2400" dirty="0"/>
          </a:p>
        </p:txBody>
      </p:sp>
      <p:sp>
        <p:nvSpPr>
          <p:cNvPr id="15" name="Капля 14"/>
          <p:cNvSpPr/>
          <p:nvPr/>
        </p:nvSpPr>
        <p:spPr>
          <a:xfrm rot="12579121" flipH="1" flipV="1">
            <a:off x="5106238" y="3519054"/>
            <a:ext cx="807886" cy="842129"/>
          </a:xfrm>
          <a:prstGeom prst="teardrop">
            <a:avLst>
              <a:gd name="adj" fmla="val 133007"/>
            </a:avLst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184360" y="2717088"/>
            <a:ext cx="1521952" cy="1278179"/>
            <a:chOff x="5184360" y="2717088"/>
            <a:chExt cx="1521952" cy="1278179"/>
          </a:xfrm>
        </p:grpSpPr>
        <p:sp>
          <p:nvSpPr>
            <p:cNvPr id="14" name="Капля 13"/>
            <p:cNvSpPr/>
            <p:nvPr/>
          </p:nvSpPr>
          <p:spPr>
            <a:xfrm rot="15579058" flipH="1" flipV="1">
              <a:off x="5201480" y="2699968"/>
              <a:ext cx="807887" cy="842127"/>
            </a:xfrm>
            <a:prstGeom prst="teardrop">
              <a:avLst>
                <a:gd name="adj" fmla="val 133007"/>
              </a:avLst>
            </a:prstGeom>
            <a:solidFill>
              <a:srgbClr val="00B0F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6068187" y="3347617"/>
              <a:ext cx="638125" cy="64765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252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8789" y="245661"/>
            <a:ext cx="6649754" cy="559558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400" b="1" dirty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СЕКРЕТЫ </a:t>
            </a:r>
            <a:r>
              <a:rPr lang="ru-RU" sz="2400" b="1" dirty="0" smtClean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ЦВЕТИКА-СЕМИЦВЕТИКА</a:t>
            </a:r>
            <a:endParaRPr lang="ru-RU" sz="2400" dirty="0"/>
          </a:p>
        </p:txBody>
      </p:sp>
      <p:sp>
        <p:nvSpPr>
          <p:cNvPr id="18" name="Капля 17"/>
          <p:cNvSpPr/>
          <p:nvPr/>
        </p:nvSpPr>
        <p:spPr>
          <a:xfrm rot="370274" flipH="1" flipV="1">
            <a:off x="10900992" y="566424"/>
            <a:ext cx="807887" cy="842127"/>
          </a:xfrm>
          <a:prstGeom prst="teardrop">
            <a:avLst>
              <a:gd name="adj" fmla="val 133007"/>
            </a:avLst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ru-RU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21834" y="1449535"/>
            <a:ext cx="2093910" cy="55955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>
              <a:spcBef>
                <a:spcPts val="0"/>
              </a:spcBef>
            </a:pPr>
            <a:r>
              <a:rPr lang="ru-RU" sz="2400" b="1" dirty="0" smtClean="0">
                <a:ln/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rPr>
              <a:t>* Диктант</a:t>
            </a:r>
            <a:endParaRPr lang="ru-RU" sz="2400" dirty="0">
              <a:solidFill>
                <a:srgbClr val="00206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21834" y="3357350"/>
            <a:ext cx="9553433" cy="136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121834" y="4053386"/>
            <a:ext cx="9553433" cy="136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121833" y="4749422"/>
            <a:ext cx="9553433" cy="136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121834" y="5486401"/>
            <a:ext cx="9553433" cy="136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33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8789" y="245661"/>
            <a:ext cx="6649754" cy="559558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400" b="1" dirty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СЕКРЕТЫ </a:t>
            </a:r>
            <a:r>
              <a:rPr lang="ru-RU" sz="2400" b="1" dirty="0" smtClean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ЦВЕТИКА-СЕМИЦВЕТИКА</a:t>
            </a:r>
            <a:endParaRPr lang="ru-RU" sz="2400" dirty="0"/>
          </a:p>
        </p:txBody>
      </p:sp>
      <p:sp>
        <p:nvSpPr>
          <p:cNvPr id="18" name="Капля 17"/>
          <p:cNvSpPr/>
          <p:nvPr/>
        </p:nvSpPr>
        <p:spPr>
          <a:xfrm rot="370274" flipH="1" flipV="1">
            <a:off x="10900992" y="566424"/>
            <a:ext cx="807887" cy="842127"/>
          </a:xfrm>
          <a:prstGeom prst="teardrop">
            <a:avLst>
              <a:gd name="adj" fmla="val 133007"/>
            </a:avLst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ru-RU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691117" y="805219"/>
            <a:ext cx="2093910" cy="5595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>
              <a:spcBef>
                <a:spcPts val="0"/>
              </a:spcBef>
            </a:pPr>
            <a:r>
              <a:rPr lang="ru-RU" sz="2400" b="1" dirty="0" smtClean="0">
                <a:ln/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rPr>
              <a:t>СЕКРЕТ 6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30056" y="2143500"/>
            <a:ext cx="9775006" cy="209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ts val="21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ru-RU" sz="2800" dirty="0" smtClean="0">
                <a:latin typeface="Bookman Old Style" panose="02050604050505020204" pitchFamily="18" charset="0"/>
              </a:rPr>
              <a:t>Сейчас в  русском языке  имена существительные</a:t>
            </a:r>
          </a:p>
          <a:p>
            <a:pPr lvl="0" algn="ctr" defTabSz="457200">
              <a:lnSpc>
                <a:spcPts val="21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ru-RU" sz="2800" dirty="0" smtClean="0">
                <a:latin typeface="Bookman Old Style" panose="02050604050505020204" pitchFamily="18" charset="0"/>
              </a:rPr>
              <a:t>  имеют только два числа. </a:t>
            </a:r>
          </a:p>
          <a:p>
            <a:pPr lvl="0" algn="ctr" defTabSz="457200">
              <a:lnSpc>
                <a:spcPts val="21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ru-RU" sz="2800" dirty="0" smtClean="0">
                <a:latin typeface="Bookman Old Style" panose="02050604050505020204" pitchFamily="18" charset="0"/>
              </a:rPr>
              <a:t>А раньше было еще и третье число – </a:t>
            </a:r>
            <a:r>
              <a:rPr lang="ru-RU" sz="2800" b="1" dirty="0" smtClean="0">
                <a:latin typeface="Bookman Old Style" panose="02050604050505020204" pitchFamily="18" charset="0"/>
              </a:rPr>
              <a:t>двойственное</a:t>
            </a:r>
            <a:r>
              <a:rPr lang="ru-RU" sz="2800" dirty="0" smtClean="0">
                <a:latin typeface="Bookman Old Style" panose="02050604050505020204" pitchFamily="18" charset="0"/>
              </a:rPr>
              <a:t>.</a:t>
            </a:r>
          </a:p>
          <a:p>
            <a:pPr lvl="0" algn="ctr" defTabSz="457200">
              <a:lnSpc>
                <a:spcPts val="21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ru-RU" sz="2800" dirty="0" smtClean="0">
                <a:latin typeface="Bookman Old Style" panose="02050604050505020204" pitchFamily="18" charset="0"/>
              </a:rPr>
              <a:t>Оно использовалось для тех существительных,</a:t>
            </a:r>
          </a:p>
          <a:p>
            <a:pPr lvl="0" algn="ctr" defTabSz="457200">
              <a:lnSpc>
                <a:spcPts val="21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ru-RU" sz="2800" dirty="0" smtClean="0">
                <a:latin typeface="Bookman Old Style" panose="02050604050505020204" pitchFamily="18" charset="0"/>
              </a:rPr>
              <a:t> которые вы сейчас записали. Почему?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483080" y="5013565"/>
            <a:ext cx="6509983" cy="13053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>
              <a:spcBef>
                <a:spcPts val="0"/>
              </a:spcBef>
            </a:pPr>
            <a:r>
              <a:rPr lang="ru-RU" sz="2400" b="1" dirty="0">
                <a:ln/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rPr>
              <a:t>Э</a:t>
            </a:r>
            <a:r>
              <a:rPr lang="ru-RU" sz="2400" b="1" dirty="0" smtClean="0">
                <a:ln/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rPr>
              <a:t>то существительные, которые обозначают парные предметы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0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8789" y="245661"/>
            <a:ext cx="6649754" cy="559558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400" b="1" dirty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СЕКРЕТЫ </a:t>
            </a:r>
            <a:r>
              <a:rPr lang="ru-RU" sz="2400" b="1" dirty="0" smtClean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ЦВЕТИКА-СЕМИЦВЕТИКА</a:t>
            </a:r>
            <a:endParaRPr lang="ru-RU" sz="2400" dirty="0"/>
          </a:p>
        </p:txBody>
      </p:sp>
      <p:sp>
        <p:nvSpPr>
          <p:cNvPr id="14" name="Капля 13"/>
          <p:cNvSpPr/>
          <p:nvPr/>
        </p:nvSpPr>
        <p:spPr>
          <a:xfrm rot="15579058" flipH="1" flipV="1">
            <a:off x="5201480" y="2699968"/>
            <a:ext cx="807887" cy="842127"/>
          </a:xfrm>
          <a:prstGeom prst="teardrop">
            <a:avLst>
              <a:gd name="adj" fmla="val 133007"/>
            </a:avLst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068187" y="3347617"/>
            <a:ext cx="638125" cy="647650"/>
          </a:xfrm>
          <a:prstGeom prst="ellipse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94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8789" y="245661"/>
            <a:ext cx="6649754" cy="559558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400" b="1" dirty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СЕКРЕТЫ </a:t>
            </a:r>
            <a:r>
              <a:rPr lang="ru-RU" sz="2400" b="1" dirty="0" smtClean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ЦВЕТИКА-СЕМИЦВЕТИКА</a:t>
            </a:r>
            <a:endParaRPr lang="ru-RU" sz="2400" dirty="0"/>
          </a:p>
        </p:txBody>
      </p:sp>
      <p:sp>
        <p:nvSpPr>
          <p:cNvPr id="18" name="Капля 17"/>
          <p:cNvSpPr/>
          <p:nvPr/>
        </p:nvSpPr>
        <p:spPr>
          <a:xfrm rot="370274" flipH="1" flipV="1">
            <a:off x="10900992" y="566424"/>
            <a:ext cx="807887" cy="842127"/>
          </a:xfrm>
          <a:prstGeom prst="teardrop">
            <a:avLst>
              <a:gd name="adj" fmla="val 133007"/>
            </a:avLst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ru-RU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667744" y="2172865"/>
            <a:ext cx="7363359" cy="14164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>
              <a:spcBef>
                <a:spcPts val="0"/>
              </a:spcBef>
            </a:pPr>
            <a:r>
              <a:rPr lang="ru-RU" sz="3200" b="1" dirty="0" smtClean="0">
                <a:ln/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rPr>
              <a:t>Доброта, сочувствие, милосердие, отзывчивость</a:t>
            </a:r>
            <a:endParaRPr lang="ru-RU" sz="3200" dirty="0">
              <a:solidFill>
                <a:srgbClr val="00206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098273" y="3780430"/>
            <a:ext cx="50229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2667744" y="4056256"/>
            <a:ext cx="7363359" cy="14164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>
              <a:spcBef>
                <a:spcPts val="0"/>
              </a:spcBef>
            </a:pPr>
            <a:r>
              <a:rPr lang="ru-RU" sz="3200" b="1" dirty="0" smtClean="0">
                <a:ln/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rPr>
              <a:t>нравственные качества человека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33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8789" y="245661"/>
            <a:ext cx="6649754" cy="559558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400" b="1" dirty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СЕКРЕТЫ </a:t>
            </a:r>
            <a:r>
              <a:rPr lang="ru-RU" sz="2400" b="1" dirty="0" smtClean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ЦВЕТИКА-СЕМИЦВЕТИКА</a:t>
            </a:r>
            <a:endParaRPr lang="ru-RU" sz="2400" dirty="0"/>
          </a:p>
        </p:txBody>
      </p:sp>
      <p:sp>
        <p:nvSpPr>
          <p:cNvPr id="18" name="Капля 17"/>
          <p:cNvSpPr/>
          <p:nvPr/>
        </p:nvSpPr>
        <p:spPr>
          <a:xfrm rot="370274" flipH="1" flipV="1">
            <a:off x="10900992" y="566424"/>
            <a:ext cx="807887" cy="842127"/>
          </a:xfrm>
          <a:prstGeom prst="teardrop">
            <a:avLst>
              <a:gd name="adj" fmla="val 133007"/>
            </a:avLst>
          </a:pr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ru-RU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667744" y="2172865"/>
            <a:ext cx="7363359" cy="14164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>
              <a:spcBef>
                <a:spcPts val="0"/>
              </a:spcBef>
            </a:pPr>
            <a:r>
              <a:rPr lang="ru-RU" sz="3200" b="1" dirty="0" smtClean="0">
                <a:ln/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rPr>
              <a:t>Доброта, сочувствие, милосердие, отзывчивость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691117" y="805219"/>
            <a:ext cx="2093910" cy="559558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>
              <a:spcBef>
                <a:spcPts val="0"/>
              </a:spcBef>
            </a:pPr>
            <a:r>
              <a:rPr lang="ru-RU" sz="2400" b="1" dirty="0" smtClean="0">
                <a:ln/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rPr>
              <a:t>СЕКРЕТ 7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56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цветок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90449" y="5378346"/>
            <a:ext cx="609600" cy="609600"/>
          </a:xfrm>
        </p:spPr>
      </p:pic>
      <p:grpSp>
        <p:nvGrpSpPr>
          <p:cNvPr id="5" name="Группа 4"/>
          <p:cNvGrpSpPr/>
          <p:nvPr/>
        </p:nvGrpSpPr>
        <p:grpSpPr>
          <a:xfrm>
            <a:off x="5827595" y="3111690"/>
            <a:ext cx="878718" cy="883577"/>
            <a:chOff x="5827595" y="3111690"/>
            <a:chExt cx="878718" cy="883577"/>
          </a:xfrm>
        </p:grpSpPr>
        <p:sp>
          <p:nvSpPr>
            <p:cNvPr id="6" name="Овал 5"/>
            <p:cNvSpPr/>
            <p:nvPr/>
          </p:nvSpPr>
          <p:spPr>
            <a:xfrm>
              <a:off x="5827595" y="3111690"/>
              <a:ext cx="878718" cy="883577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6015994" y="3427122"/>
              <a:ext cx="109182" cy="9553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6384484" y="3423595"/>
              <a:ext cx="109182" cy="9553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9" name="Арка 8"/>
            <p:cNvSpPr/>
            <p:nvPr/>
          </p:nvSpPr>
          <p:spPr>
            <a:xfrm rot="10800000">
              <a:off x="6015994" y="3553478"/>
              <a:ext cx="477672" cy="232012"/>
            </a:xfrm>
            <a:prstGeom prst="blockArc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168789" y="245661"/>
            <a:ext cx="6649754" cy="559558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400" b="1" dirty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СЕКРЕТЫ </a:t>
            </a:r>
            <a:r>
              <a:rPr lang="ru-RU" sz="2400" b="1" dirty="0" smtClean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ЦВЕТИКА-СЕМИЦВЕТИКА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4323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8789" y="245661"/>
            <a:ext cx="6649754" cy="559558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400" b="1" dirty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СЕКРЕТЫ </a:t>
            </a:r>
            <a:r>
              <a:rPr lang="ru-RU" sz="2400" b="1" dirty="0" smtClean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ЦВЕТИКА-СЕМИЦВЕТИКА</a:t>
            </a:r>
            <a:endParaRPr lang="ru-RU" sz="2400" dirty="0"/>
          </a:p>
        </p:txBody>
      </p:sp>
      <p:pic>
        <p:nvPicPr>
          <p:cNvPr id="14" name="Объект 3"/>
          <p:cNvPicPr>
            <a:picLocks noChangeAspect="1"/>
          </p:cNvPicPr>
          <p:nvPr/>
        </p:nvPicPr>
        <p:blipFill rotWithShape="1">
          <a:blip r:embed="rId3"/>
          <a:srcRect l="55317" t="13330" r="1283" b="7168"/>
          <a:stretch/>
        </p:blipFill>
        <p:spPr>
          <a:xfrm>
            <a:off x="7601802" y="1437074"/>
            <a:ext cx="3603009" cy="4950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Объект 3"/>
          <p:cNvPicPr>
            <a:picLocks noChangeAspect="1"/>
          </p:cNvPicPr>
          <p:nvPr/>
        </p:nvPicPr>
        <p:blipFill rotWithShape="1">
          <a:blip r:embed="rId3"/>
          <a:srcRect l="1687" t="2381" r="45528" b="3520"/>
          <a:stretch/>
        </p:blipFill>
        <p:spPr>
          <a:xfrm>
            <a:off x="2593074" y="1023582"/>
            <a:ext cx="3684895" cy="4926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2323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8789" y="245661"/>
            <a:ext cx="6649754" cy="559558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400" b="1" dirty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СЕКРЕТЫ </a:t>
            </a:r>
            <a:r>
              <a:rPr lang="ru-RU" sz="2400" b="1" dirty="0" smtClean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ЦВЕТИКА-СЕМИЦВЕТИКА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7733" y="4833061"/>
            <a:ext cx="8918808" cy="10099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n w="0"/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и</a:t>
            </a:r>
            <a:r>
              <a:rPr lang="ru-RU" b="1" dirty="0" smtClean="0">
                <a:ln w="0"/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менительный падеж			</a:t>
            </a:r>
            <a:r>
              <a:rPr lang="ru-RU" b="1" dirty="0">
                <a:ln w="0"/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smtClean="0">
                <a:ln w="0"/>
                <a:solidFill>
                  <a:srgbClr val="002060"/>
                </a:solidFill>
                <a:latin typeface="Bookman Old Style" panose="02050604050505020204" pitchFamily="18" charset="0"/>
              </a:rPr>
              <a:t>	   мужской род 	</a:t>
            </a:r>
            <a:r>
              <a:rPr lang="ru-RU" b="1" dirty="0" smtClean="0">
                <a:ln w="0"/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				          единственное число</a:t>
            </a:r>
            <a:r>
              <a:rPr lang="ru-RU" b="1" dirty="0" smtClean="0">
                <a:ln w="0"/>
                <a:latin typeface="Bookman Old Style" panose="02050604050505020204" pitchFamily="18" charset="0"/>
                <a:ea typeface="+mj-ea"/>
                <a:cs typeface="+mj-cs"/>
              </a:rPr>
              <a:t>					</a:t>
            </a:r>
            <a:endParaRPr lang="ru-RU" b="1" dirty="0">
              <a:ln w="0"/>
              <a:solidFill>
                <a:srgbClr val="00206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4531051" y="3761291"/>
            <a:ext cx="736979" cy="64743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7178720" y="3761291"/>
            <a:ext cx="764273" cy="61912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250670" y="3789754"/>
            <a:ext cx="0" cy="123794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4503761" y="1869740"/>
            <a:ext cx="3493825" cy="6804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>
              <a:spcBef>
                <a:spcPts val="0"/>
              </a:spcBef>
            </a:pPr>
            <a:r>
              <a:rPr lang="ru-RU" sz="2800" b="1" dirty="0" smtClean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СЕМИЦВЕТИК</a:t>
            </a:r>
            <a:endParaRPr lang="ru-RU" sz="28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957847" y="3107690"/>
            <a:ext cx="4585647" cy="50697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>
              <a:spcBef>
                <a:spcPts val="0"/>
              </a:spcBef>
            </a:pPr>
            <a:r>
              <a:rPr lang="ru-RU" sz="2400" b="1" dirty="0" smtClean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Имя существительное</a:t>
            </a:r>
            <a:endParaRPr lang="ru-RU" sz="2400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6250670" y="2671068"/>
            <a:ext cx="1" cy="36449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76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8789" y="245661"/>
            <a:ext cx="6649754" cy="559558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400" b="1" dirty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СЕКРЕТЫ </a:t>
            </a:r>
            <a:r>
              <a:rPr lang="ru-RU" sz="2400" b="1" dirty="0" smtClean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ЦВЕТИКА-СЕМИЦВЕТИКА</a:t>
            </a:r>
            <a:endParaRPr lang="ru-RU" sz="24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5106238" y="2307544"/>
            <a:ext cx="2634614" cy="2691765"/>
            <a:chOff x="5106238" y="2307544"/>
            <a:chExt cx="2634614" cy="2691765"/>
          </a:xfrm>
        </p:grpSpPr>
        <p:sp>
          <p:nvSpPr>
            <p:cNvPr id="4" name="Капля 3"/>
            <p:cNvSpPr/>
            <p:nvPr/>
          </p:nvSpPr>
          <p:spPr>
            <a:xfrm rot="18884905" flipH="1" flipV="1">
              <a:off x="5934847" y="2290424"/>
              <a:ext cx="807887" cy="842127"/>
            </a:xfrm>
            <a:prstGeom prst="teardrop">
              <a:avLst>
                <a:gd name="adj" fmla="val 133007"/>
              </a:avLst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5106238" y="2623773"/>
              <a:ext cx="2634614" cy="2375536"/>
              <a:chOff x="4519385" y="1307526"/>
              <a:chExt cx="2634614" cy="2375536"/>
            </a:xfrm>
          </p:grpSpPr>
          <p:sp>
            <p:nvSpPr>
              <p:cNvPr id="6" name="Капля 5"/>
              <p:cNvSpPr/>
              <p:nvPr/>
            </p:nvSpPr>
            <p:spPr>
              <a:xfrm rot="15579058" flipH="1" flipV="1">
                <a:off x="4614627" y="1383721"/>
                <a:ext cx="807887" cy="842127"/>
              </a:xfrm>
              <a:prstGeom prst="teardrop">
                <a:avLst>
                  <a:gd name="adj" fmla="val 133007"/>
                </a:avLst>
              </a:prstGeom>
              <a:solidFill>
                <a:srgbClr val="00B0F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Капля 6"/>
              <p:cNvSpPr/>
              <p:nvPr/>
            </p:nvSpPr>
            <p:spPr>
              <a:xfrm rot="12579121" flipH="1" flipV="1">
                <a:off x="4519385" y="2202807"/>
                <a:ext cx="807886" cy="842129"/>
              </a:xfrm>
              <a:prstGeom prst="teardrop">
                <a:avLst>
                  <a:gd name="adj" fmla="val 133007"/>
                </a:avLst>
              </a:prstGeom>
              <a:solidFill>
                <a:schemeClr val="accent6">
                  <a:lumMod val="75000"/>
                </a:scheme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Капля 7"/>
              <p:cNvSpPr/>
              <p:nvPr/>
            </p:nvSpPr>
            <p:spPr>
              <a:xfrm rot="9469809" flipH="1" flipV="1">
                <a:off x="5052743" y="2840933"/>
                <a:ext cx="807886" cy="842129"/>
              </a:xfrm>
              <a:prstGeom prst="teardrop">
                <a:avLst>
                  <a:gd name="adj" fmla="val 133007"/>
                </a:avLst>
              </a:prstGeom>
              <a:solidFill>
                <a:srgbClr val="F78009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Капля 8"/>
              <p:cNvSpPr/>
              <p:nvPr/>
            </p:nvSpPr>
            <p:spPr>
              <a:xfrm rot="6568809" flipH="1" flipV="1">
                <a:off x="5862304" y="2802837"/>
                <a:ext cx="807887" cy="842127"/>
              </a:xfrm>
              <a:prstGeom prst="teardrop">
                <a:avLst>
                  <a:gd name="adj" fmla="val 133007"/>
                </a:avLst>
              </a:prstGeom>
              <a:solidFill>
                <a:srgbClr val="00B05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Капля 9"/>
              <p:cNvSpPr/>
              <p:nvPr/>
            </p:nvSpPr>
            <p:spPr>
              <a:xfrm rot="3530251" flipH="1" flipV="1">
                <a:off x="6328992" y="2098041"/>
                <a:ext cx="807887" cy="842127"/>
              </a:xfrm>
              <a:prstGeom prst="teardrop">
                <a:avLst>
                  <a:gd name="adj" fmla="val 133007"/>
                </a:avLst>
              </a:prstGeom>
              <a:solidFill>
                <a:srgbClr val="0070C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Капля 10"/>
              <p:cNvSpPr/>
              <p:nvPr/>
            </p:nvSpPr>
            <p:spPr>
              <a:xfrm rot="364510" flipH="1" flipV="1">
                <a:off x="6100411" y="1307526"/>
                <a:ext cx="807886" cy="842129"/>
              </a:xfrm>
              <a:prstGeom prst="teardrop">
                <a:avLst>
                  <a:gd name="adj" fmla="val 133007"/>
                </a:avLst>
              </a:prstGeom>
              <a:solidFill>
                <a:srgbClr val="FF000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5481334" y="2031370"/>
                <a:ext cx="638125" cy="647650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647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8789" y="245661"/>
            <a:ext cx="6649754" cy="559558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400" b="1" dirty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СЕКРЕТЫ </a:t>
            </a:r>
            <a:r>
              <a:rPr lang="ru-RU" sz="2400" b="1" dirty="0" smtClean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ЦВЕТИКА-СЕМИЦВЕТИКА</a:t>
            </a:r>
            <a:endParaRPr lang="ru-RU" sz="2400" dirty="0"/>
          </a:p>
        </p:txBody>
      </p:sp>
      <p:sp>
        <p:nvSpPr>
          <p:cNvPr id="4" name="Капля 3"/>
          <p:cNvSpPr/>
          <p:nvPr/>
        </p:nvSpPr>
        <p:spPr>
          <a:xfrm rot="18884905" flipH="1" flipV="1">
            <a:off x="5934847" y="2290424"/>
            <a:ext cx="807887" cy="842127"/>
          </a:xfrm>
          <a:prstGeom prst="teardrop">
            <a:avLst>
              <a:gd name="adj" fmla="val 133007"/>
            </a:avLst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5106238" y="2623773"/>
            <a:ext cx="2634614" cy="2375536"/>
            <a:chOff x="4519385" y="1307526"/>
            <a:chExt cx="2634614" cy="2375536"/>
          </a:xfrm>
        </p:grpSpPr>
        <p:sp>
          <p:nvSpPr>
            <p:cNvPr id="6" name="Капля 5"/>
            <p:cNvSpPr/>
            <p:nvPr/>
          </p:nvSpPr>
          <p:spPr>
            <a:xfrm rot="15579058" flipH="1" flipV="1">
              <a:off x="4614627" y="1383721"/>
              <a:ext cx="807887" cy="842127"/>
            </a:xfrm>
            <a:prstGeom prst="teardrop">
              <a:avLst>
                <a:gd name="adj" fmla="val 133007"/>
              </a:avLst>
            </a:prstGeom>
            <a:solidFill>
              <a:srgbClr val="00B0F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Капля 6"/>
            <p:cNvSpPr/>
            <p:nvPr/>
          </p:nvSpPr>
          <p:spPr>
            <a:xfrm rot="12579121" flipH="1" flipV="1">
              <a:off x="4519385" y="2202807"/>
              <a:ext cx="807886" cy="842129"/>
            </a:xfrm>
            <a:prstGeom prst="teardrop">
              <a:avLst>
                <a:gd name="adj" fmla="val 133007"/>
              </a:avLst>
            </a:prstGeom>
            <a:solidFill>
              <a:schemeClr val="accent6">
                <a:lumMod val="75000"/>
              </a:scheme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Капля 7"/>
            <p:cNvSpPr/>
            <p:nvPr/>
          </p:nvSpPr>
          <p:spPr>
            <a:xfrm rot="9469809" flipH="1" flipV="1">
              <a:off x="5052743" y="2840933"/>
              <a:ext cx="807886" cy="842129"/>
            </a:xfrm>
            <a:prstGeom prst="teardrop">
              <a:avLst>
                <a:gd name="adj" fmla="val 133007"/>
              </a:avLst>
            </a:prstGeom>
            <a:solidFill>
              <a:srgbClr val="F78009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Капля 8"/>
            <p:cNvSpPr/>
            <p:nvPr/>
          </p:nvSpPr>
          <p:spPr>
            <a:xfrm rot="6568809" flipH="1" flipV="1">
              <a:off x="5862304" y="2802837"/>
              <a:ext cx="807887" cy="842127"/>
            </a:xfrm>
            <a:prstGeom prst="teardrop">
              <a:avLst>
                <a:gd name="adj" fmla="val 133007"/>
              </a:avLst>
            </a:prstGeom>
            <a:solidFill>
              <a:srgbClr val="00B05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Капля 9"/>
            <p:cNvSpPr/>
            <p:nvPr/>
          </p:nvSpPr>
          <p:spPr>
            <a:xfrm rot="3530251" flipH="1" flipV="1">
              <a:off x="6328992" y="2098041"/>
              <a:ext cx="807887" cy="842127"/>
            </a:xfrm>
            <a:prstGeom prst="teardrop">
              <a:avLst>
                <a:gd name="adj" fmla="val 133007"/>
              </a:avLst>
            </a:prstGeom>
            <a:solidFill>
              <a:srgbClr val="0070C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Капля 10"/>
            <p:cNvSpPr/>
            <p:nvPr/>
          </p:nvSpPr>
          <p:spPr>
            <a:xfrm rot="364510" flipH="1" flipV="1">
              <a:off x="6100411" y="1307526"/>
              <a:ext cx="807886" cy="842129"/>
            </a:xfrm>
            <a:prstGeom prst="teardrop">
              <a:avLst>
                <a:gd name="adj" fmla="val 133007"/>
              </a:avLst>
            </a:prstGeom>
            <a:solidFill>
              <a:srgbClr val="FF0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5481334" y="2031370"/>
              <a:ext cx="638125" cy="64765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205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8789" y="245661"/>
            <a:ext cx="6649754" cy="559558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400" b="1" dirty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СЕКРЕТЫ </a:t>
            </a:r>
            <a:r>
              <a:rPr lang="ru-RU" sz="2400" b="1" dirty="0" smtClean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ЦВЕТИКА-СЕМИЦВЕТИКА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5025" y="3810567"/>
            <a:ext cx="10018713" cy="1959592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30ACEC">
                  <a:lumMod val="75000"/>
                </a:srgbClr>
              </a:buClr>
              <a:buNone/>
            </a:pPr>
            <a:r>
              <a:rPr lang="ru-RU" sz="4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б</a:t>
            </a:r>
            <a:r>
              <a:rPr lang="ru-RU" sz="4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аранка</a:t>
            </a:r>
            <a:r>
              <a:rPr lang="ru-RU" sz="4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, </a:t>
            </a:r>
            <a:r>
              <a:rPr lang="ru-RU" sz="4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моря, окна</a:t>
            </a:r>
            <a:r>
              <a:rPr lang="ru-RU" sz="4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, магазин</a:t>
            </a:r>
            <a:r>
              <a:rPr lang="ru-RU" sz="4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, море, магазины, баранки, окно</a:t>
            </a:r>
            <a:endParaRPr lang="ru-RU" sz="44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Капля 3"/>
          <p:cNvSpPr/>
          <p:nvPr/>
        </p:nvSpPr>
        <p:spPr>
          <a:xfrm flipH="1" flipV="1">
            <a:off x="10695136" y="511793"/>
            <a:ext cx="807887" cy="842127"/>
          </a:xfrm>
          <a:prstGeom prst="teardrop">
            <a:avLst>
              <a:gd name="adj" fmla="val 133007"/>
            </a:avLst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65025" y="1817994"/>
            <a:ext cx="9198593" cy="142334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spcBef>
                <a:spcPts val="0"/>
              </a:spcBef>
            </a:pPr>
            <a:r>
              <a:rPr lang="ru-RU" sz="2000" b="1" dirty="0" smtClean="0">
                <a:ln/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rPr>
              <a:t>* Прочитайте слова.</a:t>
            </a:r>
          </a:p>
          <a:p>
            <a:pPr algn="l" defTabSz="914400">
              <a:spcBef>
                <a:spcPts val="0"/>
              </a:spcBef>
            </a:pPr>
            <a:r>
              <a:rPr lang="ru-RU" sz="2000" b="1" dirty="0" smtClean="0">
                <a:ln/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rPr>
              <a:t>* Подумайте на какие две группы можно разделить эти слова.</a:t>
            </a:r>
          </a:p>
          <a:p>
            <a:pPr algn="l" defTabSz="914400">
              <a:spcBef>
                <a:spcPts val="0"/>
              </a:spcBef>
            </a:pPr>
            <a:r>
              <a:rPr lang="ru-RU" sz="2000" b="1" dirty="0" smtClean="0">
                <a:ln/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rPr>
              <a:t>* Распределите слова в два столбика.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163820" y="752048"/>
            <a:ext cx="4201002" cy="55955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>
              <a:spcBef>
                <a:spcPts val="0"/>
              </a:spcBef>
            </a:pPr>
            <a:r>
              <a:rPr lang="ru-RU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Работа в группах</a:t>
            </a:r>
            <a:endParaRPr lang="ru-RU" sz="2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70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8789" y="245661"/>
            <a:ext cx="6649754" cy="559558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400" b="1" dirty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СЕКРЕТЫ </a:t>
            </a:r>
            <a:r>
              <a:rPr lang="ru-RU" sz="2400" b="1" dirty="0" smtClean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ЦВЕТИКА-СЕМИЦВЕТИКА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3081" y="1924335"/>
            <a:ext cx="9403308" cy="3275463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Bookman Old Style" panose="02050604050505020204" pitchFamily="18" charset="0"/>
                <a:ea typeface="Calibri" panose="020F0502020204030204" pitchFamily="34" charset="0"/>
              </a:rPr>
              <a:t>Имена </a:t>
            </a:r>
            <a:r>
              <a:rPr lang="ru-RU" sz="2800" dirty="0">
                <a:latin typeface="Bookman Old Style" panose="02050604050505020204" pitchFamily="18" charset="0"/>
                <a:ea typeface="Calibri" panose="020F0502020204030204" pitchFamily="34" charset="0"/>
              </a:rPr>
              <a:t>су­ще­стви­тель­ные упо­треб­ля­ют­ся </a:t>
            </a:r>
          </a:p>
          <a:p>
            <a:pPr marL="0" indent="0" algn="ctr">
              <a:buNone/>
            </a:pPr>
            <a:r>
              <a:rPr lang="ru-RU" sz="2800" b="1" dirty="0" smtClean="0">
                <a:latin typeface="Bookman Old Style" panose="02050604050505020204" pitchFamily="18" charset="0"/>
                <a:ea typeface="Calibri" panose="020F0502020204030204" pitchFamily="34" charset="0"/>
              </a:rPr>
              <a:t>в единствен­ном </a:t>
            </a:r>
            <a:r>
              <a:rPr lang="ru-RU" sz="2800" b="1" dirty="0">
                <a:latin typeface="Bookman Old Style" panose="02050604050505020204" pitchFamily="18" charset="0"/>
                <a:ea typeface="Calibri" panose="020F0502020204030204" pitchFamily="34" charset="0"/>
              </a:rPr>
              <a:t>числе</a:t>
            </a:r>
            <a:r>
              <a:rPr lang="ru-RU" sz="2800" dirty="0">
                <a:latin typeface="Bookman Old Style" panose="02050604050505020204" pitchFamily="18" charset="0"/>
                <a:ea typeface="Calibri" panose="020F0502020204030204" pitchFamily="34" charset="0"/>
              </a:rPr>
              <a:t>, </a:t>
            </a:r>
            <a:endParaRPr lang="ru-RU" sz="2800" dirty="0" smtClean="0">
              <a:latin typeface="Bookman Old Style" panose="020506040505050202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Bookman Old Style" panose="02050604050505020204" pitchFamily="18" charset="0"/>
                <a:ea typeface="Calibri" panose="020F0502020204030204" pitchFamily="34" charset="0"/>
              </a:rPr>
              <a:t>если </a:t>
            </a:r>
            <a:r>
              <a:rPr lang="ru-RU" sz="2800" dirty="0">
                <a:latin typeface="Bookman Old Style" panose="02050604050505020204" pitchFamily="18" charset="0"/>
                <a:ea typeface="Calibri" panose="020F0502020204030204" pitchFamily="34" charset="0"/>
              </a:rPr>
              <a:t>они на­зы­ва­ют </a:t>
            </a:r>
            <a:r>
              <a:rPr lang="ru-RU" sz="2800" u="sng" dirty="0">
                <a:latin typeface="Bookman Old Style" panose="02050604050505020204" pitchFamily="18" charset="0"/>
                <a:ea typeface="Calibri" panose="020F0502020204030204" pitchFamily="34" charset="0"/>
              </a:rPr>
              <a:t>один пред­мет</a:t>
            </a:r>
            <a:r>
              <a:rPr lang="ru-RU" sz="2800" dirty="0">
                <a:latin typeface="Bookman Old Style" panose="02050604050505020204" pitchFamily="18" charset="0"/>
                <a:ea typeface="Calibri" panose="020F0502020204030204" pitchFamily="34" charset="0"/>
              </a:rPr>
              <a:t>, </a:t>
            </a:r>
            <a:endParaRPr lang="ru-RU" sz="2800" dirty="0" smtClean="0">
              <a:latin typeface="Bookman Old Style" panose="020506040505050202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Bookman Old Style" panose="02050604050505020204" pitchFamily="18" charset="0"/>
                <a:ea typeface="Calibri" panose="020F0502020204030204" pitchFamily="34" charset="0"/>
              </a:rPr>
              <a:t>и </a:t>
            </a:r>
            <a:r>
              <a:rPr lang="ru-RU" sz="2800" b="1" dirty="0">
                <a:latin typeface="Bookman Old Style" panose="02050604050505020204" pitchFamily="18" charset="0"/>
                <a:ea typeface="Calibri" panose="020F0502020204030204" pitchFamily="34" charset="0"/>
              </a:rPr>
              <a:t>во мно­же­ствен­ном числе</a:t>
            </a:r>
            <a:r>
              <a:rPr lang="ru-RU" sz="2800" dirty="0">
                <a:latin typeface="Bookman Old Style" panose="02050604050505020204" pitchFamily="18" charset="0"/>
                <a:ea typeface="Calibri" panose="020F0502020204030204" pitchFamily="34" charset="0"/>
              </a:rPr>
              <a:t>, </a:t>
            </a:r>
            <a:endParaRPr lang="ru-RU" sz="2800" dirty="0" smtClean="0">
              <a:latin typeface="Bookman Old Style" panose="02050604050505020204" pitchFamily="18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Bookman Old Style" panose="02050604050505020204" pitchFamily="18" charset="0"/>
                <a:ea typeface="Calibri" panose="020F0502020204030204" pitchFamily="34" charset="0"/>
              </a:rPr>
              <a:t>если </a:t>
            </a:r>
            <a:r>
              <a:rPr lang="ru-RU" sz="2800" dirty="0">
                <a:latin typeface="Bookman Old Style" panose="02050604050505020204" pitchFamily="18" charset="0"/>
                <a:ea typeface="Calibri" panose="020F0502020204030204" pitchFamily="34" charset="0"/>
              </a:rPr>
              <a:t>они </a:t>
            </a:r>
            <a:r>
              <a:rPr lang="ru-RU" sz="2800" dirty="0" smtClean="0">
                <a:latin typeface="Bookman Old Style" panose="02050604050505020204" pitchFamily="18" charset="0"/>
                <a:ea typeface="Calibri" panose="020F0502020204030204" pitchFamily="34" charset="0"/>
              </a:rPr>
              <a:t>на­зы­ва­ют </a:t>
            </a:r>
            <a:r>
              <a:rPr lang="ru-RU" sz="2800" u="sng" dirty="0" smtClean="0">
                <a:latin typeface="Bookman Old Style" panose="02050604050505020204" pitchFamily="18" charset="0"/>
                <a:ea typeface="Calibri" panose="020F0502020204030204" pitchFamily="34" charset="0"/>
              </a:rPr>
              <a:t>два или </a:t>
            </a:r>
            <a:r>
              <a:rPr lang="ru-RU" sz="2800" u="sng" dirty="0">
                <a:latin typeface="Bookman Old Style" panose="02050604050505020204" pitchFamily="18" charset="0"/>
                <a:ea typeface="Calibri" panose="020F0502020204030204" pitchFamily="34" charset="0"/>
              </a:rPr>
              <a:t>несколь­ко пред­ме­тов</a:t>
            </a:r>
            <a:r>
              <a:rPr lang="ru-RU" sz="2800" dirty="0">
                <a:latin typeface="Bookman Old Style" panose="02050604050505020204" pitchFamily="18" charset="0"/>
                <a:ea typeface="Calibri" panose="020F0502020204030204" pitchFamily="34" charset="0"/>
              </a:rPr>
              <a:t>. </a:t>
            </a:r>
            <a:endParaRPr lang="ru-RU" sz="2800" dirty="0" smtClean="0">
              <a:latin typeface="Bookman Old Style" panose="02050604050505020204" pitchFamily="18" charset="0"/>
              <a:ea typeface="Calibri" panose="020F050202020403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691117" y="805219"/>
            <a:ext cx="2093910" cy="559558"/>
          </a:xfrm>
          <a:prstGeom prst="rect">
            <a:avLst/>
          </a:prstGeom>
          <a:solidFill>
            <a:srgbClr val="FFFF66"/>
          </a:solidFill>
          <a:ln>
            <a:solidFill>
              <a:srgbClr val="002060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>
              <a:spcBef>
                <a:spcPts val="0"/>
              </a:spcBef>
            </a:pPr>
            <a:r>
              <a:rPr lang="ru-RU" sz="2400" b="1" dirty="0" smtClean="0">
                <a:ln/>
                <a:solidFill>
                  <a:srgbClr val="002060"/>
                </a:solidFill>
                <a:latin typeface="Bookman Old Style" panose="02050604050505020204" pitchFamily="18" charset="0"/>
                <a:ea typeface="+mn-ea"/>
                <a:cs typeface="+mn-cs"/>
              </a:rPr>
              <a:t>СЕКРЕТ 1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Капля 4"/>
          <p:cNvSpPr/>
          <p:nvPr/>
        </p:nvSpPr>
        <p:spPr>
          <a:xfrm flipH="1" flipV="1">
            <a:off x="10695136" y="511793"/>
            <a:ext cx="807887" cy="842127"/>
          </a:xfrm>
          <a:prstGeom prst="teardrop">
            <a:avLst>
              <a:gd name="adj" fmla="val 133007"/>
            </a:avLst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3462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8789" y="245661"/>
            <a:ext cx="6649754" cy="559558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</a:pPr>
            <a:r>
              <a:rPr lang="ru-RU" sz="2400" b="1" dirty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СЕКРЕТЫ </a:t>
            </a:r>
            <a:r>
              <a:rPr lang="ru-RU" sz="2400" b="1" dirty="0" smtClean="0">
                <a:ln/>
                <a:solidFill>
                  <a:srgbClr val="D64A3B"/>
                </a:solidFill>
                <a:latin typeface="Bookman Old Style" panose="02050604050505020204" pitchFamily="18" charset="0"/>
                <a:ea typeface="+mn-ea"/>
                <a:cs typeface="+mn-cs"/>
              </a:rPr>
              <a:t>ЦВЕТИКА-СЕМИЦВЕТИКА</a:t>
            </a:r>
            <a:endParaRPr lang="ru-RU" sz="2400" dirty="0"/>
          </a:p>
        </p:txBody>
      </p:sp>
      <p:sp>
        <p:nvSpPr>
          <p:cNvPr id="11" name="Капля 10"/>
          <p:cNvSpPr/>
          <p:nvPr/>
        </p:nvSpPr>
        <p:spPr>
          <a:xfrm rot="364510" flipH="1" flipV="1">
            <a:off x="6687264" y="2623773"/>
            <a:ext cx="807886" cy="842129"/>
          </a:xfrm>
          <a:prstGeom prst="teardrop">
            <a:avLst>
              <a:gd name="adj" fmla="val 133007"/>
            </a:avLst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106238" y="2717088"/>
            <a:ext cx="2634614" cy="2282221"/>
            <a:chOff x="5106238" y="2717088"/>
            <a:chExt cx="2634614" cy="2282221"/>
          </a:xfrm>
        </p:grpSpPr>
        <p:sp>
          <p:nvSpPr>
            <p:cNvPr id="6" name="Капля 5"/>
            <p:cNvSpPr/>
            <p:nvPr/>
          </p:nvSpPr>
          <p:spPr>
            <a:xfrm rot="15579058" flipH="1" flipV="1">
              <a:off x="5201480" y="2699968"/>
              <a:ext cx="807887" cy="842127"/>
            </a:xfrm>
            <a:prstGeom prst="teardrop">
              <a:avLst>
                <a:gd name="adj" fmla="val 133007"/>
              </a:avLst>
            </a:prstGeom>
            <a:solidFill>
              <a:srgbClr val="00B0F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Капля 6"/>
            <p:cNvSpPr/>
            <p:nvPr/>
          </p:nvSpPr>
          <p:spPr>
            <a:xfrm rot="12579121" flipH="1" flipV="1">
              <a:off x="5106238" y="3519054"/>
              <a:ext cx="807886" cy="842129"/>
            </a:xfrm>
            <a:prstGeom prst="teardrop">
              <a:avLst>
                <a:gd name="adj" fmla="val 133007"/>
              </a:avLst>
            </a:prstGeom>
            <a:solidFill>
              <a:schemeClr val="accent6">
                <a:lumMod val="75000"/>
              </a:scheme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Капля 7"/>
            <p:cNvSpPr/>
            <p:nvPr/>
          </p:nvSpPr>
          <p:spPr>
            <a:xfrm rot="9469809" flipH="1" flipV="1">
              <a:off x="5639596" y="4157180"/>
              <a:ext cx="807886" cy="842129"/>
            </a:xfrm>
            <a:prstGeom prst="teardrop">
              <a:avLst>
                <a:gd name="adj" fmla="val 133007"/>
              </a:avLst>
            </a:prstGeom>
            <a:solidFill>
              <a:srgbClr val="F78009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Капля 8"/>
            <p:cNvSpPr/>
            <p:nvPr/>
          </p:nvSpPr>
          <p:spPr>
            <a:xfrm rot="6568809" flipH="1" flipV="1">
              <a:off x="6449157" y="4119084"/>
              <a:ext cx="807887" cy="842127"/>
            </a:xfrm>
            <a:prstGeom prst="teardrop">
              <a:avLst>
                <a:gd name="adj" fmla="val 133007"/>
              </a:avLst>
            </a:prstGeom>
            <a:solidFill>
              <a:srgbClr val="00B05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Капля 9"/>
            <p:cNvSpPr/>
            <p:nvPr/>
          </p:nvSpPr>
          <p:spPr>
            <a:xfrm rot="3530251" flipH="1" flipV="1">
              <a:off x="6915845" y="3414288"/>
              <a:ext cx="807887" cy="842127"/>
            </a:xfrm>
            <a:prstGeom prst="teardrop">
              <a:avLst>
                <a:gd name="adj" fmla="val 133007"/>
              </a:avLst>
            </a:prstGeom>
            <a:solidFill>
              <a:srgbClr val="0070C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6068187" y="3347617"/>
              <a:ext cx="638125" cy="64765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162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1298</TotalTime>
  <Words>543</Words>
  <Application>Microsoft Office PowerPoint</Application>
  <PresentationFormat>Широкоэкранный</PresentationFormat>
  <Paragraphs>147</Paragraphs>
  <Slides>28</Slides>
  <Notes>25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Bookman Old Style</vt:lpstr>
      <vt:lpstr>Calibri</vt:lpstr>
      <vt:lpstr>Corbel</vt:lpstr>
      <vt:lpstr>Times New Roman</vt:lpstr>
      <vt:lpstr>Параллакс</vt:lpstr>
      <vt:lpstr>      Урок русского языка 3 класс</vt:lpstr>
      <vt:lpstr>ТЕМА УРОКА</vt:lpstr>
      <vt:lpstr>СЕКРЕТЫ ЦВЕТИКА-СЕМИЦВЕТИКА</vt:lpstr>
      <vt:lpstr>СЕКРЕТЫ ЦВЕТИКА-СЕМИЦВЕТИКА</vt:lpstr>
      <vt:lpstr>СЕКРЕТЫ ЦВЕТИКА-СЕМИЦВЕТИКА</vt:lpstr>
      <vt:lpstr>СЕКРЕТЫ ЦВЕТИКА-СЕМИЦВЕТИКА</vt:lpstr>
      <vt:lpstr>СЕКРЕТЫ ЦВЕТИКА-СЕМИЦВЕТИКА</vt:lpstr>
      <vt:lpstr>СЕКРЕТЫ ЦВЕТИКА-СЕМИЦВЕТИКА</vt:lpstr>
      <vt:lpstr>СЕКРЕТЫ ЦВЕТИКА-СЕМИЦВЕТИКА</vt:lpstr>
      <vt:lpstr>СЕКРЕТЫ ЦВЕТИКА-СЕМИЦВЕТИКА</vt:lpstr>
      <vt:lpstr>СЕКРЕТЫ ЦВЕТИКА-СЕМИЦВЕТИКА</vt:lpstr>
      <vt:lpstr>СЕКРЕТЫ ЦВЕТИКА-СЕМИЦВЕТИКА</vt:lpstr>
      <vt:lpstr>СЕКРЕТЫ ЦВЕТИКА-СЕМИЦВЕТИКА</vt:lpstr>
      <vt:lpstr>СЕКРЕТЫ ЦВЕТИКА-СЕМИЦВЕТИКА</vt:lpstr>
      <vt:lpstr>СЕКРЕТЫ ЦВЕТИКА-СЕМИЦВЕТИКА</vt:lpstr>
      <vt:lpstr>СЕКРЕТЫ ЦВЕТИКА-СЕМИЦВЕТИКА</vt:lpstr>
      <vt:lpstr>СЕКРЕТЫ ЦВЕТИКА-СЕМИЦВЕТИКА</vt:lpstr>
      <vt:lpstr>СЕКРЕТЫ ЦВЕТИКА-СЕМИЦВЕТИКА</vt:lpstr>
      <vt:lpstr>СЕКРЕТЫ ЦВЕТИКА-СЕМИЦВЕТИКА</vt:lpstr>
      <vt:lpstr>СЕКРЕТЫ ЦВЕТИКА-СЕМИЦВЕТИКА</vt:lpstr>
      <vt:lpstr>СЕКРЕТЫ ЦВЕТИКА-СЕМИЦВЕТИКА</vt:lpstr>
      <vt:lpstr>СЕКРЕТЫ ЦВЕТИКА-СЕМИЦВЕТИКА</vt:lpstr>
      <vt:lpstr>СЕКРЕТЫ ЦВЕТИКА-СЕМИЦВЕТИКА</vt:lpstr>
      <vt:lpstr>СЕКРЕТЫ ЦВЕТИКА-СЕМИЦВЕТИКА</vt:lpstr>
      <vt:lpstr>СЕКРЕТЫ ЦВЕТИКА-СЕМИЦВЕТИКА</vt:lpstr>
      <vt:lpstr>СЕКРЕТЫ ЦВЕТИКА-СЕМИЦВЕТИКА</vt:lpstr>
      <vt:lpstr>СЕКРЕТЫ ЦВЕТИКА-СЕМИЦВЕТИКА</vt:lpstr>
      <vt:lpstr>СЕКРЕТЫ ЦВЕТИКА-СЕМИЦВЕТИКА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91</cp:revision>
  <dcterms:created xsi:type="dcterms:W3CDTF">2018-01-12T08:20:10Z</dcterms:created>
  <dcterms:modified xsi:type="dcterms:W3CDTF">2019-01-11T07:14:47Z</dcterms:modified>
</cp:coreProperties>
</file>