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3" r:id="rId2"/>
    <p:sldId id="311" r:id="rId3"/>
    <p:sldId id="316" r:id="rId4"/>
    <p:sldId id="319" r:id="rId5"/>
    <p:sldId id="317" r:id="rId6"/>
    <p:sldId id="318" r:id="rId7"/>
    <p:sldId id="342" r:id="rId8"/>
    <p:sldId id="339" r:id="rId9"/>
    <p:sldId id="340" r:id="rId10"/>
    <p:sldId id="343" r:id="rId11"/>
    <p:sldId id="323" r:id="rId12"/>
    <p:sldId id="328" r:id="rId13"/>
    <p:sldId id="335" r:id="rId14"/>
    <p:sldId id="327" r:id="rId15"/>
    <p:sldId id="329" r:id="rId16"/>
    <p:sldId id="336" r:id="rId17"/>
    <p:sldId id="341" r:id="rId18"/>
    <p:sldId id="344" r:id="rId19"/>
    <p:sldId id="345" r:id="rId20"/>
    <p:sldId id="346" r:id="rId21"/>
    <p:sldId id="347" r:id="rId22"/>
    <p:sldId id="349" r:id="rId23"/>
    <p:sldId id="348" r:id="rId24"/>
    <p:sldId id="322" r:id="rId25"/>
    <p:sldId id="320" r:id="rId26"/>
    <p:sldId id="321" r:id="rId27"/>
    <p:sldId id="326" r:id="rId28"/>
    <p:sldId id="33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56" d="100"/>
          <a:sy n="56" d="100"/>
        </p:scale>
        <p:origin x="10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18FC-CA57-4FDF-B4CE-1116DF637BCC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4927-2ED4-4E4D-95ED-DBB22ACE2F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04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4927-2ED4-4E4D-95ED-DBB22ACE2FA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7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avmir.ru/wp-content/uploads/2013/05/48773.b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avmir.ru/wp-content/uploads/2012/05/8d710ec8fd72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12/05/adriana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avmir.ru/wp-content/uploads/2012/05/voronov2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avmir.ru/wp-content/uploads/2012/05/123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avmir.ru/wp-content/uploads/2012/05/mihej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avmir.ru/wp-content/uploads/2012/05/kaleda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avmir.ru/wp-content/uploads/2012/05/alexander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ravmir.ru/wp-content/uploads/2012/05/elise32.jpe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ravmir.ru/wp-content/uploads/2014/05/800px-Mitropolit_Nizhegorodskiy_i_Arzamasskiy_Nikolay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ravmir.ru/wp-content/uploads/2015/05/o.-Ioann-Bukotkin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1916745" cy="7249269"/>
          </a:xfrm>
        </p:spPr>
      </p:pic>
      <p:sp>
        <p:nvSpPr>
          <p:cNvPr id="5" name="Прямоугольник 4"/>
          <p:cNvSpPr/>
          <p:nvPr/>
        </p:nvSpPr>
        <p:spPr>
          <a:xfrm>
            <a:off x="-1260648" y="428179"/>
            <a:ext cx="10404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   Подвиг </a:t>
            </a:r>
            <a:r>
              <a:rPr lang="ru-RU" sz="6000" dirty="0"/>
              <a:t>с крестом в руках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2873135"/>
            <a:ext cx="6534472" cy="374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231-577-128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Хозивалиева М.П., библиотекарь,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298-931-586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Вдовина Е.И., учитель физкультуры,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404-776-873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Морева Л.В., библиотекарь.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МБОУ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«Лицей №2 им. В.В. Разуваева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Астрахань      2019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74136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1916 года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Богословский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 Русского экспедиционного корпуса отправился во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Францию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полковым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священником. Он благословлял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идущих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атаку.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Разорвавшимся снарядом Богословский был тяжело ранен, а когда санитары несли его на носилках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прошит очередью германского аэроплана.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Посмертно награжден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французским Военным крестом с пальмовой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ветвью, орденами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святой Анны 3-й и 2-й степени с мечами, святого Владимира 4-й степени с мечами и бантом, а также золотым наперсным крестом на Георгиевской ленте.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04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0716"/>
            <a:ext cx="903649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75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Священники и монахи – ветераны Великой Отечественной войны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знаем немногих священников, матушек и монахов, кто прошел Великую Отечественную войну - сохранилось мало фотографий, мало жизнеописаний, мало свидетельств. Мы начнем этот список - здесь только некоторые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имена….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вященники и монахи – ветераны Великой Отечественной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87854"/>
            <a:ext cx="4896544" cy="37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1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avmir.ru/wp-content/uploads/2013/05/48773.b-580x382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47" y="307926"/>
            <a:ext cx="43176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1147" y="3356992"/>
            <a:ext cx="8679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Троице-Сергиевой лавры, духовный отец трёх русских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Патриархов. Участник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Великой Отечественной войны в звании лейтенанта,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участвовал в обороне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Сталинграда,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Венгрии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закончил войну в Австрии. Демобилизовался в 1946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(Павлов)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(1919-2017)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878" y="5295984"/>
            <a:ext cx="8823342" cy="11573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оступил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Московскую духовную семинарию</a:t>
            </a:r>
            <a:r>
              <a:rPr lang="ru-RU" sz="960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9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-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академию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1965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возведён в сан архимандрита.</a:t>
            </a:r>
          </a:p>
          <a:p>
            <a:endParaRPr lang="ru-RU" sz="9600" dirty="0" smtClean="0"/>
          </a:p>
          <a:p>
            <a:endParaRPr lang="ru-RU" sz="9600" dirty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63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avmir.ru/wp-content/uploads/2012/05/8d710ec8fd72.jpg">
            <a:hlinkClick r:id="rId2" tooltip="&quot;&quot;"/>
          </p:cNvPr>
          <p:cNvPicPr/>
          <p:nvPr/>
        </p:nvPicPr>
        <p:blipFill rotWithShape="1">
          <a:blip r:embed="rId3" cstate="print"/>
          <a:srcRect l="4056" t="3929" r="4056" b="179"/>
          <a:stretch/>
        </p:blipFill>
        <p:spPr bwMode="auto">
          <a:xfrm>
            <a:off x="359532" y="827713"/>
            <a:ext cx="2664296" cy="42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0"/>
            <a:ext cx="8676455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Архимандрит Нифонт (в миру Николай </a:t>
            </a:r>
            <a:r>
              <a:rPr lang="ru-RU" sz="2400" b="1" dirty="0" smtClean="0"/>
              <a:t>Глазов,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1918-2004</a:t>
            </a:r>
            <a:r>
              <a:rPr lang="ru-RU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31840" y="832070"/>
            <a:ext cx="6012160" cy="3893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войны был педагогом.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училища артиллерист-зенитчик лейтенант Глазов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дуге, был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командиром зенитной батареи.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 1945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 ранен. Хирурги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всю жизнь он остался инвалидом.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 орденами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войны, Красной Звезды, медали: «За отвагу», «За взятие Будапешта», «За победу над Германией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037044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1947 году Николай Дмитриевич Глазов приехал в Киево-Печерскую Лавру и стал ее послушником.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1949 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пострижен в монашество с именем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Нифонт</a:t>
            </a:r>
            <a:r>
              <a:rPr lang="ru-RU" sz="2400" dirty="0" smtClean="0"/>
              <a:t>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24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09120"/>
            <a:ext cx="9144000" cy="272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75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Монахиня Адриана (В миру Наталия Владимировна Малышева)">
            <a:hlinkClick r:id="rId3" tooltip="&quot;Монахиня Адриана (В миру Наталия Владимировна Малышева)&quot;"/>
          </p:cNvPr>
          <p:cNvPicPr/>
          <p:nvPr/>
        </p:nvPicPr>
        <p:blipFill rotWithShape="1">
          <a:blip r:embed="rId4" cstate="print"/>
          <a:srcRect l="49296"/>
          <a:stretch/>
        </p:blipFill>
        <p:spPr bwMode="auto">
          <a:xfrm>
            <a:off x="6660232" y="188640"/>
            <a:ext cx="2232248" cy="3348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Монахиня Адриана (В миру Наталия Владимировна Малышева)">
            <a:hlinkClick r:id="rId3" tooltip="&quot;Монахиня Адриана (В миру Наталия Владимировна Малышева)&quot;"/>
          </p:cNvPr>
          <p:cNvPicPr/>
          <p:nvPr/>
        </p:nvPicPr>
        <p:blipFill rotWithShape="1">
          <a:blip r:embed="rId4" cstate="print"/>
          <a:srcRect r="53104"/>
          <a:stretch/>
        </p:blipFill>
        <p:spPr bwMode="auto">
          <a:xfrm>
            <a:off x="179512" y="188640"/>
            <a:ext cx="2232248" cy="3348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537012"/>
            <a:ext cx="9144000" cy="3320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Ушла на фронт с 3 курса МАИ, была разведчицей, вынесла раненого из-под обстрела. Служила в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штабе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Рокоссовского. Воевала под Москвой, на Курской дуге и под Сталинградом, где вела переговоры с фашистами, призывая их сдаться. Дошла до Берлина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После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войны закончила МАИ, работала в конструкторском бюро С.П. Королева.  В 2000 году приняла монашеский постриг с именем Адриана.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1272" y="188640"/>
            <a:ext cx="3817440" cy="3348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Монахиня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Адриана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миру Наталия Владимировна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Малышева,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1921-2012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химандрит Алипий (в миру Иван Михайлович Воронов)">
            <a:hlinkClick r:id="rId2" tooltip="&quot;Архимандрит Алипий (в миру Иван Михайлович Воронов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03" y="152021"/>
            <a:ext cx="3510136" cy="25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3203" y="2935897"/>
            <a:ext cx="87392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Учился в художественной мастерской.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1942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войне.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Прошёл боевой путь от Москвы до Берлина в составе Четвёртой танковой армии. Участвовал во многих операциях на Центральном, Западном, Брянском, 1-м Украинском фронтах. Орден Красной звезды, медаль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 отвагу»,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медалей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боевые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заслуги». С 1950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 — послушник Троице-Сергиевой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лавры. 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1959 года наместник Псково-Печерского монастыря. Вернул из Германии монастырские ценности. Вел колоссальную реставрационную и иконописную работу в монастыре.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0" y="152021"/>
            <a:ext cx="4834880" cy="27838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Архимандрит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Алипий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в миру Иван Михайлович  Воронов,1914-1975).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0" y="764704"/>
            <a:ext cx="4644008" cy="12689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Алексий Осипов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(1924-2004)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Протоиерей Алексий Осипов">
            <a:hlinkClick r:id="rId2" tooltip="&quot;Протоиерей Алексий Осипов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85934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дивизионе тяжелых минометов 57 армии, отражающей немецкое наступление южнее Сталинграда. Ему пришлось пройти с боями через Калмыцкие степи.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февраля 1943 года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бою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два ранения, но поля боя не покинул, а вечером ему раздробило ступню, которая была ампутирована.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медалями: «За отвагу» и «За оборону Сталинграда».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  семинарию,  академию. С 1952 года служил в Новосибирской епархии.</a:t>
            </a:r>
          </a:p>
        </p:txBody>
      </p:sp>
    </p:spTree>
    <p:extLst>
      <p:ext uri="{BB962C8B-B14F-4D97-AF65-F5344CB8AC3E}">
        <p14:creationId xmlns:p14="http://schemas.microsoft.com/office/powerpoint/2010/main" val="27525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Архиепископ Михей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/>
              <a:t>в миру Александр Александрович </a:t>
            </a:r>
            <a:r>
              <a:rPr lang="ru-RU" sz="2800" b="1" dirty="0" err="1"/>
              <a:t>Хархаров</a:t>
            </a:r>
            <a:r>
              <a:rPr lang="ru-RU" sz="2800" b="1" dirty="0" smtClean="0"/>
              <a:t>)   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/>
              <a:t>1921-2005)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Архиепископ Михей (в миру Александр Александрович Хархаров)">
            <a:hlinkClick r:id="rId2" tooltip="&quot;Архиепископ Михей (в миру Александр Александрович Хархаров)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2952328" cy="3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-372040"/>
            <a:ext cx="54726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Ветеран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Великой Отечественной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войны. В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1942—1946 служил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радиотелеграфистом.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Участвовал в снятии блокады Ленинграда, воевал в Эстонии, Чехословакии, дошёл до Берлина. За боевые заслуги был награждён медалями.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мая 1946 года – послушник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Троице-Сергеевой Лавры.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июне 1951 года окончил Московскую Духовную семинарию.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В1995 году возведен в сан архиепископа.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74441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протоиерей Глеб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(1921—1994)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Протоиерей Глеб Каледа">
            <a:hlinkClick r:id="rId2" tooltip="&quot;Протоиерей Глеб Каледа&quot;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3157" r="54230"/>
          <a:stretch/>
        </p:blipFill>
        <p:spPr bwMode="auto">
          <a:xfrm>
            <a:off x="308921" y="133000"/>
            <a:ext cx="1872208" cy="253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Протоиерей Глеб Каледа">
            <a:hlinkClick r:id="rId2" tooltip="&quot;Протоиерей Глеб Каледа&quot;"/>
          </p:cNvPr>
          <p:cNvPicPr>
            <a:picLocks/>
          </p:cNvPicPr>
          <p:nvPr/>
        </p:nvPicPr>
        <p:blipFill rotWithShape="1">
          <a:blip r:embed="rId3" cstate="print"/>
          <a:srcRect l="52083"/>
          <a:stretch/>
        </p:blipFill>
        <p:spPr bwMode="auto">
          <a:xfrm>
            <a:off x="6516216" y="146381"/>
            <a:ext cx="1835016" cy="254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4581128"/>
            <a:ext cx="73803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-987593"/>
            <a:ext cx="87129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декабря 1941 года и до конца войны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был радистом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дивизионе гвардейских минометов «катюш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»,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участвовал в битвах под Волховом, Сталинградом, Курском, в Белоруссии и под Кенигсбергом. Был награжден орденами Красного Знамени и Отечественной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Войны. 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После войны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кончил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Московский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геологоразведочный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институт, 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защитил кандидатскую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диссертацию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 докторскую.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Список его научных публикаций включает свыше 170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названий. С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1972 </a:t>
            </a:r>
            <a:r>
              <a:rPr lang="ru-RU" sz="2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года - </a:t>
            </a:r>
            <a:r>
              <a:rPr lang="ru-RU" sz="2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священник.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64" y="149188"/>
            <a:ext cx="6660232" cy="16002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Смолкин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(1926-2002)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Протоиерей Александр Смолкин">
            <a:hlinkClick r:id="rId2" tooltip="&quot;Протоиерей Александр Смолкин&quot;"/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r="48648"/>
          <a:stretch/>
        </p:blipFill>
        <p:spPr bwMode="auto">
          <a:xfrm>
            <a:off x="179512" y="188640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000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лет, в 1943 году, Александр Смолкин ушел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фронт.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был   тяжело ранен.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выздоровления Александр вернулся в строй и продолжал воевать. Войну он закончил в Германии. Старший сержант Александр Смолкин был награжден медалями «За взятие Будапешта», «За взятие Вены», «За победу над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Германией». После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войны Александр Смолкин еще несколько лет служил в армии и демобилизовался в 1951 году.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на следующий год он поет на клиросе, а затем становится псаломщиком в Вознесенском кафедральном соборе города Новосибирска, через год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-диакон,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три 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священник.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 descr="Протоиерей Александр Смолкин">
            <a:hlinkClick r:id="rId2" tooltip="&quot;Протоиерей Александр Смолкин&quot;"/>
          </p:cNvPr>
          <p:cNvPicPr>
            <a:picLocks/>
          </p:cNvPicPr>
          <p:nvPr/>
        </p:nvPicPr>
        <p:blipFill rotWithShape="1">
          <a:blip r:embed="rId3" cstate="print"/>
          <a:srcRect l="57442"/>
          <a:stretch/>
        </p:blipFill>
        <p:spPr bwMode="auto">
          <a:xfrm>
            <a:off x="7164288" y="188640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2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84462"/>
            <a:ext cx="60841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Подвиг с крестом в руках.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давних пор вооруженные силы России опирались на поддержку Православной церкви. Именно она подавала отечественному воинству примеры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великого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мужества,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любви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вдохновляла на тяжелый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ратный труд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меткому утверждению видного публициста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Меньшикова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"…штыки,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броненосцы, солдаты - это лишь призрак, за которым должна таиться духовная сила, строй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представлений 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чувств, что крепче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стали».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32403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Монахиня </a:t>
            </a:r>
            <a:r>
              <a:rPr lang="ru-RU" sz="2800" b="1" dirty="0" err="1" smtClean="0"/>
              <a:t>Елисавета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(в миру Вера Дмитриева)</a:t>
            </a:r>
            <a:br>
              <a:rPr lang="ru-RU" sz="2800" b="1" dirty="0"/>
            </a:br>
            <a:r>
              <a:rPr lang="ru-RU" sz="2800" b="1" dirty="0"/>
              <a:t>(1923-2011)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36906"/>
            <a:ext cx="8712968" cy="4704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Отечественную войну медсестрой, вынесла множество раненых бойцов с поля боя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читала молитву, и страх как-то током в землю уходит. И слышно, как сердце бьется. И не боишься уже”.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Укрывала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раненых солдат от фашистов.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первых монахинь Хабаровска.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pravmir.ru/wp-content/uploads/2012/05/elise32.jpeg">
            <a:hlinkClick r:id="rId2" tooltip="&quot;&quot;"/>
          </p:cNvPr>
          <p:cNvPicPr/>
          <p:nvPr/>
        </p:nvPicPr>
        <p:blipFill rotWithShape="1">
          <a:blip r:embed="rId3" cstate="print"/>
          <a:srcRect l="7245" t="1626" r="39617" b="60981"/>
          <a:stretch/>
        </p:blipFill>
        <p:spPr bwMode="auto">
          <a:xfrm>
            <a:off x="251520" y="380723"/>
            <a:ext cx="1584177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Митрополит Нижегородский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Кутепов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(1924-2001)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6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был зачислен в Тульское пулемётное училище и в 1942 году направлен на фронт. Воевал рядовым под Сталинградом. После ранения (два пулемётных ранения и обморожение конечностей) попал в госпиталь, откуда после ампутации пальцев обеих ног, демобилизовался в 1943 году.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pravmir.ru/wp-content/uploads/2014/05/800px-Mitropolit_Nizhegorodskiy_i_Arzamasskiy_Nikolay-600x424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46238"/>
            <a:ext cx="313609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9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Митрофорный протоиерей Иоанн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Букоткин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 descr="o. Ioann Bukotkin">
            <a:hlinkClick r:id="rId2" tooltip="&quot;o. Ioann Bukotkin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61" y="0"/>
            <a:ext cx="2054783" cy="29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30534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началом войны </a:t>
            </a:r>
            <a:r>
              <a:rPr lang="ru-RU" sz="2400" dirty="0" smtClean="0"/>
              <a:t> учился </a:t>
            </a:r>
            <a:r>
              <a:rPr lang="ru-RU" sz="2400" dirty="0"/>
              <a:t>на связиста. Воевал на Третьем Белорусском фронте, в Восточной Пруссии</a:t>
            </a:r>
            <a:r>
              <a:rPr lang="ru-RU" sz="2400" dirty="0" smtClean="0"/>
              <a:t>. Из </a:t>
            </a:r>
            <a:r>
              <a:rPr lang="ru-RU" sz="2400" dirty="0"/>
              <a:t>воспоминаний о. </a:t>
            </a:r>
            <a:r>
              <a:rPr lang="ru-RU" sz="2400" dirty="0" smtClean="0"/>
              <a:t>Иоанна: "Я </a:t>
            </a:r>
            <a:r>
              <a:rPr lang="ru-RU" sz="2400" dirty="0"/>
              <a:t>непрестанно молился всю войну. У меня на груди был крест; однажды я уронил его на соломенный пол и не смог найти. Из подола шинели вырезал крестик и повесил на грудь. Но очень расстроился. И вот проходит старшина, спрашивает: “Как дела, </a:t>
            </a:r>
            <a:r>
              <a:rPr lang="ru-RU" sz="2400" dirty="0" err="1"/>
              <a:t>Букоткин</a:t>
            </a:r>
            <a:r>
              <a:rPr lang="ru-RU" sz="2400" dirty="0"/>
              <a:t>?” Я ответил: “Так-то все хорошо, но вот крест потерял”. И старшина достает из кармана крест и иконку: “Выбирай!” Крестом его благословила мать, и я взял иконку, подаренную старшине полячкой. </a:t>
            </a:r>
          </a:p>
        </p:txBody>
      </p:sp>
    </p:spTree>
    <p:extLst>
      <p:ext uri="{BB962C8B-B14F-4D97-AF65-F5344CB8AC3E}">
        <p14:creationId xmlns:p14="http://schemas.microsoft.com/office/powerpoint/2010/main" val="34855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Он </a:t>
            </a:r>
            <a:r>
              <a:rPr lang="ru-RU" sz="2800" dirty="0"/>
              <a:t>спас ее дочерей, когда отступающие немцы хотели сжечь множество людей в сарае. С этой иконкой Спасителя и Божией Матери я прошел до конца войны. У многих наших офицеров были кресты и иконки. Кому мать дала, кому </a:t>
            </a:r>
            <a:r>
              <a:rPr lang="ru-RU" sz="2800" dirty="0" smtClean="0"/>
              <a:t>жена».</a:t>
            </a:r>
          </a:p>
          <a:p>
            <a:pPr marL="0" indent="0">
              <a:buNone/>
            </a:pPr>
            <a:r>
              <a:rPr lang="ru-RU" sz="2800" dirty="0" smtClean="0"/>
              <a:t> Орден </a:t>
            </a:r>
            <a:r>
              <a:rPr lang="ru-RU" sz="2800" dirty="0"/>
              <a:t>Славы III степени – это самая дорогая для </a:t>
            </a:r>
            <a:r>
              <a:rPr lang="ru-RU" sz="2800" dirty="0" smtClean="0"/>
              <a:t>него награда. После </a:t>
            </a:r>
            <a:r>
              <a:rPr lang="ru-RU" sz="2800" dirty="0"/>
              <a:t>войны служил в штабе Московского военного округа. 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После </a:t>
            </a:r>
            <a:r>
              <a:rPr lang="ru-RU" sz="2800" dirty="0"/>
              <a:t>окончания семинарии в 1952 году был рукоположен в священники в Саратове, потом служил в </a:t>
            </a:r>
            <a:r>
              <a:rPr lang="ru-RU" sz="2800" dirty="0" smtClean="0"/>
              <a:t>Астрахани.</a:t>
            </a:r>
            <a:r>
              <a:rPr lang="ru-RU" sz="2800" dirty="0"/>
              <a:t> </a:t>
            </a:r>
            <a:r>
              <a:rPr lang="ru-RU" sz="2800" dirty="0" smtClean="0"/>
              <a:t>Похоронен </a:t>
            </a:r>
            <a:r>
              <a:rPr lang="ru-RU" sz="2800" dirty="0"/>
              <a:t>в </a:t>
            </a:r>
            <a:r>
              <a:rPr lang="ru-RU" sz="2800" dirty="0" err="1"/>
              <a:t>Иверском</a:t>
            </a:r>
            <a:r>
              <a:rPr lang="ru-RU" sz="2800" dirty="0"/>
              <a:t> женском монастыре в Самаре.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04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Астрахань.</a:t>
            </a:r>
            <a:br>
              <a:rPr lang="ru-RU" dirty="0" smtClean="0"/>
            </a:br>
            <a:r>
              <a:rPr lang="ru-RU" dirty="0" smtClean="0"/>
              <a:t>С ВЕРОЙ В БОГА, РОДИНУ И ПОБЕДУ.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752528" cy="5141168"/>
          </a:xfrm>
        </p:spPr>
      </p:pic>
    </p:spTree>
    <p:extLst>
      <p:ext uri="{BB962C8B-B14F-4D97-AF65-F5344CB8AC3E}">
        <p14:creationId xmlns:p14="http://schemas.microsoft.com/office/powerpoint/2010/main" val="19309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вященник </a:t>
            </a:r>
            <a:r>
              <a:rPr lang="ru-RU" dirty="0"/>
              <a:t>Павел Петрович </a:t>
            </a:r>
            <a:r>
              <a:rPr lang="ru-RU" dirty="0" smtClean="0"/>
              <a:t>Нечаев</a:t>
            </a:r>
            <a:br>
              <a:rPr lang="ru-RU" dirty="0" smtClean="0"/>
            </a:br>
            <a:r>
              <a:rPr lang="ru-RU" dirty="0" smtClean="0"/>
              <a:t>1891-1988г.г.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805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Павел Петрович Нечаев прожил 97 лет и 65 из них служил  в Церкви. Его жизнь- пример высокой нравственности, благочестия и патриотизма.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8741" t="26578" r="37461" b="21251"/>
          <a:stretch/>
        </p:blipFill>
        <p:spPr>
          <a:xfrm>
            <a:off x="459491" y="1600200"/>
            <a:ext cx="3586987" cy="44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2524" r="1002" b="1557"/>
          <a:stretch/>
        </p:blipFill>
        <p:spPr bwMode="auto">
          <a:xfrm>
            <a:off x="1331640" y="188640"/>
            <a:ext cx="5672559" cy="38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3501008"/>
            <a:ext cx="810039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 smtClean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 smtClean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 smtClean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 smtClean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 smtClean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b="1" spc="15" dirty="0" smtClean="0"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630555" marR="721360">
              <a:lnSpc>
                <a:spcPts val="1320"/>
              </a:lnSpc>
              <a:spcAft>
                <a:spcPts val="280"/>
              </a:spcAft>
            </a:pPr>
            <a:endParaRPr lang="ru-RU" sz="1200" b="1" spc="15" dirty="0" smtClean="0">
              <a:latin typeface="Times New Roman" panose="020206030504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07504" y="3501008"/>
            <a:ext cx="8712968" cy="335699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 год. Священники: Даниил Залесский, Павел Нечаев, архиепископ Филипп Ставицкий, Василий Смирнов. Стоит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Морковкин.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 Кулёмин –уполномоченный по делам религии.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священнослужитель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епархии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Паисий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544616"/>
          </a:xfrm>
        </p:spPr>
        <p:txBody>
          <a:bodyPr>
            <a:noAutofit/>
          </a:bodyPr>
          <a:lstStyle/>
          <a:p>
            <a:r>
              <a:rPr lang="ru-RU" sz="2400" dirty="0"/>
              <a:t>Старейший священнослужитель Астраханской епархии </a:t>
            </a:r>
            <a:r>
              <a:rPr lang="ru-RU" sz="2400" dirty="0" err="1"/>
              <a:t>Паисий</a:t>
            </a:r>
            <a:r>
              <a:rPr lang="ru-RU" sz="2400" dirty="0"/>
              <a:t> (Павел Рябых, 1916 – 2003), 30 лет был настоятелем Рождество-Богородицкой церкви села Никольского, начиная свой путь </a:t>
            </a:r>
            <a:r>
              <a:rPr lang="ru-RU" sz="2400" dirty="0" smtClean="0"/>
              <a:t>с обыкновенного певчего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Был призван в ряды Советской Армии</a:t>
            </a:r>
            <a:r>
              <a:rPr lang="ru-RU" sz="2400" dirty="0" smtClean="0"/>
              <a:t>, </a:t>
            </a:r>
            <a:r>
              <a:rPr lang="ru-RU" sz="2400" dirty="0"/>
              <a:t>в 1941 г. в звании лейтенанта был направлен на Ленинградский </a:t>
            </a:r>
            <a:r>
              <a:rPr lang="ru-RU" sz="2400" dirty="0" smtClean="0"/>
              <a:t>фронт. Здесь Павла впервые посетила мысль о боге. В том </a:t>
            </a:r>
            <a:r>
              <a:rPr lang="ru-RU" sz="2400" dirty="0"/>
              <a:t>страшном бою он получил серьёзное </a:t>
            </a:r>
            <a:r>
              <a:rPr lang="ru-RU" sz="2400" dirty="0" smtClean="0"/>
              <a:t>ранение-  </a:t>
            </a:r>
            <a:r>
              <a:rPr lang="ru-RU" sz="2400" dirty="0"/>
              <a:t>выбило глаз, попал в окружение. Надежды вернуться живым было мало. Тогда он попробовал помолиться- первый раз в жизни. Он дал обет, что если его взвод будет спасён, он посвятит себя служению Господу. За участие в Великой Отечественной войне имел три медали. 25 мая 2003 </a:t>
            </a:r>
            <a:r>
              <a:rPr lang="ru-RU" sz="2400" dirty="0" smtClean="0"/>
              <a:t>г. </a:t>
            </a:r>
            <a:r>
              <a:rPr lang="ru-RU" sz="2400" dirty="0" err="1"/>
              <a:t>Паисий</a:t>
            </a:r>
            <a:r>
              <a:rPr lang="ru-RU" sz="2400" dirty="0"/>
              <a:t> скончался, похоронен он в с. Никольском за алтарём храма. На могилу священника приезжают отовсюду и просят его о помощи.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484784"/>
            <a:ext cx="4834880" cy="4641379"/>
          </a:xfrm>
        </p:spPr>
        <p:txBody>
          <a:bodyPr/>
          <a:lstStyle/>
          <a:p>
            <a:r>
              <a:rPr lang="ru-RU" dirty="0"/>
              <a:t>Во время тяжелейших испытаний Русская Церковь преданностью Отчизне, верностью высокому служению подтвердила свое право быть духовным пастырем народа.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3" y="1600200"/>
            <a:ext cx="3406857" cy="39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минный заградитель «Прут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возвращался из Ялты в Севастополь. Утром было получено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радиосообщение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флоту: «Война началась». Путь «Пруту» в десяти милях от берега преградил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мощный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линейный крейсер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Гебен». Его капитан поднял сигнал: «Предлагаю сдаться».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39143"/>
            <a:ext cx="4255800" cy="24504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093296"/>
            <a:ext cx="4255800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Линейный крейсер «Гебен»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foma.ru/wp-content/uploads/2017/11/Antoniy_Smirno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639142"/>
            <a:ext cx="2520280" cy="3047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7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2-го ранга Г. Быков принял решение не сдавать    в плен корабль. Приказал   всей команде покинуть «Прут» и судно затопить. Сопротивление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бессмысленным, артиллерийские  снаряды  корабля даже не могли достичь неприятельского линкора. В погребах «Прута» находилось 750 морских мин. Матросы стали отплывать на перегруженных шлюпках от тонущего корабля,  не всем хватило места в шлюпках…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81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71-летний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старец-иеромонах, имевший полное право  согласно Морскому уставу одним из первых занять место в шлюпке, не сделал этого. В полном облачении с Евангелием и крестом в руках он благословлял спасающихся членов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команды,  уступая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шлюпке со словами: «Спасайтесь сами, вы молоды, а я уже пожил на белом свете и стар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6" descr="File0138.bmp"/>
          <p:cNvPicPr>
            <a:picLocks noChangeAspect="1"/>
          </p:cNvPicPr>
          <p:nvPr/>
        </p:nvPicPr>
        <p:blipFill>
          <a:blip r:embed="rId2" cstate="print"/>
          <a:srcRect l="18779" t="2153" r="6263" b="12193"/>
          <a:stretch>
            <a:fillRect/>
          </a:stretch>
        </p:blipFill>
        <p:spPr>
          <a:xfrm>
            <a:off x="3514277" y="16433"/>
            <a:ext cx="2115445" cy="3140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03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3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пением «Спаси Господи, люди твоя» осенял крестом боровшихся со стихией моряков.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день войны на Черном море завершился гибелью минного заградителя и беспримерным подвигом  иеромонаха Антония, посмертно награжденного орденом Святого Георгия четвёртой  степени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893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49817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Священники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разделяли вместе с солдатами и офицерами тяготы боевых действий, были неоднократно отмечены государственными наградами, а некоторые пали смертью храбрых.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полковых священников был учрежден золотой наперсный крест на Георгиевской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Первой мировой войны более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священников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отмечены этой почетной наградой, а всего же за доблесть на поле боя были награждены тогда различными орденами около 2500 клириков. В 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Григорьевич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Торноуцкий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722" y="1268760"/>
            <a:ext cx="6763766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915 году -  полковой  священник 318-го полка. Быстро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бойцов, которые  стали звать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«Батей».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нашим солдатам 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сильный минометный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огонь. Почти все офицеры погибли.  Теряя людей, роты начали отступать на фланги.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критический момент боя «Батя» собрал вокруг себя солдат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крестом в руке бросился вперед через болото на вражеские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позиции. Ошеломленный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 был или уничтожен, или бежал.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28-летний священник этого уже не увидел — раненный разрывной пулей в грудь, он скончался на руках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награжден боевым орденом святого Георгия 4-й степени и торжественно похоронен на малой родине. 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oma.ru/wp-content/uploads/2017/11/c53bb01146f6c573f901dc89a54bd2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872208" cy="2977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8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высших военных орденов России и Франции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3688"/>
            <a:ext cx="2024047" cy="27983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47575" y="1556792"/>
            <a:ext cx="6796425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Отец Андрей Богословский был принят на военную службу в 1893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полковым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священником 6-го Финляндского полка.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Октябрь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1915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Отец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Андрей стоял на возвышении и благословлял солдат и офицеров. После того как неприятель открыл стрельбу, он остался на прежнем месте. От смерти его спасла висевшая на груди дароносица, дав пуле, летевшей прямо в сердце, боковое направление.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награжден за храбрость и доблесть орденом святого Георгия 4-й степени.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1563</Words>
  <Application>Microsoft Office PowerPoint</Application>
  <PresentationFormat>Экран (4:3)</PresentationFormat>
  <Paragraphs>147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Schoolbook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Священники  разделяли вместе с солдатами и офицерами тяготы боевых действий, были неоднократно отмечены государственными наградами, а некоторые пали смертью храбрых. </vt:lpstr>
      <vt:lpstr>Александр Григорьевич Торноуцкий</vt:lpstr>
      <vt:lpstr>Кавалер высших военных орденов России и Франции </vt:lpstr>
      <vt:lpstr>Презентация PowerPoint</vt:lpstr>
      <vt:lpstr>Презентация PowerPoint</vt:lpstr>
      <vt:lpstr>   Архимандрит Кирилл (Павлов) (1919-2017) </vt:lpstr>
      <vt:lpstr>Архимандрит Нифонт (в миру Николай Глазов, 1918-2004) </vt:lpstr>
      <vt:lpstr>Презентация PowerPoint</vt:lpstr>
      <vt:lpstr>Архимандрит Алипий ( в миру Иван Михайлович  Воронов,1914-1975).</vt:lpstr>
      <vt:lpstr> Протоиерей Алексий Осипов (1924-2004) </vt:lpstr>
      <vt:lpstr>Архиепископ Михей  (в миру Александр Александрович Хархаров)    (1921-2005) </vt:lpstr>
      <vt:lpstr>  Профессор, протоиерей Глеб Каледа (1921—1994) </vt:lpstr>
      <vt:lpstr>Протоиерей  Александр Смолкин (1926-2002) </vt:lpstr>
      <vt:lpstr>Монахиня Елисавета  (в миру Вера Дмитриева) (1923-2011) </vt:lpstr>
      <vt:lpstr>Митрополит Нижегородский и Арзамасский Николай (Кутепов) (1924-2001) </vt:lpstr>
      <vt:lpstr>Митрофорный протоиерей Иоанн Букоткин (1925 – 2000) </vt:lpstr>
      <vt:lpstr>Презентация PowerPoint</vt:lpstr>
      <vt:lpstr>Астрахань. С ВЕРОЙ В БОГА, РОДИНУ И ПОБЕДУ.</vt:lpstr>
      <vt:lpstr>Священник Павел Петрович Нечаев 1891-1988г.г. </vt:lpstr>
      <vt:lpstr>Презентация PowerPoint</vt:lpstr>
      <vt:lpstr>   Старейший священнослужитель Астраханской епархии  Паисий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Иванович  Агапкин</dc:title>
  <cp:lastModifiedBy>ЦВР-4</cp:lastModifiedBy>
  <cp:revision>407</cp:revision>
  <dcterms:modified xsi:type="dcterms:W3CDTF">2019-03-29T06:34:12Z</dcterms:modified>
</cp:coreProperties>
</file>