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85" r:id="rId4"/>
    <p:sldId id="316" r:id="rId5"/>
    <p:sldId id="295" r:id="rId6"/>
    <p:sldId id="288" r:id="rId7"/>
    <p:sldId id="304" r:id="rId8"/>
    <p:sldId id="289" r:id="rId9"/>
    <p:sldId id="291" r:id="rId10"/>
    <p:sldId id="305" r:id="rId11"/>
    <p:sldId id="306" r:id="rId12"/>
    <p:sldId id="317" r:id="rId13"/>
    <p:sldId id="307" r:id="rId14"/>
    <p:sldId id="308" r:id="rId15"/>
    <p:sldId id="309" r:id="rId16"/>
    <p:sldId id="310" r:id="rId17"/>
    <p:sldId id="318" r:id="rId18"/>
    <p:sldId id="312" r:id="rId19"/>
    <p:sldId id="314" r:id="rId20"/>
    <p:sldId id="315" r:id="rId21"/>
    <p:sldId id="263" r:id="rId22"/>
    <p:sldId id="276" r:id="rId23"/>
    <p:sldId id="280" r:id="rId24"/>
    <p:sldId id="31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30BFAB-EC02-4EF8-8B2D-AEFB92B49AC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61C6355-A1CF-4388-8FB4-9C1E6CC901E5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</a:rPr>
            <a:t>Ни в коем случае не произносить слова «аутизм», «аутистическое расстройство» и пр.</a:t>
          </a:r>
          <a:endParaRPr lang="ru-RU" sz="2000" b="1" dirty="0">
            <a:solidFill>
              <a:schemeClr val="tx1"/>
            </a:solidFill>
          </a:endParaRPr>
        </a:p>
      </dgm:t>
    </dgm:pt>
    <dgm:pt modelId="{00ABC719-2B14-464F-925C-72DC352CE646}" type="parTrans" cxnId="{23EC491B-F94F-4E5B-ADEA-1B00B102A7CE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729F716C-B455-4585-AD32-4474F2FAB51F}" type="sibTrans" cxnId="{23EC491B-F94F-4E5B-ADEA-1B00B102A7CE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3E8D0172-2ED4-479A-B65F-A5143D0EFD38}">
      <dgm:prSet custT="1"/>
      <dgm:spPr>
        <a:solidFill>
          <a:srgbClr val="FF99FF"/>
        </a:solidFill>
      </dgm:spPr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</a:rPr>
            <a:t>Помнить, что диагноз имеет право ставить только врач–психиатр, а любое тестирование имеет только вероятностный характер и никогда не может служить основанием для постановки диагноза.</a:t>
          </a:r>
          <a:endParaRPr lang="ru-RU" sz="2000" b="1" dirty="0">
            <a:solidFill>
              <a:schemeClr val="tx1"/>
            </a:solidFill>
          </a:endParaRPr>
        </a:p>
      </dgm:t>
    </dgm:pt>
    <dgm:pt modelId="{4C3E53F5-BE81-4C9A-803B-52A085969EDC}" type="parTrans" cxnId="{3914E8FD-3926-4176-A071-54A3662E3896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624D27F8-357E-460A-BFC2-63848ACD2B4B}" type="sibTrans" cxnId="{3914E8FD-3926-4176-A071-54A3662E3896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571C456C-5655-4742-83E0-8FFC10D168C2}">
      <dgm:prSet custT="1"/>
      <dgm:spPr>
        <a:solidFill>
          <a:srgbClr val="FFFF66"/>
        </a:solidFill>
      </dgm:spPr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</a:rPr>
            <a:t>Не начинать общение с родителями с рекомендаций обратиться к врачу. </a:t>
          </a:r>
          <a:endParaRPr lang="ru-RU" sz="2000" b="1" dirty="0">
            <a:solidFill>
              <a:schemeClr val="tx1"/>
            </a:solidFill>
          </a:endParaRPr>
        </a:p>
      </dgm:t>
    </dgm:pt>
    <dgm:pt modelId="{066F5407-6B60-4E2F-B2F9-AF51B4167200}" type="parTrans" cxnId="{ACE0EFFA-4645-4316-9C4D-EA568C191399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B381B7FC-6DAD-4D7E-89F1-F772160B2CE7}" type="sibTrans" cxnId="{ACE0EFFA-4645-4316-9C4D-EA568C191399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0E7E9A74-EE28-4963-855F-954C3BDAC46D}">
      <dgm:prSet custT="1"/>
      <dgm:spPr>
        <a:solidFill>
          <a:srgbClr val="99FF99"/>
        </a:solidFill>
      </dgm:spPr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</a:rPr>
            <a:t>Спокойно обсудить с родителями некоторые наиболее важные моменты, которые были выявлены в ходе наблюдения, подчеркивая, что это необходимо для создания индивидуального подхода и преодоления имеющихся трудностей. </a:t>
          </a:r>
          <a:endParaRPr lang="ru-RU" sz="2000" b="1" dirty="0">
            <a:solidFill>
              <a:schemeClr val="tx1"/>
            </a:solidFill>
          </a:endParaRPr>
        </a:p>
      </dgm:t>
    </dgm:pt>
    <dgm:pt modelId="{D0CF983D-89FB-4E4B-8F5B-ACB55B5F8107}" type="parTrans" cxnId="{D830E1CE-C830-4E82-B487-C6BA88A58263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12D6BAFB-FC65-4ED1-A8EE-71BF53A2777D}" type="sibTrans" cxnId="{D830E1CE-C830-4E82-B487-C6BA88A58263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F042EF2D-3F39-4B1C-AD73-D20631734BCE}">
      <dgm:prSet custT="1"/>
      <dgm:spPr/>
      <dgm:t>
        <a:bodyPr/>
        <a:lstStyle/>
        <a:p>
          <a:pPr rtl="0"/>
          <a:r>
            <a:rPr lang="ru-RU" sz="2000" b="1" smtClean="0">
              <a:solidFill>
                <a:schemeClr val="tx1"/>
              </a:solidFill>
            </a:rPr>
            <a:t>Обязательно подчеркнуть положительные моменты в развитии и поведении ребенка.</a:t>
          </a:r>
          <a:endParaRPr lang="ru-RU" sz="2000" b="1">
            <a:solidFill>
              <a:schemeClr val="tx1"/>
            </a:solidFill>
          </a:endParaRPr>
        </a:p>
      </dgm:t>
    </dgm:pt>
    <dgm:pt modelId="{5F978DD6-E989-406E-A9A1-5E11B1F351AC}" type="parTrans" cxnId="{BE64663E-7E3A-4159-B065-48CAA57B9D1E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7995844F-72FB-4B27-990D-3B2A47E13F8D}" type="sibTrans" cxnId="{BE64663E-7E3A-4159-B065-48CAA57B9D1E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15FBDED2-7747-476A-9B5F-765FF692FAED}">
      <dgm:prSet custT="1"/>
      <dgm:spPr/>
      <dgm:t>
        <a:bodyPr/>
        <a:lstStyle/>
        <a:p>
          <a:pPr rtl="0"/>
          <a:r>
            <a:rPr lang="ru-RU" sz="2000" b="1" smtClean="0">
              <a:solidFill>
                <a:schemeClr val="tx1"/>
              </a:solidFill>
            </a:rPr>
            <a:t>Попросить родителей описать свой опыт взаимодействия с ребенком, которым можно воспользоваться воспитателю.</a:t>
          </a:r>
          <a:endParaRPr lang="ru-RU" sz="2000" b="1">
            <a:solidFill>
              <a:schemeClr val="tx1"/>
            </a:solidFill>
          </a:endParaRPr>
        </a:p>
      </dgm:t>
    </dgm:pt>
    <dgm:pt modelId="{B02150D7-BC34-4A9B-984A-1B64C4BF316E}" type="parTrans" cxnId="{4230D40B-0D2E-4861-9407-8629C812BB53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10A68716-4218-4518-9383-9FC0C8A972EA}" type="sibTrans" cxnId="{4230D40B-0D2E-4861-9407-8629C812BB53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1ADE5AF5-4620-498C-BE85-4DEA79BCA4B2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2000" b="1" smtClean="0">
              <a:solidFill>
                <a:schemeClr val="tx1"/>
              </a:solidFill>
            </a:rPr>
            <a:t>Договориться о способах взаимодействия.</a:t>
          </a:r>
          <a:endParaRPr lang="ru-RU" sz="2000" b="1">
            <a:solidFill>
              <a:schemeClr val="tx1"/>
            </a:solidFill>
          </a:endParaRPr>
        </a:p>
      </dgm:t>
    </dgm:pt>
    <dgm:pt modelId="{ECD9BF46-EDC7-498C-BF7C-D04CEEEF7DEF}" type="parTrans" cxnId="{A3CF1822-4D32-4712-BDF9-29AF4A86D6A4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9DC0114D-DEE3-4F03-AFCD-B280B148D1DE}" type="sibTrans" cxnId="{A3CF1822-4D32-4712-BDF9-29AF4A86D6A4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2B8F1584-22D9-4CC7-B931-B2B30288767E}" type="pres">
      <dgm:prSet presAssocID="{7E30BFAB-EC02-4EF8-8B2D-AEFB92B49A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74464A-A609-46E1-A0AC-C5BCAFF9A5DA}" type="pres">
      <dgm:prSet presAssocID="{E61C6355-A1CF-4388-8FB4-9C1E6CC901E5}" presName="parentText" presStyleLbl="node1" presStyleIdx="0" presStyleCnt="7" custScaleY="106184" custLinFactY="-1340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280B42-269A-452E-8B45-6FF4B06DE450}" type="pres">
      <dgm:prSet presAssocID="{729F716C-B455-4585-AD32-4474F2FAB51F}" presName="spacer" presStyleCnt="0"/>
      <dgm:spPr/>
    </dgm:pt>
    <dgm:pt modelId="{D71C4D2B-9D8A-4DF5-8C2A-20E7AA6E0114}" type="pres">
      <dgm:prSet presAssocID="{3E8D0172-2ED4-479A-B65F-A5143D0EFD38}" presName="parentText" presStyleLbl="node1" presStyleIdx="1" presStyleCnt="7" custLinFactY="-76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6F5726-1973-4CF9-923C-880917B84D87}" type="pres">
      <dgm:prSet presAssocID="{624D27F8-357E-460A-BFC2-63848ACD2B4B}" presName="spacer" presStyleCnt="0"/>
      <dgm:spPr/>
    </dgm:pt>
    <dgm:pt modelId="{3543FA64-7DAC-446C-A7F7-8FB9044062BA}" type="pres">
      <dgm:prSet presAssocID="{571C456C-5655-4742-83E0-8FFC10D168C2}" presName="parentText" presStyleLbl="node1" presStyleIdx="2" presStyleCnt="7" custLinFactY="-5700" custLinFactNeighborX="12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7726A8-0FB0-4EBE-8EEF-156C6B02FEFF}" type="pres">
      <dgm:prSet presAssocID="{B381B7FC-6DAD-4D7E-89F1-F772160B2CE7}" presName="spacer" presStyleCnt="0"/>
      <dgm:spPr/>
    </dgm:pt>
    <dgm:pt modelId="{CF848C7C-2288-4579-9D2D-B95A9E01FD49}" type="pres">
      <dgm:prSet presAssocID="{0E7E9A74-EE28-4963-855F-954C3BDAC46D}" presName="parentText" presStyleLbl="node1" presStyleIdx="3" presStyleCnt="7" custScaleY="1428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0C91C-6492-4108-80B3-91CBD62914B4}" type="pres">
      <dgm:prSet presAssocID="{12D6BAFB-FC65-4ED1-A8EE-71BF53A2777D}" presName="spacer" presStyleCnt="0"/>
      <dgm:spPr/>
    </dgm:pt>
    <dgm:pt modelId="{53C0BAEA-C4CB-4C41-9A27-2D848B1F00AE}" type="pres">
      <dgm:prSet presAssocID="{F042EF2D-3F39-4B1C-AD73-D20631734BCE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92F44C-2341-45FA-8121-45AA0E38A2AE}" type="pres">
      <dgm:prSet presAssocID="{7995844F-72FB-4B27-990D-3B2A47E13F8D}" presName="spacer" presStyleCnt="0"/>
      <dgm:spPr/>
    </dgm:pt>
    <dgm:pt modelId="{3D0C903F-8637-4204-9CD9-B405E8FF4D00}" type="pres">
      <dgm:prSet presAssocID="{15FBDED2-7747-476A-9B5F-765FF692FAED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092BE-A170-4304-9E06-32A78A48445B}" type="pres">
      <dgm:prSet presAssocID="{10A68716-4218-4518-9383-9FC0C8A972EA}" presName="spacer" presStyleCnt="0"/>
      <dgm:spPr/>
    </dgm:pt>
    <dgm:pt modelId="{59743570-F2DA-4B68-BD0F-76CA0C98BD0F}" type="pres">
      <dgm:prSet presAssocID="{1ADE5AF5-4620-498C-BE85-4DEA79BCA4B2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C9EF35-7F5F-48FB-9AD2-7070974C84E2}" type="presOf" srcId="{0E7E9A74-EE28-4963-855F-954C3BDAC46D}" destId="{CF848C7C-2288-4579-9D2D-B95A9E01FD49}" srcOrd="0" destOrd="0" presId="urn:microsoft.com/office/officeart/2005/8/layout/vList2"/>
    <dgm:cxn modelId="{3914E8FD-3926-4176-A071-54A3662E3896}" srcId="{7E30BFAB-EC02-4EF8-8B2D-AEFB92B49AC1}" destId="{3E8D0172-2ED4-479A-B65F-A5143D0EFD38}" srcOrd="1" destOrd="0" parTransId="{4C3E53F5-BE81-4C9A-803B-52A085969EDC}" sibTransId="{624D27F8-357E-460A-BFC2-63848ACD2B4B}"/>
    <dgm:cxn modelId="{3FDCC146-6285-4DBB-A6C0-B8D4A084D8A5}" type="presOf" srcId="{7E30BFAB-EC02-4EF8-8B2D-AEFB92B49AC1}" destId="{2B8F1584-22D9-4CC7-B931-B2B30288767E}" srcOrd="0" destOrd="0" presId="urn:microsoft.com/office/officeart/2005/8/layout/vList2"/>
    <dgm:cxn modelId="{1A0FA79F-2424-4B06-9FFA-FC62CC8DA920}" type="presOf" srcId="{E61C6355-A1CF-4388-8FB4-9C1E6CC901E5}" destId="{7074464A-A609-46E1-A0AC-C5BCAFF9A5DA}" srcOrd="0" destOrd="0" presId="urn:microsoft.com/office/officeart/2005/8/layout/vList2"/>
    <dgm:cxn modelId="{79C7CA52-6264-4C76-940F-492E916F4061}" type="presOf" srcId="{F042EF2D-3F39-4B1C-AD73-D20631734BCE}" destId="{53C0BAEA-C4CB-4C41-9A27-2D848B1F00AE}" srcOrd="0" destOrd="0" presId="urn:microsoft.com/office/officeart/2005/8/layout/vList2"/>
    <dgm:cxn modelId="{ACE0EFFA-4645-4316-9C4D-EA568C191399}" srcId="{7E30BFAB-EC02-4EF8-8B2D-AEFB92B49AC1}" destId="{571C456C-5655-4742-83E0-8FFC10D168C2}" srcOrd="2" destOrd="0" parTransId="{066F5407-6B60-4E2F-B2F9-AF51B4167200}" sibTransId="{B381B7FC-6DAD-4D7E-89F1-F772160B2CE7}"/>
    <dgm:cxn modelId="{4230D40B-0D2E-4861-9407-8629C812BB53}" srcId="{7E30BFAB-EC02-4EF8-8B2D-AEFB92B49AC1}" destId="{15FBDED2-7747-476A-9B5F-765FF692FAED}" srcOrd="5" destOrd="0" parTransId="{B02150D7-BC34-4A9B-984A-1B64C4BF316E}" sibTransId="{10A68716-4218-4518-9383-9FC0C8A972EA}"/>
    <dgm:cxn modelId="{D830E1CE-C830-4E82-B487-C6BA88A58263}" srcId="{7E30BFAB-EC02-4EF8-8B2D-AEFB92B49AC1}" destId="{0E7E9A74-EE28-4963-855F-954C3BDAC46D}" srcOrd="3" destOrd="0" parTransId="{D0CF983D-89FB-4E4B-8F5B-ACB55B5F8107}" sibTransId="{12D6BAFB-FC65-4ED1-A8EE-71BF53A2777D}"/>
    <dgm:cxn modelId="{A3CF1822-4D32-4712-BDF9-29AF4A86D6A4}" srcId="{7E30BFAB-EC02-4EF8-8B2D-AEFB92B49AC1}" destId="{1ADE5AF5-4620-498C-BE85-4DEA79BCA4B2}" srcOrd="6" destOrd="0" parTransId="{ECD9BF46-EDC7-498C-BF7C-D04CEEEF7DEF}" sibTransId="{9DC0114D-DEE3-4F03-AFCD-B280B148D1DE}"/>
    <dgm:cxn modelId="{BE64663E-7E3A-4159-B065-48CAA57B9D1E}" srcId="{7E30BFAB-EC02-4EF8-8B2D-AEFB92B49AC1}" destId="{F042EF2D-3F39-4B1C-AD73-D20631734BCE}" srcOrd="4" destOrd="0" parTransId="{5F978DD6-E989-406E-A9A1-5E11B1F351AC}" sibTransId="{7995844F-72FB-4B27-990D-3B2A47E13F8D}"/>
    <dgm:cxn modelId="{23EC491B-F94F-4E5B-ADEA-1B00B102A7CE}" srcId="{7E30BFAB-EC02-4EF8-8B2D-AEFB92B49AC1}" destId="{E61C6355-A1CF-4388-8FB4-9C1E6CC901E5}" srcOrd="0" destOrd="0" parTransId="{00ABC719-2B14-464F-925C-72DC352CE646}" sibTransId="{729F716C-B455-4585-AD32-4474F2FAB51F}"/>
    <dgm:cxn modelId="{B775E215-D45B-495B-B5FA-624C2ED6ADC1}" type="presOf" srcId="{3E8D0172-2ED4-479A-B65F-A5143D0EFD38}" destId="{D71C4D2B-9D8A-4DF5-8C2A-20E7AA6E0114}" srcOrd="0" destOrd="0" presId="urn:microsoft.com/office/officeart/2005/8/layout/vList2"/>
    <dgm:cxn modelId="{B1CF3B36-F40A-4860-8CE3-348B06418390}" type="presOf" srcId="{1ADE5AF5-4620-498C-BE85-4DEA79BCA4B2}" destId="{59743570-F2DA-4B68-BD0F-76CA0C98BD0F}" srcOrd="0" destOrd="0" presId="urn:microsoft.com/office/officeart/2005/8/layout/vList2"/>
    <dgm:cxn modelId="{7730D0B6-FDA5-4626-A13C-4237F206E66A}" type="presOf" srcId="{15FBDED2-7747-476A-9B5F-765FF692FAED}" destId="{3D0C903F-8637-4204-9CD9-B405E8FF4D00}" srcOrd="0" destOrd="0" presId="urn:microsoft.com/office/officeart/2005/8/layout/vList2"/>
    <dgm:cxn modelId="{68F3D269-2E4A-4303-BB7C-CE6280430A24}" type="presOf" srcId="{571C456C-5655-4742-83E0-8FFC10D168C2}" destId="{3543FA64-7DAC-446C-A7F7-8FB9044062BA}" srcOrd="0" destOrd="0" presId="urn:microsoft.com/office/officeart/2005/8/layout/vList2"/>
    <dgm:cxn modelId="{4C97736C-E9F7-4B13-A2AB-220F828BB719}" type="presParOf" srcId="{2B8F1584-22D9-4CC7-B931-B2B30288767E}" destId="{7074464A-A609-46E1-A0AC-C5BCAFF9A5DA}" srcOrd="0" destOrd="0" presId="urn:microsoft.com/office/officeart/2005/8/layout/vList2"/>
    <dgm:cxn modelId="{15763FDD-07B9-42C3-B4EA-7C2ECAE3A3A0}" type="presParOf" srcId="{2B8F1584-22D9-4CC7-B931-B2B30288767E}" destId="{30280B42-269A-452E-8B45-6FF4B06DE450}" srcOrd="1" destOrd="0" presId="urn:microsoft.com/office/officeart/2005/8/layout/vList2"/>
    <dgm:cxn modelId="{EC493E44-D2A9-4490-A10F-3073513A3E16}" type="presParOf" srcId="{2B8F1584-22D9-4CC7-B931-B2B30288767E}" destId="{D71C4D2B-9D8A-4DF5-8C2A-20E7AA6E0114}" srcOrd="2" destOrd="0" presId="urn:microsoft.com/office/officeart/2005/8/layout/vList2"/>
    <dgm:cxn modelId="{CA177B67-3BA4-4631-A51E-7A7F30F04420}" type="presParOf" srcId="{2B8F1584-22D9-4CC7-B931-B2B30288767E}" destId="{646F5726-1973-4CF9-923C-880917B84D87}" srcOrd="3" destOrd="0" presId="urn:microsoft.com/office/officeart/2005/8/layout/vList2"/>
    <dgm:cxn modelId="{907EC30F-57E6-45B1-A811-4B15386CD1AC}" type="presParOf" srcId="{2B8F1584-22D9-4CC7-B931-B2B30288767E}" destId="{3543FA64-7DAC-446C-A7F7-8FB9044062BA}" srcOrd="4" destOrd="0" presId="urn:microsoft.com/office/officeart/2005/8/layout/vList2"/>
    <dgm:cxn modelId="{B717CD5B-FCBC-4422-9B62-B0F041AEE40A}" type="presParOf" srcId="{2B8F1584-22D9-4CC7-B931-B2B30288767E}" destId="{C87726A8-0FB0-4EBE-8EEF-156C6B02FEFF}" srcOrd="5" destOrd="0" presId="urn:microsoft.com/office/officeart/2005/8/layout/vList2"/>
    <dgm:cxn modelId="{08B16EEB-2B04-456A-89EE-5C6A1BF42EEE}" type="presParOf" srcId="{2B8F1584-22D9-4CC7-B931-B2B30288767E}" destId="{CF848C7C-2288-4579-9D2D-B95A9E01FD49}" srcOrd="6" destOrd="0" presId="urn:microsoft.com/office/officeart/2005/8/layout/vList2"/>
    <dgm:cxn modelId="{230FD68D-0A51-464F-8F63-C998035151E8}" type="presParOf" srcId="{2B8F1584-22D9-4CC7-B931-B2B30288767E}" destId="{1780C91C-6492-4108-80B3-91CBD62914B4}" srcOrd="7" destOrd="0" presId="urn:microsoft.com/office/officeart/2005/8/layout/vList2"/>
    <dgm:cxn modelId="{215FF541-1703-4295-A663-76BB81C3B41D}" type="presParOf" srcId="{2B8F1584-22D9-4CC7-B931-B2B30288767E}" destId="{53C0BAEA-C4CB-4C41-9A27-2D848B1F00AE}" srcOrd="8" destOrd="0" presId="urn:microsoft.com/office/officeart/2005/8/layout/vList2"/>
    <dgm:cxn modelId="{4FA6F25D-CE4D-4F48-8E3B-DF5628F051CC}" type="presParOf" srcId="{2B8F1584-22D9-4CC7-B931-B2B30288767E}" destId="{7D92F44C-2341-45FA-8121-45AA0E38A2AE}" srcOrd="9" destOrd="0" presId="urn:microsoft.com/office/officeart/2005/8/layout/vList2"/>
    <dgm:cxn modelId="{615B300A-597E-4F47-9594-40250FCF685F}" type="presParOf" srcId="{2B8F1584-22D9-4CC7-B931-B2B30288767E}" destId="{3D0C903F-8637-4204-9CD9-B405E8FF4D00}" srcOrd="10" destOrd="0" presId="urn:microsoft.com/office/officeart/2005/8/layout/vList2"/>
    <dgm:cxn modelId="{A27B717C-A54F-4680-A310-5C7D1847D5D0}" type="presParOf" srcId="{2B8F1584-22D9-4CC7-B931-B2B30288767E}" destId="{6D2092BE-A170-4304-9E06-32A78A48445B}" srcOrd="11" destOrd="0" presId="urn:microsoft.com/office/officeart/2005/8/layout/vList2"/>
    <dgm:cxn modelId="{90A8DAD6-3655-4D70-B61C-24EDBE6A218F}" type="presParOf" srcId="{2B8F1584-22D9-4CC7-B931-B2B30288767E}" destId="{59743570-F2DA-4B68-BD0F-76CA0C98BD0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4464A-A609-46E1-A0AC-C5BCAFF9A5DA}">
      <dsp:nvSpPr>
        <dsp:cNvPr id="0" name=""/>
        <dsp:cNvSpPr/>
      </dsp:nvSpPr>
      <dsp:spPr>
        <a:xfrm>
          <a:off x="0" y="812738"/>
          <a:ext cx="11485418" cy="59350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Ни в коем случае не произносить слова «аутизм», «аутистическое расстройство» и пр.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8973" y="841711"/>
        <a:ext cx="11427472" cy="535561"/>
      </dsp:txXfrm>
    </dsp:sp>
    <dsp:sp modelId="{D71C4D2B-9D8A-4DF5-8C2A-20E7AA6E0114}">
      <dsp:nvSpPr>
        <dsp:cNvPr id="0" name=""/>
        <dsp:cNvSpPr/>
      </dsp:nvSpPr>
      <dsp:spPr>
        <a:xfrm>
          <a:off x="0" y="1448824"/>
          <a:ext cx="11485418" cy="558942"/>
        </a:xfrm>
        <a:prstGeom prst="roundRect">
          <a:avLst/>
        </a:prstGeom>
        <a:solidFill>
          <a:srgbClr val="FF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Помнить, что диагноз имеет право ставить только врач–психиатр, а любое тестирование имеет только вероятностный характер и никогда не может служить основанием для постановки диагноза.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7285" y="1476109"/>
        <a:ext cx="11430848" cy="504372"/>
      </dsp:txXfrm>
    </dsp:sp>
    <dsp:sp modelId="{3543FA64-7DAC-446C-A7F7-8FB9044062BA}">
      <dsp:nvSpPr>
        <dsp:cNvPr id="0" name=""/>
        <dsp:cNvSpPr/>
      </dsp:nvSpPr>
      <dsp:spPr>
        <a:xfrm>
          <a:off x="0" y="2028826"/>
          <a:ext cx="11485418" cy="558942"/>
        </a:xfrm>
        <a:prstGeom prst="roundRect">
          <a:avLst/>
        </a:prstGeom>
        <a:solidFill>
          <a:srgbClr val="FFFF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Не начинать общение с родителями с рекомендаций обратиться к врачу.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7285" y="2056111"/>
        <a:ext cx="11430848" cy="504372"/>
      </dsp:txXfrm>
    </dsp:sp>
    <dsp:sp modelId="{CF848C7C-2288-4579-9D2D-B95A9E01FD49}">
      <dsp:nvSpPr>
        <dsp:cNvPr id="0" name=""/>
        <dsp:cNvSpPr/>
      </dsp:nvSpPr>
      <dsp:spPr>
        <a:xfrm>
          <a:off x="0" y="2640216"/>
          <a:ext cx="11485418" cy="798673"/>
        </a:xfrm>
        <a:prstGeom prst="roundRect">
          <a:avLst/>
        </a:prstGeom>
        <a:solidFill>
          <a:srgbClr val="99FF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Спокойно обсудить с родителями некоторые наиболее важные моменты, которые были выявлены в ходе наблюдения, подчеркивая, что это необходимо для создания индивидуального подхода и преодоления имеющихся трудностей.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8988" y="2679204"/>
        <a:ext cx="11407442" cy="720697"/>
      </dsp:txXfrm>
    </dsp:sp>
    <dsp:sp modelId="{53C0BAEA-C4CB-4C41-9A27-2D848B1F00AE}">
      <dsp:nvSpPr>
        <dsp:cNvPr id="0" name=""/>
        <dsp:cNvSpPr/>
      </dsp:nvSpPr>
      <dsp:spPr>
        <a:xfrm>
          <a:off x="0" y="3449183"/>
          <a:ext cx="11485418" cy="55894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tx1"/>
              </a:solidFill>
            </a:rPr>
            <a:t>Обязательно подчеркнуть положительные моменты в развитии и поведении ребенка.</a:t>
          </a:r>
          <a:endParaRPr lang="ru-RU" sz="2000" b="1" kern="1200">
            <a:solidFill>
              <a:schemeClr val="tx1"/>
            </a:solidFill>
          </a:endParaRPr>
        </a:p>
      </dsp:txBody>
      <dsp:txXfrm>
        <a:off x="27285" y="3476468"/>
        <a:ext cx="11430848" cy="504372"/>
      </dsp:txXfrm>
    </dsp:sp>
    <dsp:sp modelId="{3D0C903F-8637-4204-9CD9-B405E8FF4D00}">
      <dsp:nvSpPr>
        <dsp:cNvPr id="0" name=""/>
        <dsp:cNvSpPr/>
      </dsp:nvSpPr>
      <dsp:spPr>
        <a:xfrm>
          <a:off x="0" y="4018420"/>
          <a:ext cx="11485418" cy="5589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tx1"/>
              </a:solidFill>
            </a:rPr>
            <a:t>Попросить родителей описать свой опыт взаимодействия с ребенком, которым можно воспользоваться воспитателю.</a:t>
          </a:r>
          <a:endParaRPr lang="ru-RU" sz="2000" b="1" kern="1200">
            <a:solidFill>
              <a:schemeClr val="tx1"/>
            </a:solidFill>
          </a:endParaRPr>
        </a:p>
      </dsp:txBody>
      <dsp:txXfrm>
        <a:off x="27285" y="4045705"/>
        <a:ext cx="11430848" cy="504372"/>
      </dsp:txXfrm>
    </dsp:sp>
    <dsp:sp modelId="{59743570-F2DA-4B68-BD0F-76CA0C98BD0F}">
      <dsp:nvSpPr>
        <dsp:cNvPr id="0" name=""/>
        <dsp:cNvSpPr/>
      </dsp:nvSpPr>
      <dsp:spPr>
        <a:xfrm>
          <a:off x="0" y="4587656"/>
          <a:ext cx="11485418" cy="558942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tx1"/>
              </a:solidFill>
            </a:rPr>
            <a:t>Договориться о способах взаимодействия.</a:t>
          </a:r>
          <a:endParaRPr lang="ru-RU" sz="2000" b="1" kern="1200">
            <a:solidFill>
              <a:schemeClr val="tx1"/>
            </a:solidFill>
          </a:endParaRPr>
        </a:p>
      </dsp:txBody>
      <dsp:txXfrm>
        <a:off x="27285" y="4614941"/>
        <a:ext cx="11430848" cy="504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A3E1F-4ACA-444D-A763-6BB3B5FBCB24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067DF-F1EA-4653-A84A-B87245FA5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067DF-F1EA-4653-A84A-B87245FA5D70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501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DC1F6-0FC7-4B09-A87C-6ACE6927755F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A136-5CFC-4B1E-9AD9-CA221C90A9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952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DC1F6-0FC7-4B09-A87C-6ACE6927755F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A136-5CFC-4B1E-9AD9-CA221C90A9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218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DC1F6-0FC7-4B09-A87C-6ACE6927755F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A136-5CFC-4B1E-9AD9-CA221C90A9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90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DC1F6-0FC7-4B09-A87C-6ACE6927755F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A136-5CFC-4B1E-9AD9-CA221C90A9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66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DC1F6-0FC7-4B09-A87C-6ACE6927755F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A136-5CFC-4B1E-9AD9-CA221C90A9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83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DC1F6-0FC7-4B09-A87C-6ACE6927755F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A136-5CFC-4B1E-9AD9-CA221C90A9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555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DC1F6-0FC7-4B09-A87C-6ACE6927755F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A136-5CFC-4B1E-9AD9-CA221C90A9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81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DC1F6-0FC7-4B09-A87C-6ACE6927755F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A136-5CFC-4B1E-9AD9-CA221C90A9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39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DC1F6-0FC7-4B09-A87C-6ACE6927755F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A136-5CFC-4B1E-9AD9-CA221C90A9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895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DC1F6-0FC7-4B09-A87C-6ACE6927755F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A136-5CFC-4B1E-9AD9-CA221C90A9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85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DC1F6-0FC7-4B09-A87C-6ACE6927755F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A136-5CFC-4B1E-9AD9-CA221C90A9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14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DC1F6-0FC7-4B09-A87C-6ACE6927755F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DA136-5CFC-4B1E-9AD9-CA221C90A9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64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0%D0%BD%D0%BD%D0%B5%D1%80,_%D0%9B%D0%B5%D0%BE" TargetMode="External"/><Relationship Id="rId7" Type="http://schemas.openxmlformats.org/officeDocument/2006/relationships/hyperlink" Target="https://ru.wikipedia.org/wiki/%D0%9E%D0%B1%D1%89%D0%B5%D0%BD%D0%B8%D0%B5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1%D0%BE%D1%86%D0%B8%D0%B0%D0%BB%D1%8C%D0%BD%D0%BE%D0%B5_%D0%BE%D0%BA%D1%80%D1%83%D0%B6%D0%B5%D0%BD%D0%B8%D0%B5" TargetMode="External"/><Relationship Id="rId5" Type="http://schemas.openxmlformats.org/officeDocument/2006/relationships/hyperlink" Target="https://ru.wikipedia.org/wiki/%D0%93%D0%BE%D0%BB%D0%BE%D0%B2%D0%BD%D0%BE%D0%B9_%D0%BC%D0%BE%D0%B7%D0%B3" TargetMode="External"/><Relationship Id="rId4" Type="http://schemas.openxmlformats.org/officeDocument/2006/relationships/hyperlink" Target="https://ru.wikipedia.org/wiki/DSM-IV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tionary.org/wiki/rigido" TargetMode="External"/><Relationship Id="rId2" Type="http://schemas.openxmlformats.org/officeDocument/2006/relationships/hyperlink" Target="https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/index.php?title=%D0%90%D1%84%D1%84%D0%B5%D0%BA%D1%82%D0%B8%D0%B2%D0%BD%D0%B0%D1%8F_%D1%80%D0%B8%D0%B3%D0%B8%D0%B4%D0%BD%D0%BE%D1%81%D1%82%D1%8C&amp;action=edit&amp;redlink=1" TargetMode="External"/><Relationship Id="rId4" Type="http://schemas.openxmlformats.org/officeDocument/2006/relationships/hyperlink" Target="https://ru.wikipedia.org/w/index.php?title=%D0%9C%D0%BE%D1%82%D0%B8%D0%B2%D0%B0%D1%86%D0%B8%D0%BE%D0%BD%D0%BD%D0%B0%D1%8F_%D1%80%D0%B8%D0%B3%D0%B8%D0%B4%D0%BD%D0%BE%D1%81%D1%82%D1%8C&amp;action=edit&amp;redlink=1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03400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ГБОУ Школа № 1450 «Олимп» </a:t>
            </a:r>
            <a:r>
              <a:rPr lang="ru-RU" sz="2700" b="1" dirty="0" err="1" smtClean="0"/>
              <a:t>П</a:t>
            </a:r>
            <a:r>
              <a:rPr lang="ru-RU" sz="2400" b="1" dirty="0" err="1" smtClean="0"/>
              <a:t>сихолого</a:t>
            </a:r>
            <a:r>
              <a:rPr lang="ru-RU" sz="2400" b="1" dirty="0" smtClean="0"/>
              <a:t> – педагогическая служба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Организация работы включения детей с РАС в </a:t>
            </a:r>
            <a:r>
              <a:rPr lang="ru-RU" b="1" dirty="0" smtClean="0"/>
              <a:t>ДОУ.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200" b="1" dirty="0"/>
              <a:t>В</a:t>
            </a:r>
            <a:r>
              <a:rPr lang="ru-RU" sz="3200" b="1" dirty="0" smtClean="0"/>
              <a:t>заимодействие </a:t>
            </a:r>
            <a:r>
              <a:rPr lang="ru-RU" sz="3200" b="1" dirty="0" smtClean="0"/>
              <a:t>с семьями </a:t>
            </a:r>
            <a:r>
              <a:rPr lang="ru-RU" sz="3200" b="1" dirty="0" smtClean="0"/>
              <a:t>воспитанников.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768436"/>
            <a:ext cx="9144000" cy="282632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Выполнили:     Педагог – психолог:    Устинова И.С. </a:t>
            </a:r>
            <a:br>
              <a:rPr lang="ru-RU" dirty="0" smtClean="0"/>
            </a:br>
            <a:r>
              <a:rPr lang="ru-RU" dirty="0" smtClean="0"/>
              <a:t>                             </a:t>
            </a:r>
            <a:r>
              <a:rPr lang="ru-RU" dirty="0" err="1" smtClean="0"/>
              <a:t>Тьютор</a:t>
            </a:r>
            <a:r>
              <a:rPr lang="ru-RU" dirty="0" smtClean="0"/>
              <a:t>:                            </a:t>
            </a:r>
            <a:r>
              <a:rPr lang="ru-RU" dirty="0" err="1" smtClean="0"/>
              <a:t>Гронская</a:t>
            </a:r>
            <a:r>
              <a:rPr lang="ru-RU" dirty="0" smtClean="0"/>
              <a:t> С.Е.  </a:t>
            </a:r>
          </a:p>
          <a:p>
            <a:endParaRPr lang="ru-RU" dirty="0"/>
          </a:p>
          <a:p>
            <a:r>
              <a:rPr lang="ru-RU" dirty="0"/>
              <a:t>Москва 2020 г.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350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3395273"/>
            <a:ext cx="4364967" cy="333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81486"/>
            <a:ext cx="9144000" cy="1673525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latin typeface="+mn-lt"/>
              </a:rPr>
              <a:t>Взаимодействие педагогического коллектива с семьями, в которых есть дети с </a:t>
            </a:r>
            <a:r>
              <a:rPr lang="ru-RU" sz="3200" b="1" i="1" dirty="0" smtClean="0">
                <a:latin typeface="+mn-lt"/>
              </a:rPr>
              <a:t>особенностями развития: </a:t>
            </a:r>
            <a:br>
              <a:rPr lang="ru-RU" sz="3200" b="1" i="1" dirty="0" smtClean="0">
                <a:latin typeface="+mn-lt"/>
              </a:rPr>
            </a:br>
            <a:endParaRPr lang="ru-RU" sz="3200" b="1" i="1" dirty="0">
              <a:latin typeface="+mn-lt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57200" y="1969477"/>
            <a:ext cx="10210800" cy="4158761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smtClean="0"/>
              <a:t>Прежде, чем начинать знакомство с родителями</a:t>
            </a:r>
          </a:p>
          <a:p>
            <a:r>
              <a:rPr lang="ru-RU" b="1" i="1" dirty="0" smtClean="0"/>
              <a:t>НЕОБХОДИМО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 понимать, что не только дети, но и родители нуждаются в помощи;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 быть знакомым со стадиями переживания </a:t>
            </a:r>
          </a:p>
          <a:p>
            <a:pPr algn="l"/>
            <a:r>
              <a:rPr lang="ru-RU" dirty="0" smtClean="0"/>
              <a:t>   горя родителя после того, как у ребенка</a:t>
            </a:r>
          </a:p>
          <a:p>
            <a:pPr algn="l"/>
            <a:r>
              <a:rPr lang="ru-RU" dirty="0" smtClean="0"/>
              <a:t>   обнаружили «аутизм».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altLang="ru-RU" b="1" dirty="0"/>
              <a:t>Ребенок</a:t>
            </a:r>
            <a:r>
              <a:rPr lang="ru-RU" altLang="ru-RU" dirty="0"/>
              <a:t> с раннего возраста не поощряет </a:t>
            </a:r>
            <a:r>
              <a:rPr lang="ru-RU" altLang="ru-RU" b="1" dirty="0"/>
              <a:t>мать</a:t>
            </a:r>
            <a:r>
              <a:rPr lang="ru-RU" altLang="ru-RU" b="1" dirty="0" smtClean="0"/>
              <a:t>,</a:t>
            </a:r>
          </a:p>
          <a:p>
            <a:pPr algn="l"/>
            <a:r>
              <a:rPr lang="ru-RU" altLang="ru-RU" b="1" dirty="0" smtClean="0"/>
              <a:t> </a:t>
            </a:r>
            <a:r>
              <a:rPr lang="ru-RU" altLang="ru-RU" dirty="0"/>
              <a:t>не смотрит в глаза, не любит бывать на руках, </a:t>
            </a:r>
            <a:endParaRPr lang="ru-RU" altLang="ru-RU" dirty="0" smtClean="0"/>
          </a:p>
          <a:p>
            <a:pPr algn="l"/>
            <a:r>
              <a:rPr lang="ru-RU" altLang="ru-RU" dirty="0" smtClean="0"/>
              <a:t>иногда </a:t>
            </a:r>
            <a:r>
              <a:rPr lang="ru-RU" altLang="ru-RU" dirty="0"/>
              <a:t>даже не выделяет ее из других людей, </a:t>
            </a:r>
            <a:endParaRPr lang="ru-RU" altLang="ru-RU" dirty="0" smtClean="0"/>
          </a:p>
          <a:p>
            <a:pPr algn="l"/>
            <a:r>
              <a:rPr lang="ru-RU" altLang="ru-RU" dirty="0" smtClean="0"/>
              <a:t>не </a:t>
            </a:r>
            <a:r>
              <a:rPr lang="ru-RU" altLang="ru-RU" dirty="0"/>
              <a:t>отдает предпочтения в контакте. </a:t>
            </a:r>
            <a:endParaRPr lang="ru-RU" altLang="ru-RU" dirty="0" smtClean="0"/>
          </a:p>
          <a:p>
            <a:pPr algn="l"/>
            <a:r>
              <a:rPr lang="ru-RU" altLang="ru-RU" dirty="0" smtClean="0"/>
              <a:t>Такой</a:t>
            </a:r>
            <a:r>
              <a:rPr lang="ru-RU" altLang="ru-RU" b="1" dirty="0" smtClean="0"/>
              <a:t> </a:t>
            </a:r>
            <a:r>
              <a:rPr lang="ru-RU" altLang="ru-RU" b="1" u="sng" dirty="0"/>
              <a:t>ребенок</a:t>
            </a:r>
            <a:r>
              <a:rPr lang="ru-RU" altLang="ru-RU" u="sng" dirty="0"/>
              <a:t> </a:t>
            </a:r>
            <a:r>
              <a:rPr lang="ru-RU" altLang="ru-RU" dirty="0"/>
              <a:t>не несет ей достаточного </a:t>
            </a:r>
            <a:r>
              <a:rPr lang="ru-RU" altLang="ru-RU" b="1" dirty="0"/>
              <a:t>эмоционального отклика, </a:t>
            </a:r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b="1" dirty="0" smtClean="0"/>
              <a:t>радости </a:t>
            </a:r>
            <a:r>
              <a:rPr lang="ru-RU" altLang="ru-RU" b="1" dirty="0"/>
              <a:t>общения. </a:t>
            </a:r>
            <a:r>
              <a:rPr lang="ru-RU" altLang="ru-RU" b="1" dirty="0" smtClean="0"/>
              <a:t>Это </a:t>
            </a:r>
            <a:r>
              <a:rPr lang="ru-RU" altLang="ru-RU" b="1" dirty="0"/>
              <a:t>приводит к депрессивности</a:t>
            </a:r>
            <a:r>
              <a:rPr lang="ru-RU" altLang="ru-RU" dirty="0"/>
              <a:t>.</a:t>
            </a:r>
          </a:p>
          <a:p>
            <a:endParaRPr lang="ru-RU" altLang="ru-RU" dirty="0"/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5086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56936" y="819509"/>
            <a:ext cx="6909758" cy="519310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Шок и недоверие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Отрицание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Злость или гнев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Замешательство и беспомощность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Депрессия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Вина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Стыд и смущение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Тревожность и паника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Сделка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Надежда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Изоляция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Принятие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504" y="439948"/>
            <a:ext cx="2551002" cy="179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54613" y="3141460"/>
            <a:ext cx="1906707" cy="262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29464"/>
            <a:ext cx="2588881" cy="196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4548" y="4400549"/>
            <a:ext cx="3462671" cy="2353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19614" y="563864"/>
            <a:ext cx="2572386" cy="182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3547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2564" y="198872"/>
            <a:ext cx="10515600" cy="729384"/>
          </a:xfrm>
        </p:spPr>
        <p:txBody>
          <a:bodyPr/>
          <a:lstStyle/>
          <a:p>
            <a:pPr eaLnBrk="1" hangingPunct="1"/>
            <a:r>
              <a:rPr lang="ru-RU" altLang="ru-RU" sz="3600" b="1" dirty="0"/>
              <a:t>СТАДИИ ПЕРЕЖИВАНИЯ</a:t>
            </a:r>
            <a:r>
              <a:rPr lang="ru-RU" altLang="ru-RU" b="1" dirty="0" smtClean="0"/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818" y="928256"/>
            <a:ext cx="11720946" cy="5929744"/>
          </a:xfrm>
        </p:spPr>
        <p:txBody>
          <a:bodyPr>
            <a:normAutofit fontScale="77500" lnSpcReduction="20000"/>
          </a:bodyPr>
          <a:lstStyle/>
          <a:p>
            <a:r>
              <a:rPr lang="ru-RU" altLang="ru-RU" sz="2400" b="1" dirty="0" smtClean="0"/>
              <a:t>ШОК</a:t>
            </a:r>
            <a:endParaRPr lang="ru-RU" altLang="ru-RU" sz="24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b="1" dirty="0"/>
              <a:t>	</a:t>
            </a:r>
            <a:r>
              <a:rPr lang="ru-RU" altLang="ru-RU" sz="2400" i="1" dirty="0"/>
              <a:t>«Я ничего не понимаю, мысли путаются в голове. </a:t>
            </a:r>
            <a:r>
              <a:rPr lang="ru-RU" altLang="ru-RU" sz="2400" i="1" dirty="0">
                <a:solidFill>
                  <a:srgbClr val="0D0D0D"/>
                </a:solidFill>
              </a:rPr>
              <a:t>Все кардинально изменилось. Я в шоке и с трудом в это верю…»</a:t>
            </a:r>
            <a:endParaRPr lang="ru-RU" altLang="ru-RU" sz="2400" dirty="0">
              <a:solidFill>
                <a:srgbClr val="0D0D0D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dirty="0">
                <a:latin typeface="Arial" panose="020B0604020202020204" pitchFamily="34" charset="0"/>
              </a:rPr>
              <a:t>	</a:t>
            </a:r>
            <a:r>
              <a:rPr lang="ru-RU" altLang="ru-RU" sz="2400" dirty="0"/>
              <a:t>Оцепенение, растерянность, беспомощность, страх.</a:t>
            </a:r>
            <a:endParaRPr lang="ru-RU" altLang="ru-RU" sz="2400" dirty="0">
              <a:latin typeface="Arial" panose="020B0604020202020204" pitchFamily="34" charset="0"/>
            </a:endParaRPr>
          </a:p>
          <a:p>
            <a:r>
              <a:rPr lang="ru-RU" altLang="ru-RU" sz="2400" b="1" dirty="0" smtClean="0"/>
              <a:t>ОТРИЦАНИЕ</a:t>
            </a:r>
            <a:endParaRPr lang="ru-RU" altLang="ru-RU" sz="24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i="1" dirty="0">
                <a:latin typeface="Arial" panose="020B0604020202020204" pitchFamily="34" charset="0"/>
              </a:rPr>
              <a:t>	</a:t>
            </a:r>
            <a:r>
              <a:rPr lang="ru-RU" altLang="ru-RU" sz="2400" i="1" dirty="0"/>
              <a:t>«Как, этого не может быть, Вы ошиблись!»</a:t>
            </a:r>
          </a:p>
          <a:p>
            <a:pPr marL="0" indent="0">
              <a:buNone/>
            </a:pPr>
            <a:r>
              <a:rPr lang="ru-RU" altLang="ru-RU" sz="2400" dirty="0" smtClean="0">
                <a:latin typeface="Arial" panose="020B0604020202020204" pitchFamily="34" charset="0"/>
              </a:rPr>
              <a:t>    </a:t>
            </a:r>
            <a:r>
              <a:rPr lang="ru-RU" altLang="ru-RU" sz="2400" dirty="0" smtClean="0"/>
              <a:t>Мучительный </a:t>
            </a:r>
            <a:r>
              <a:rPr lang="ru-RU" altLang="ru-RU" sz="2400" dirty="0"/>
              <a:t>поиск опровержения </a:t>
            </a:r>
            <a:r>
              <a:rPr lang="ru-RU" altLang="ru-RU" sz="2400" dirty="0" smtClean="0"/>
              <a:t>диагноза</a:t>
            </a:r>
          </a:p>
          <a:p>
            <a:r>
              <a:rPr lang="ru-RU" altLang="ru-RU" sz="2400" b="1" dirty="0" smtClean="0"/>
              <a:t>ГНЕВ </a:t>
            </a:r>
            <a:r>
              <a:rPr lang="ru-RU" altLang="ru-RU" sz="2400" b="1" dirty="0"/>
              <a:t>И ВИНА</a:t>
            </a:r>
            <a:endParaRPr lang="ru-RU" altLang="ru-RU" sz="2400" b="1" dirty="0">
              <a:latin typeface="Arial" panose="020B0604020202020204" pitchFamily="34" charset="0"/>
            </a:endParaRPr>
          </a:p>
          <a:p>
            <a:pPr>
              <a:buNone/>
            </a:pPr>
            <a:r>
              <a:rPr lang="ru-RU" altLang="ru-RU" sz="2400" i="1" dirty="0"/>
              <a:t>«Почему это случилось именно со мной? Чем я заслужил это? Что я сделал не так?»</a:t>
            </a:r>
          </a:p>
          <a:p>
            <a:r>
              <a:rPr lang="ru-RU" altLang="ru-RU" sz="2400" b="1" dirty="0"/>
              <a:t>ДЕПРЕССИЯ, ЧУВСТВО </a:t>
            </a:r>
            <a:r>
              <a:rPr lang="ru-RU" altLang="ru-RU" sz="2400" b="1" dirty="0" smtClean="0"/>
              <a:t>ПЕЧАЛИ</a:t>
            </a:r>
            <a:endParaRPr lang="ru-RU" altLang="ru-RU" sz="2400" i="1" dirty="0" smtClean="0"/>
          </a:p>
          <a:p>
            <a:pPr marL="0" indent="0">
              <a:buNone/>
            </a:pPr>
            <a:r>
              <a:rPr lang="ru-RU" altLang="ru-RU" sz="2400" i="1" dirty="0"/>
              <a:t> </a:t>
            </a:r>
            <a:r>
              <a:rPr lang="ru-RU" altLang="ru-RU" sz="2400" i="1" dirty="0" smtClean="0"/>
              <a:t> «Как </a:t>
            </a:r>
            <a:r>
              <a:rPr lang="ru-RU" altLang="ru-RU" sz="2400" i="1" dirty="0"/>
              <a:t>жить дальше? У сына нет будущего… Зачем я его родила?»</a:t>
            </a:r>
          </a:p>
          <a:p>
            <a:pPr>
              <a:buNone/>
              <a:defRPr/>
            </a:pPr>
            <a:r>
              <a:rPr lang="ru-RU" altLang="ru-RU" sz="2400" dirty="0"/>
              <a:t>Отгороженность, потеря сна и аппетита, чувство пессимизма и бесполезности</a:t>
            </a:r>
            <a:r>
              <a:rPr lang="ru-RU" altLang="ru-RU" sz="2400" dirty="0" smtClean="0"/>
              <a:t>.</a:t>
            </a:r>
          </a:p>
          <a:p>
            <a:pPr>
              <a:defRPr/>
            </a:pPr>
            <a:r>
              <a:rPr lang="ru-RU" sz="2400" dirty="0" smtClean="0"/>
              <a:t> </a:t>
            </a:r>
            <a:r>
              <a:rPr lang="ru-RU" sz="3100" b="1" i="1" u="sng" dirty="0">
                <a:solidFill>
                  <a:srgbClr val="FF0000"/>
                </a:solidFill>
              </a:rPr>
              <a:t>«</a:t>
            </a:r>
            <a:r>
              <a:rPr lang="ru-RU" sz="3100" b="1" i="1" u="sng" dirty="0" err="1">
                <a:solidFill>
                  <a:srgbClr val="FF0000"/>
                </a:solidFill>
              </a:rPr>
              <a:t>застревание</a:t>
            </a:r>
            <a:r>
              <a:rPr lang="ru-RU" sz="3100" b="1" i="1" u="sng" dirty="0">
                <a:solidFill>
                  <a:srgbClr val="FF0000"/>
                </a:solidFill>
              </a:rPr>
              <a:t>» на какой либо </a:t>
            </a:r>
            <a:r>
              <a:rPr lang="ru-RU" sz="3100" b="1" i="1" u="sng" dirty="0" smtClean="0">
                <a:solidFill>
                  <a:srgbClr val="FF0000"/>
                </a:solidFill>
              </a:rPr>
              <a:t>стадии</a:t>
            </a:r>
            <a:endParaRPr lang="ru-RU" sz="2400" i="1" dirty="0">
              <a:solidFill>
                <a:srgbClr val="FF0000"/>
              </a:solidFill>
              <a:latin typeface="Arial" charset="0"/>
            </a:endParaRPr>
          </a:p>
          <a:p>
            <a:pPr>
              <a:buNone/>
            </a:pPr>
            <a:r>
              <a:rPr lang="ru-RU" sz="2400" i="1" dirty="0">
                <a:latin typeface="Arial" charset="0"/>
              </a:rPr>
              <a:t>«</a:t>
            </a:r>
            <a:r>
              <a:rPr lang="ru-RU" sz="2400" i="1" dirty="0"/>
              <a:t>Когда Леше было полтора года, я серьезно занервничала и не могла поверить, что это происходит в моей семье и моим самым любимым ребенком. </a:t>
            </a:r>
            <a:r>
              <a:rPr lang="ru-RU" sz="2400" i="1" dirty="0">
                <a:latin typeface="Arial" charset="0"/>
              </a:rPr>
              <a:t>В</a:t>
            </a:r>
            <a:r>
              <a:rPr lang="ru-RU" sz="2400" i="1" dirty="0"/>
              <a:t>едь я рисовала себе не такого ребенка. Я не могла принять ситуацию и его таким. </a:t>
            </a:r>
            <a:r>
              <a:rPr lang="ru-RU" sz="2400" b="1" i="1" dirty="0" smtClean="0"/>
              <a:t>…»</a:t>
            </a:r>
          </a:p>
          <a:p>
            <a:r>
              <a:rPr lang="ru-RU" altLang="ru-RU" sz="2400" b="1" dirty="0" smtClean="0"/>
              <a:t>ПРИНЯТИЕ</a:t>
            </a:r>
            <a:endParaRPr lang="ru-RU" altLang="ru-RU" sz="2400" i="1" dirty="0"/>
          </a:p>
          <a:p>
            <a:pPr>
              <a:buNone/>
            </a:pPr>
            <a:r>
              <a:rPr lang="ru-RU" altLang="ru-RU" sz="2400" i="1" dirty="0"/>
              <a:t>«Даже если мой ребенок не такой как другие, у него должен быть шанс жить интересной, насыщенной жизнью</a:t>
            </a:r>
            <a:r>
              <a:rPr lang="ru-RU" altLang="ru-RU" sz="2400" i="1" dirty="0" smtClean="0"/>
              <a:t>!»</a:t>
            </a:r>
            <a:endParaRPr lang="ru-RU" altLang="ru-RU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91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900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+mn-lt"/>
              </a:rPr>
              <a:t>Цель </a:t>
            </a:r>
            <a:r>
              <a:rPr lang="ru-RU" sz="2800" dirty="0" smtClean="0">
                <a:latin typeface="+mn-lt"/>
              </a:rPr>
              <a:t>взаимодействия педагогического коллектива- </a:t>
            </a:r>
            <a:r>
              <a:rPr lang="ru-RU" sz="2400" dirty="0" smtClean="0">
                <a:latin typeface="+mn-lt"/>
              </a:rPr>
              <a:t>общая, добиться максимально доступного прогресса в развитии ребёнка, создать предпосылки для его независимой и свободной жизни, возможно более высокого уровня </a:t>
            </a:r>
            <a:r>
              <a:rPr lang="ru-RU" sz="2400" b="1" dirty="0" smtClean="0">
                <a:latin typeface="+mn-lt"/>
              </a:rPr>
              <a:t>социальной адаптации.</a:t>
            </a:r>
            <a:endParaRPr lang="ru-RU" sz="24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5357003"/>
            <a:ext cx="10515600" cy="139748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</a:t>
            </a:r>
            <a:r>
              <a:rPr lang="ru-RU" sz="3400" dirty="0" smtClean="0"/>
              <a:t>Основные решения, касающиеся комплексного сопровождения, принимают родители.</a:t>
            </a:r>
          </a:p>
          <a:p>
            <a:r>
              <a:rPr lang="ru-RU" sz="3400" dirty="0" smtClean="0"/>
              <a:t> Организация обеспечивает разработку и реализацию АООП, релевантной особенностям ребёнка.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4718648" y="2734573"/>
            <a:ext cx="2363640" cy="180292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865297" y="1621768"/>
            <a:ext cx="1785669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Ребенок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734574" y="4270075"/>
            <a:ext cx="169940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Семья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7410092" y="4226944"/>
            <a:ext cx="168215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Детский сад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3222" y="3747569"/>
            <a:ext cx="4272951" cy="297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212" y="460015"/>
            <a:ext cx="10515600" cy="1541313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100" b="1" dirty="0" smtClean="0">
                <a:latin typeface="+mn-lt"/>
              </a:rPr>
              <a:t>Главная </a:t>
            </a:r>
            <a:r>
              <a:rPr lang="ru-RU" sz="3100" b="1" dirty="0">
                <a:latin typeface="+mn-lt"/>
              </a:rPr>
              <a:t>задача </a:t>
            </a:r>
            <a:r>
              <a:rPr lang="ru-RU" sz="2700" dirty="0">
                <a:latin typeface="+mn-lt"/>
              </a:rPr>
              <a:t>во взаимодействии организации и семьи </a:t>
            </a:r>
            <a:r>
              <a:rPr lang="ru-RU" sz="2700" b="1" dirty="0">
                <a:latin typeface="+mn-lt"/>
              </a:rPr>
              <a:t>– добиться</a:t>
            </a:r>
            <a:r>
              <a:rPr lang="ru-RU" sz="2700" dirty="0">
                <a:latin typeface="+mn-lt"/>
              </a:rPr>
              <a:t> </a:t>
            </a:r>
            <a:r>
              <a:rPr lang="ru-RU" sz="2700" b="1" dirty="0">
                <a:latin typeface="+mn-lt"/>
              </a:rPr>
              <a:t>конструктивного взаимодействия </a:t>
            </a:r>
            <a:r>
              <a:rPr lang="ru-RU" sz="2700" dirty="0">
                <a:latin typeface="+mn-lt"/>
              </a:rPr>
              <a:t>в достижении указанной </a:t>
            </a:r>
            <a:r>
              <a:rPr lang="ru-RU" sz="2700" dirty="0" smtClean="0">
                <a:latin typeface="+mn-lt"/>
              </a:rPr>
              <a:t>цели</a:t>
            </a:r>
            <a:r>
              <a:rPr lang="ru-RU" sz="2700" b="1" dirty="0" smtClean="0">
                <a:latin typeface="+mn-lt"/>
              </a:rPr>
              <a:t/>
            </a:r>
            <a:br>
              <a:rPr lang="ru-RU" sz="2700" b="1" dirty="0" smtClean="0">
                <a:latin typeface="+mn-lt"/>
              </a:rPr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700" b="1" i="1" dirty="0" smtClean="0"/>
              <a:t>                                                      </a:t>
            </a:r>
            <a:r>
              <a:rPr lang="ru-RU" sz="3100" b="1" i="1" dirty="0" smtClean="0">
                <a:latin typeface="+mn-lt"/>
              </a:rPr>
              <a:t>Необходимые </a:t>
            </a:r>
            <a:r>
              <a:rPr lang="ru-RU" sz="3100" b="1" i="1" dirty="0">
                <a:latin typeface="+mn-lt"/>
              </a:rPr>
              <a:t>условия: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815" y="2096219"/>
            <a:ext cx="10515600" cy="4184261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взаимное доверие и открытость между семьей и педагогическим коллективом (семья, воспитатели, помощники воспитателей, специалисты, руководители) ;</a:t>
            </a:r>
          </a:p>
          <a:p>
            <a:r>
              <a:rPr lang="ru-RU" sz="2400" dirty="0" smtClean="0"/>
              <a:t> ознакомлении родителей с программами работы с ребёнком;</a:t>
            </a:r>
          </a:p>
          <a:p>
            <a:r>
              <a:rPr lang="ru-RU" sz="2400" dirty="0" smtClean="0"/>
              <a:t>условиями работы.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AutoShape 2" descr="blob:https://web.whatsapp.com/6f4a4d65-e5da-4777-b7fc-65dc21a0bb0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487" y="4228955"/>
            <a:ext cx="3933645" cy="248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7149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706" y="4168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+mn-lt"/>
              </a:rPr>
              <a:t>Как определить, что у ребенка высокий риск наличия нарушений аутистического спектра</a:t>
            </a:r>
            <a:endParaRPr lang="ru-RU" sz="3200" b="1" i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8799"/>
            <a:ext cx="10515600" cy="468414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600" dirty="0" smtClean="0"/>
              <a:t>1. </a:t>
            </a:r>
            <a:r>
              <a:rPr lang="ru-RU" sz="3700" dirty="0" smtClean="0"/>
              <a:t>Для того чтобы определить наличие у ребенка высокого риска и степень его выраженности, сотрудники ДОУ могут использовать шкалу C.A.R.S - один из наиболее широко используемых инструментов. Рейтинговая шкала аутизма у детей базируется на клинических наблюдениях за поведением ребенка, требует минимального обучения в работе с этой шкалой, а также может служить для первичного скрининга симптомов аутизма.</a:t>
            </a:r>
            <a:br>
              <a:rPr lang="ru-RU" sz="3700" dirty="0" smtClean="0"/>
            </a:br>
            <a:r>
              <a:rPr lang="ru-RU" sz="3700" dirty="0" smtClean="0"/>
              <a:t>Шкала применяется для детей в возрасте 2-4-х лет. Данная шкала относится к </a:t>
            </a:r>
            <a:r>
              <a:rPr lang="ru-RU" sz="3700" dirty="0" err="1" smtClean="0"/>
              <a:t>скрининговым</a:t>
            </a:r>
            <a:r>
              <a:rPr lang="ru-RU" sz="3700" dirty="0" smtClean="0"/>
              <a:t> методам и не является основанием для постановки диагноза.</a:t>
            </a:r>
          </a:p>
          <a:p>
            <a:endParaRPr lang="ru-RU" sz="3700" dirty="0" smtClean="0"/>
          </a:p>
          <a:p>
            <a:pPr>
              <a:buNone/>
            </a:pPr>
            <a:r>
              <a:rPr lang="ru-RU" sz="3700" dirty="0" smtClean="0"/>
              <a:t>2. В тех случаях, когда уровень функционирования ребенка достаточно высокий (нет грубых речевых нарушений, выраженного интеллектуального снижения), удобно использовать шкалу для оценки социальных, эмоциональных и коммуникативных навыков (Шкала </a:t>
            </a:r>
            <a:r>
              <a:rPr lang="ru-RU" sz="3700" dirty="0" err="1" smtClean="0"/>
              <a:t>Гарнетта</a:t>
            </a:r>
            <a:r>
              <a:rPr lang="ru-RU" sz="3700" dirty="0" smtClean="0"/>
              <a:t> и </a:t>
            </a:r>
            <a:r>
              <a:rPr lang="ru-RU" sz="3700" dirty="0" err="1" smtClean="0"/>
              <a:t>Аттвуда</a:t>
            </a:r>
            <a:r>
              <a:rPr lang="ru-RU" sz="3700" dirty="0" smtClean="0"/>
              <a:t> для детей с синдромом </a:t>
            </a:r>
            <a:r>
              <a:rPr lang="ru-RU" sz="3700" dirty="0" err="1" smtClean="0"/>
              <a:t>Аспергера</a:t>
            </a:r>
            <a:r>
              <a:rPr lang="ru-RU" sz="3700" dirty="0" smtClean="0"/>
              <a:t>.)</a:t>
            </a:r>
            <a:br>
              <a:rPr lang="ru-RU" sz="3700" dirty="0" smtClean="0"/>
            </a:br>
            <a:r>
              <a:rPr lang="ru-RU" sz="3700" dirty="0" smtClean="0"/>
              <a:t/>
            </a:r>
            <a:br>
              <a:rPr lang="ru-RU" sz="3700" dirty="0" smtClean="0"/>
            </a:br>
            <a:r>
              <a:rPr lang="ru-RU" sz="3700" dirty="0" smtClean="0"/>
              <a:t> Использование этих методик не требует специального обучения и занимает немного времени. Достаточно внимательно понаблюдать за поведением ребенка и выбрать для каждого из утверждений ответ «да» или «нет». </a:t>
            </a:r>
            <a:r>
              <a:rPr lang="ru-RU" sz="3700" dirty="0"/>
              <a:t/>
            </a:r>
            <a:br>
              <a:rPr lang="ru-RU" sz="3700" dirty="0"/>
            </a:br>
            <a:r>
              <a:rPr lang="ru-RU" sz="3700" dirty="0" smtClean="0"/>
              <a:t/>
            </a:r>
            <a:br>
              <a:rPr lang="ru-RU" sz="3700" dirty="0" smtClean="0"/>
            </a:br>
            <a:r>
              <a:rPr lang="ru-RU" sz="3700" dirty="0" smtClean="0"/>
              <a:t/>
            </a:r>
            <a:br>
              <a:rPr lang="ru-RU" sz="3700" dirty="0" smtClean="0"/>
            </a:br>
            <a:endParaRPr lang="ru-RU" sz="3700" dirty="0"/>
          </a:p>
        </p:txBody>
      </p:sp>
    </p:spTree>
    <p:extLst>
      <p:ext uri="{BB962C8B-B14F-4D97-AF65-F5344CB8AC3E}">
        <p14:creationId xmlns:p14="http://schemas.microsoft.com/office/powerpoint/2010/main" val="37366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+mn-lt"/>
              </a:rPr>
              <a:t>Что делать, если результаты указывают на высокий риск наличия аутистического расстройства</a:t>
            </a:r>
            <a:endParaRPr lang="ru-RU" sz="3200" b="1" i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Если родители заранее предупредили </a:t>
            </a:r>
            <a:r>
              <a:rPr lang="ru-RU" sz="2000" dirty="0" smtClean="0"/>
              <a:t>воспитателя об особенностях ребенка и сообщили о диагнозе, то следует обсудить с ними полученные результаты, объяснить, что оценка проводилась с целью создания индивидуальной программы помощи. Необходимо акцентировать внимание не только на наиболее проблемных сферах, но и на тех областях, в которых ребенок демонстрирует более высокий уровень функционирования. (особенности, особенности поведения, интересы, </a:t>
            </a:r>
            <a:r>
              <a:rPr lang="ru-RU" sz="2000" dirty="0" err="1" smtClean="0"/>
              <a:t>мотиваторы</a:t>
            </a:r>
            <a:r>
              <a:rPr lang="ru-RU" sz="2000" dirty="0" smtClean="0"/>
              <a:t>, их приоритетность, </a:t>
            </a:r>
            <a:r>
              <a:rPr lang="ru-RU" sz="2000" dirty="0" err="1" smtClean="0"/>
              <a:t>сформированность</a:t>
            </a:r>
            <a:r>
              <a:rPr lang="ru-RU" sz="2000" dirty="0" smtClean="0"/>
              <a:t> навыков)</a:t>
            </a:r>
          </a:p>
          <a:p>
            <a:r>
              <a:rPr lang="ru-RU" sz="2000" dirty="0" smtClean="0"/>
              <a:t>Имеет смысл сразу обсуждать с родителями общую стратегию поведения, выяснить у них способы, которыми они пользуются в тех или иных проблемных ситуациях, договориться о способах взаимодействия (время, место, и т. п.).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8498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/>
          </p:nvPr>
        </p:nvGraphicFramePr>
        <p:xfrm>
          <a:off x="554182" y="979714"/>
          <a:ext cx="11485418" cy="6044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39091" y="321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Если родители </a:t>
            </a:r>
            <a:r>
              <a:rPr lang="ru-RU" sz="2800" b="1" u="sng" dirty="0">
                <a:solidFill>
                  <a:srgbClr val="FF0000"/>
                </a:solidFill>
              </a:rPr>
              <a:t>не предупреждали </a:t>
            </a:r>
            <a:r>
              <a:rPr lang="ru-RU" sz="2800" b="1" dirty="0"/>
              <a:t>о проблемах ребенка и не сообщали о диагнозе: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8923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1895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latin typeface="+mn-lt"/>
              </a:rPr>
              <a:t>Формы работы педагогического коллектива с семьей, в которой есть ребенок (дети) с особенностями развития:</a:t>
            </a:r>
            <a:br>
              <a:rPr lang="ru-RU" sz="3200" b="1" i="1" dirty="0" smtClean="0">
                <a:latin typeface="+mn-lt"/>
              </a:rPr>
            </a:br>
            <a:endParaRPr lang="ru-RU" sz="3200" b="1" i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Индивидуальные беседы;   </a:t>
            </a:r>
          </a:p>
          <a:p>
            <a:r>
              <a:rPr lang="ru-RU" dirty="0" smtClean="0"/>
              <a:t>Групповые занятия;</a:t>
            </a:r>
          </a:p>
          <a:p>
            <a:r>
              <a:rPr lang="ru-RU" dirty="0" smtClean="0"/>
              <a:t>Круглые столы;  </a:t>
            </a:r>
          </a:p>
          <a:p>
            <a:r>
              <a:rPr lang="ru-RU" dirty="0" smtClean="0"/>
              <a:t> Лекции;</a:t>
            </a:r>
          </a:p>
          <a:p>
            <a:r>
              <a:rPr lang="ru-RU" dirty="0" smtClean="0"/>
              <a:t>Демонстрации занятий (видеоматериалы) с обсуждениями.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Важно!</a:t>
            </a:r>
            <a:r>
              <a:rPr lang="ru-RU" dirty="0" smtClean="0"/>
              <a:t> Чтобы </a:t>
            </a:r>
            <a:r>
              <a:rPr lang="ru-RU" dirty="0"/>
              <a:t>результат беседы стал стимулом для дальнейшего </a:t>
            </a:r>
            <a:r>
              <a:rPr lang="ru-RU" dirty="0" smtClean="0"/>
              <a:t>общения,  </a:t>
            </a:r>
            <a:r>
              <a:rPr lang="ru-RU" dirty="0"/>
              <a:t>б</a:t>
            </a:r>
            <a:r>
              <a:rPr lang="ru-RU" dirty="0" smtClean="0"/>
              <a:t>еседа </a:t>
            </a:r>
            <a:r>
              <a:rPr lang="ru-RU" dirty="0"/>
              <a:t>должна протекать в располагающей доброжелательной атмосфере. </a:t>
            </a:r>
            <a:br>
              <a:rPr lang="ru-RU" dirty="0"/>
            </a:br>
            <a:r>
              <a:rPr lang="ru-RU" dirty="0"/>
              <a:t>Для снятия напряжения и перехода к проблеме следует корректно и конкретно сообщить цель встречи: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«</a:t>
            </a:r>
            <a:r>
              <a:rPr lang="ru-RU" b="1" dirty="0"/>
              <a:t>Нам нужно с Вами переговорить, чтобы действовать сообща…». </a:t>
            </a:r>
            <a:br>
              <a:rPr lang="ru-RU" b="1" dirty="0"/>
            </a:br>
            <a:r>
              <a:rPr lang="ru-RU" b="1" dirty="0"/>
              <a:t>О фактах, вызывающих беспокойство, лучше говорить в форме обращения за советом: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/>
              <a:t>Я не могу понять…», </a:t>
            </a:r>
            <a:r>
              <a:rPr lang="ru-RU" b="1" dirty="0" smtClean="0"/>
              <a:t>«</a:t>
            </a:r>
            <a:r>
              <a:rPr lang="ru-RU" b="1" dirty="0"/>
              <a:t>Хочу понять, что стоит за этим…», «Меня беспокоит…».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0152" y="1340151"/>
            <a:ext cx="3076216" cy="222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6852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Важно повышать уровень компетентности родителей в вопросах РАС и их коррекции, но учитывать при этом, что информации по проблеме очень много, качество её разное, очень многие родители в результате нуждаются прежде всего в том, чтобы разобраться в достоверности почерпнутых в литературе или в Интернете сведений, чтобы понять, что подходит или не подходит их ребёнку и почему. </a:t>
            </a:r>
            <a:endParaRPr lang="ru-RU" sz="2400" dirty="0" smtClean="0"/>
          </a:p>
          <a:p>
            <a:r>
              <a:rPr lang="ru-RU" sz="2400" dirty="0" smtClean="0"/>
              <a:t>Следует </a:t>
            </a:r>
            <a:r>
              <a:rPr lang="ru-RU" sz="2400" dirty="0"/>
              <a:t>подчёркивать индивидуализированный характер сопровождения, разъяснять невозможность «чудесного исцеления», необходимость постоянной и длительной работы и одновременно подчёркивать каждый новый успех </a:t>
            </a:r>
          </a:p>
        </p:txBody>
      </p:sp>
    </p:spTree>
    <p:extLst>
      <p:ext uri="{BB962C8B-B14F-4D97-AF65-F5344CB8AC3E}">
        <p14:creationId xmlns:p14="http://schemas.microsoft.com/office/powerpoint/2010/main" val="120701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72860"/>
            <a:ext cx="10515600" cy="785004"/>
          </a:xfrm>
        </p:spPr>
        <p:txBody>
          <a:bodyPr>
            <a:normAutofit fontScale="90000"/>
          </a:bodyPr>
          <a:lstStyle/>
          <a:p>
            <a:r>
              <a:rPr lang="ru-RU" altLang="ru-RU" sz="3100" dirty="0" smtClean="0"/>
              <a:t/>
            </a:r>
            <a:br>
              <a:rPr lang="ru-RU" altLang="ru-RU" sz="3100" dirty="0" smtClean="0"/>
            </a:br>
            <a:r>
              <a:rPr lang="ru-RU" altLang="ru-RU" sz="3100" dirty="0"/>
              <a:t/>
            </a:r>
            <a:br>
              <a:rPr lang="ru-RU" altLang="ru-RU" sz="3100" dirty="0"/>
            </a:br>
            <a:r>
              <a:rPr lang="ru-RU" altLang="ru-RU" sz="3600" b="1" dirty="0" smtClean="0">
                <a:latin typeface="+mn-lt"/>
              </a:rPr>
              <a:t>Аутизм</a:t>
            </a:r>
            <a:r>
              <a:rPr lang="ru-RU" altLang="ru-RU" sz="3100" b="1" dirty="0" smtClean="0"/>
              <a:t> </a:t>
            </a:r>
            <a:r>
              <a:rPr lang="ru-RU" altLang="ru-RU" sz="3100" b="1" dirty="0"/>
              <a:t>– это тяжелое нарушение развития, которое начинается в детстве и сохраняется в разной степени на протяжении всей жизни.</a:t>
            </a:r>
            <a:br>
              <a:rPr lang="ru-RU" altLang="ru-RU" sz="3100" b="1" dirty="0"/>
            </a:br>
            <a:r>
              <a:rPr lang="ru-RU" altLang="ru-RU" b="1" dirty="0"/>
              <a:t/>
            </a:r>
            <a:br>
              <a:rPr lang="ru-RU" alt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777"/>
            <a:ext cx="10515600" cy="448618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/>
              <a:t>Аути́зм</a:t>
            </a:r>
            <a:r>
              <a:rPr lang="ru-RU" dirty="0"/>
              <a:t> (также известный как </a:t>
            </a:r>
            <a:r>
              <a:rPr lang="ru-RU" b="1" dirty="0" err="1"/>
              <a:t>инфанти́льный</a:t>
            </a:r>
            <a:r>
              <a:rPr lang="ru-RU" b="1" dirty="0"/>
              <a:t> </a:t>
            </a:r>
            <a:r>
              <a:rPr lang="ru-RU" b="1" dirty="0" err="1"/>
              <a:t>аути́зм</a:t>
            </a:r>
            <a:r>
              <a:rPr lang="ru-RU" dirty="0"/>
              <a:t> (</a:t>
            </a:r>
            <a:r>
              <a:rPr lang="ru-RU" dirty="0">
                <a:hlinkClick r:id="rId2"/>
              </a:rPr>
              <a:t>англ.</a:t>
            </a:r>
            <a:r>
              <a:rPr lang="ru-RU" dirty="0"/>
              <a:t> </a:t>
            </a:r>
            <a:r>
              <a:rPr lang="en-US" i="1" dirty="0"/>
              <a:t>infantile autism</a:t>
            </a:r>
            <a:r>
              <a:rPr lang="en-US" dirty="0"/>
              <a:t>), </a:t>
            </a:r>
            <a:r>
              <a:rPr lang="ru-RU" b="1" dirty="0" err="1"/>
              <a:t>де́тский</a:t>
            </a:r>
            <a:r>
              <a:rPr lang="ru-RU" b="1" dirty="0"/>
              <a:t> </a:t>
            </a:r>
            <a:r>
              <a:rPr lang="ru-RU" b="1" dirty="0" err="1"/>
              <a:t>аути́зм</a:t>
            </a:r>
            <a:r>
              <a:rPr lang="ru-RU" dirty="0"/>
              <a:t> (</a:t>
            </a:r>
            <a:r>
              <a:rPr lang="en-US" i="1" dirty="0"/>
              <a:t>childhood autism</a:t>
            </a:r>
            <a:r>
              <a:rPr lang="en-US" dirty="0" smtClean="0"/>
              <a:t>),</a:t>
            </a:r>
            <a:r>
              <a:rPr lang="en-US" dirty="0"/>
              <a:t> </a:t>
            </a:r>
            <a:r>
              <a:rPr lang="ru-RU" b="1" dirty="0" err="1"/>
              <a:t>ра́нний</a:t>
            </a:r>
            <a:r>
              <a:rPr lang="ru-RU" b="1" dirty="0"/>
              <a:t> </a:t>
            </a:r>
            <a:r>
              <a:rPr lang="ru-RU" b="1" dirty="0" err="1"/>
              <a:t>инфанти́льный</a:t>
            </a:r>
            <a:r>
              <a:rPr lang="ru-RU" b="1" dirty="0"/>
              <a:t>/</a:t>
            </a:r>
            <a:r>
              <a:rPr lang="ru-RU" b="1" dirty="0" err="1"/>
              <a:t>де́тский</a:t>
            </a:r>
            <a:r>
              <a:rPr lang="ru-RU" b="1" dirty="0"/>
              <a:t> </a:t>
            </a:r>
            <a:r>
              <a:rPr lang="ru-RU" b="1" dirty="0" err="1"/>
              <a:t>аути́зм</a:t>
            </a:r>
            <a:r>
              <a:rPr lang="ru-RU" dirty="0"/>
              <a:t> (</a:t>
            </a:r>
            <a:r>
              <a:rPr lang="en-US" i="1" dirty="0"/>
              <a:t>early infantile/childhood autism</a:t>
            </a:r>
            <a:r>
              <a:rPr lang="en-US" dirty="0" smtClean="0"/>
              <a:t>),</a:t>
            </a:r>
            <a:r>
              <a:rPr lang="en-US" dirty="0"/>
              <a:t> </a:t>
            </a:r>
            <a:r>
              <a:rPr lang="ru-RU" b="1" dirty="0" err="1"/>
              <a:t>синдро́м</a:t>
            </a:r>
            <a:r>
              <a:rPr lang="ru-RU" b="1" dirty="0"/>
              <a:t> </a:t>
            </a:r>
            <a:r>
              <a:rPr lang="ru-RU" b="1" dirty="0" err="1">
                <a:hlinkClick r:id="rId3"/>
              </a:rPr>
              <a:t>Ка́ннера</a:t>
            </a:r>
            <a:r>
              <a:rPr lang="ru-RU" dirty="0"/>
              <a:t> или </a:t>
            </a:r>
            <a:r>
              <a:rPr lang="ru-RU" b="1" dirty="0" err="1"/>
              <a:t>аути́зм</a:t>
            </a:r>
            <a:r>
              <a:rPr lang="ru-RU" b="1" dirty="0"/>
              <a:t> </a:t>
            </a:r>
            <a:r>
              <a:rPr lang="ru-RU" b="1" dirty="0" err="1"/>
              <a:t>Ка́ннера</a:t>
            </a:r>
            <a:r>
              <a:rPr lang="ru-RU" dirty="0"/>
              <a:t> (</a:t>
            </a:r>
            <a:r>
              <a:rPr lang="en-US" i="1" dirty="0" err="1"/>
              <a:t>Kanner's</a:t>
            </a:r>
            <a:r>
              <a:rPr lang="en-US" i="1" dirty="0"/>
              <a:t> autism</a:t>
            </a:r>
            <a:r>
              <a:rPr lang="en-US" dirty="0" smtClean="0"/>
              <a:t>)</a:t>
            </a:r>
            <a:r>
              <a:rPr lang="en-US" baseline="30000" dirty="0" smtClean="0"/>
              <a:t>]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</a:t>
            </a:r>
            <a:r>
              <a:rPr lang="ru-RU" dirty="0"/>
              <a:t> </a:t>
            </a:r>
            <a:r>
              <a:rPr lang="en-US" dirty="0">
                <a:hlinkClick r:id="rId4"/>
              </a:rPr>
              <a:t>DSM-IV</a:t>
            </a:r>
            <a:r>
              <a:rPr lang="en-US" dirty="0"/>
              <a:t> — </a:t>
            </a:r>
            <a:r>
              <a:rPr lang="ru-RU" b="1" dirty="0" err="1"/>
              <a:t>аутисти́ческое</a:t>
            </a:r>
            <a:r>
              <a:rPr lang="ru-RU" b="1" dirty="0"/>
              <a:t> </a:t>
            </a:r>
            <a:r>
              <a:rPr lang="ru-RU" b="1" dirty="0" err="1"/>
              <a:t>расстро́йство</a:t>
            </a:r>
            <a:r>
              <a:rPr lang="ru-RU" dirty="0"/>
              <a:t> (</a:t>
            </a:r>
            <a:r>
              <a:rPr lang="en-US" i="1" dirty="0"/>
              <a:t>autistic disorder</a:t>
            </a:r>
            <a:r>
              <a:rPr lang="en-US" dirty="0" smtClean="0"/>
              <a:t>)</a:t>
            </a:r>
            <a:r>
              <a:rPr lang="en-US" dirty="0"/>
              <a:t> — </a:t>
            </a:r>
            <a:r>
              <a:rPr lang="ru-RU" dirty="0"/>
              <a:t>расстройство, возникающее вследствие нарушения развития </a:t>
            </a:r>
            <a:r>
              <a:rPr lang="ru-RU" dirty="0">
                <a:hlinkClick r:id="rId5"/>
              </a:rPr>
              <a:t>головного мозга</a:t>
            </a:r>
            <a:r>
              <a:rPr lang="ru-RU" dirty="0"/>
              <a:t> и характеризующееся выраженным и всесторонним дефицитом </a:t>
            </a:r>
            <a:r>
              <a:rPr lang="ru-RU" dirty="0">
                <a:hlinkClick r:id="rId6"/>
              </a:rPr>
              <a:t>социального</a:t>
            </a:r>
            <a:r>
              <a:rPr lang="ru-RU" dirty="0"/>
              <a:t> взаимодействия и </a:t>
            </a:r>
            <a:r>
              <a:rPr lang="ru-RU" dirty="0">
                <a:hlinkClick r:id="rId7"/>
              </a:rPr>
              <a:t>общения</a:t>
            </a:r>
            <a:r>
              <a:rPr lang="ru-RU" dirty="0"/>
              <a:t>, а также ограниченными интересами и повторяющимися действиями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Современное изучение детского аутизма и связанных с ним проблем началось в 1943 году после того, как ЛЕО КАННЕР опубликовал работу «Аутистические расстройства аффективного контакта» 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490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2083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+mn-lt"/>
              </a:rPr>
              <a:t>По итогам данных форм работы родителям могут быть предложены:  </a:t>
            </a:r>
            <a:r>
              <a:rPr lang="ru-RU" sz="2400" i="1" dirty="0" smtClean="0">
                <a:solidFill>
                  <a:prstClr val="black"/>
                </a:solidFill>
                <a:latin typeface="+mn-lt"/>
              </a:rPr>
              <a:t>брошюры,  памятки, анкетирование. </a:t>
            </a:r>
            <a:br>
              <a:rPr lang="ru-RU" sz="2400" i="1" dirty="0" smtClean="0">
                <a:solidFill>
                  <a:prstClr val="black"/>
                </a:solidFill>
                <a:latin typeface="+mn-lt"/>
              </a:rPr>
            </a:br>
            <a:r>
              <a:rPr lang="ru-RU" sz="2400" dirty="0" smtClean="0"/>
              <a:t> </a:t>
            </a:r>
            <a:r>
              <a:rPr lang="ru-RU" sz="1800" dirty="0" smtClean="0">
                <a:latin typeface="+mn-lt"/>
              </a:rPr>
              <a:t>Уважаемые родители! Будем благодарны за ответы на следующие вопросы, это займет у Вас не больше 5 минут. Заполненные вами анкеты помогут специалистам, работающим с детьми с аутизмом в детском саду (ДОУ). Анкеты подписывать не обязательно, мы с уважением относимся к желанию сохранить анонимность.</a:t>
            </a:r>
            <a:endParaRPr lang="ru-RU" sz="1800" i="1" dirty="0">
              <a:latin typeface="+mn-lt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5014" y="2600910"/>
            <a:ext cx="4838971" cy="372352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5862" y="1910763"/>
            <a:ext cx="4014191" cy="483314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6936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+mn-lt"/>
              </a:rPr>
              <a:t>Основные источники методической литературы:</a:t>
            </a:r>
            <a:endParaRPr lang="ru-RU" sz="3200" b="1" i="1" dirty="0"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 dirty="0" smtClean="0"/>
              <a:t>Федеральный ресурсный центр аутизм:</a:t>
            </a:r>
            <a:br>
              <a:rPr lang="ru-RU" dirty="0" smtClean="0"/>
            </a:br>
            <a:r>
              <a:rPr lang="ru-RU" dirty="0" smtClean="0"/>
              <a:t>проект </a:t>
            </a:r>
            <a:r>
              <a:rPr lang="ru-RU" dirty="0"/>
              <a:t>ПРИМЕРНАЯ АДАПТИРОВАННАЯ ОСНОВНАЯ ОБРАЗОВАТЕЛЬНАЯ ПРОГРАММА ДОШКОЛЬНОГО ОБРАЗОВАНИЯ ДЕТЕЙ РАННЕГО И ДОШКОЛЬНОГО ВОЗРАСТА С РАССТРОЙСТВАМИ АУТИСТИЧЕСКОГО </a:t>
            </a:r>
            <a:r>
              <a:rPr lang="ru-RU" dirty="0" smtClean="0"/>
              <a:t>СПЕКТРА</a:t>
            </a:r>
            <a:br>
              <a:rPr lang="ru-RU" dirty="0" smtClean="0"/>
            </a:br>
            <a:r>
              <a:rPr lang="ru-RU" sz="2000" dirty="0" smtClean="0"/>
              <a:t>Москва 2020 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40873"/>
            <a:ext cx="5334000" cy="501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7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92245" y="1249333"/>
            <a:ext cx="3459453" cy="4875872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2058194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6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4786" y="185599"/>
            <a:ext cx="3270167" cy="43309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7442" y="1870214"/>
            <a:ext cx="4229557" cy="49068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6256" y="1391084"/>
            <a:ext cx="3435926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1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Использованная литература: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22218"/>
            <a:ext cx="10515600" cy="5624946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Бородина Л.Г, Семаго Н.Я, Семаго. М.М </a:t>
            </a:r>
            <a:r>
              <a:rPr lang="ru-RU" dirty="0"/>
              <a:t>Типология отклоняющегося </a:t>
            </a:r>
            <a:r>
              <a:rPr lang="ru-RU" dirty="0" smtClean="0"/>
              <a:t>развития: Варианты аутистических расстройств </a:t>
            </a:r>
            <a:r>
              <a:rPr lang="en-US" dirty="0" smtClean="0"/>
              <a:t>/</a:t>
            </a:r>
            <a:r>
              <a:rPr lang="ru-RU" dirty="0" smtClean="0"/>
              <a:t> под общ. Ред. М.М. Семаго. _Москва Генезис , 2020. – 368 с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 Выготский </a:t>
            </a:r>
            <a:r>
              <a:rPr lang="ru-RU" dirty="0"/>
              <a:t>Л.С. Мышление и речь // Избранные психологические исследования. М., 1956.</a:t>
            </a:r>
          </a:p>
          <a:p>
            <a:pPr marL="0" indent="0">
              <a:buNone/>
            </a:pPr>
            <a:r>
              <a:rPr lang="ru-RU" dirty="0" smtClean="0"/>
              <a:t>3. </a:t>
            </a:r>
            <a:r>
              <a:rPr lang="ru-RU" dirty="0" err="1" smtClean="0"/>
              <a:t>Манелис</a:t>
            </a:r>
            <a:r>
              <a:rPr lang="ru-RU" dirty="0" smtClean="0"/>
              <a:t> </a:t>
            </a:r>
            <a:r>
              <a:rPr lang="ru-RU" dirty="0"/>
              <a:t>Н.Г., Аксенова Е.И., </a:t>
            </a:r>
            <a:r>
              <a:rPr lang="ru-RU" dirty="0" err="1"/>
              <a:t>Богорад</a:t>
            </a:r>
            <a:r>
              <a:rPr lang="ru-RU" dirty="0"/>
              <a:t> П.Л., Волгина Н.Н., </a:t>
            </a:r>
            <a:r>
              <a:rPr lang="ru-RU" dirty="0" smtClean="0"/>
              <a:t>Загуменная </a:t>
            </a:r>
            <a:r>
              <a:rPr lang="ru-RU" dirty="0"/>
              <a:t>О.В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Формирование жизненных компетенций обучающихся с расстройствами аутистического спектра.</a:t>
            </a:r>
            <a:r>
              <a:rPr lang="ru-RU" dirty="0"/>
              <a:t> Методическое пособие / Под общ. ред. Хаустова А.В. М.: ФРЦ ФГБОУ ВО МГППУ, 2016. 57 с.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4. Проект Адаптированной  основной образовательной  программы  дошкольного образования для детей с Расстройством Аутистического спектра, ФРЦ  Москва 2020 г. </a:t>
            </a:r>
          </a:p>
          <a:p>
            <a:pPr marL="0" indent="0">
              <a:buNone/>
            </a:pPr>
            <a:r>
              <a:rPr lang="ru-RU" dirty="0" smtClean="0"/>
              <a:t> 5. Хаустов </a:t>
            </a:r>
            <a:r>
              <a:rPr lang="ru-RU" dirty="0"/>
              <a:t>А.В. Особые образовательные потребности обучающихся с расстройствами аутистического спектра // Аутизм и нарушения развития. 2016. Т. 14. № 2. С. 3—12. doi:10.17759/autdd.2016140201</a:t>
            </a:r>
          </a:p>
          <a:p>
            <a:pPr marL="0" indent="0">
              <a:buNone/>
            </a:pPr>
            <a:r>
              <a:rPr lang="ru-RU" dirty="0"/>
              <a:t>  </a:t>
            </a:r>
            <a:r>
              <a:rPr lang="ru-RU" dirty="0" smtClean="0"/>
              <a:t>6. Хаустов </a:t>
            </a:r>
            <a:r>
              <a:rPr lang="ru-RU" dirty="0"/>
              <a:t>А.В. </a:t>
            </a:r>
            <a:r>
              <a:rPr lang="ru-RU" dirty="0" smtClean="0"/>
              <a:t>Формирование </a:t>
            </a:r>
            <a:r>
              <a:rPr lang="ru-RU" dirty="0"/>
              <a:t>навыков речевой коммуникации у детей с </a:t>
            </a:r>
            <a:r>
              <a:rPr lang="ru-RU" dirty="0" smtClean="0"/>
              <a:t>расстройствами аутистического </a:t>
            </a:r>
            <a:r>
              <a:rPr lang="ru-RU" dirty="0"/>
              <a:t>спектра. – М.: </a:t>
            </a:r>
            <a:r>
              <a:rPr lang="ru-RU" dirty="0" err="1"/>
              <a:t>ЦПМССДиП</a:t>
            </a:r>
            <a:r>
              <a:rPr lang="ru-RU" dirty="0"/>
              <a:t>. – 87 с.</a:t>
            </a:r>
          </a:p>
          <a:p>
            <a:pPr marL="0" indent="0">
              <a:buNone/>
            </a:pPr>
            <a:r>
              <a:rPr lang="ru-RU" dirty="0" smtClean="0"/>
              <a:t>  7. </a:t>
            </a:r>
            <a:r>
              <a:rPr lang="ru-RU" dirty="0"/>
              <a:t>Хаустов А.В., </a:t>
            </a:r>
            <a:r>
              <a:rPr lang="ru-RU" dirty="0" err="1"/>
              <a:t>Красносельская</a:t>
            </a:r>
            <a:r>
              <a:rPr lang="ru-RU" dirty="0"/>
              <a:t> Е.Л., Хаустова И.М. Дети с </a:t>
            </a:r>
            <a:r>
              <a:rPr lang="ru-RU" dirty="0" smtClean="0"/>
              <a:t>расстройствами аутистического </a:t>
            </a:r>
            <a:r>
              <a:rPr lang="ru-RU" dirty="0"/>
              <a:t>спектра. Протокол педагогического обследования // Практика </a:t>
            </a:r>
            <a:r>
              <a:rPr lang="ru-RU" dirty="0" smtClean="0"/>
              <a:t>управления </a:t>
            </a:r>
            <a:r>
              <a:rPr lang="ru-RU" dirty="0"/>
              <a:t>ДОУ. – 2014. – №1. – с. 32–50. Материалы опубликованной </a:t>
            </a:r>
            <a:r>
              <a:rPr lang="ru-RU" dirty="0" smtClean="0"/>
              <a:t>статьи</a:t>
            </a:r>
            <a:br>
              <a:rPr lang="ru-RU" dirty="0" smtClean="0"/>
            </a:b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2151" y="365125"/>
            <a:ext cx="967164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latin typeface="+mn-lt"/>
              </a:rPr>
              <a:t>Причины возникновения аутизма: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dirty="0" smtClean="0"/>
              <a:t>Причины недостаточно ясны. Общепризнанная большая роль генетических факторов в этиологии аутизма наследственно обусловлена. </a:t>
            </a:r>
            <a:br>
              <a:rPr lang="ru-RU" sz="2200" b="1" dirty="0" smtClean="0"/>
            </a:br>
            <a:endParaRPr lang="ru-RU" sz="22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05345" y="1251076"/>
            <a:ext cx="2623606" cy="674707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953181" y="1251076"/>
            <a:ext cx="3670110" cy="6747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908" y="3671455"/>
            <a:ext cx="2911511" cy="52182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17418" y="2050473"/>
            <a:ext cx="29371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Механизм наследования не ясен, но он заведомо не моногенный, т. е. развитие РДА зависит не от одного гена, а от группы генов. Наиболее вероятным считается так называемый </a:t>
            </a:r>
            <a:r>
              <a:rPr lang="ru-RU" dirty="0" err="1"/>
              <a:t>мультифакторный</a:t>
            </a:r>
            <a:r>
              <a:rPr lang="ru-RU" dirty="0"/>
              <a:t> механизм.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454724" y="1925782"/>
            <a:ext cx="28990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большинства детей с РАС обнаруживаются признаки органического поражения ЦНС, однако их происхождение и квалификация устанавливаются сложно.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4565" y="1703078"/>
            <a:ext cx="2554544" cy="1852833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449781" y="4193275"/>
            <a:ext cx="55279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а) </a:t>
            </a:r>
            <a:r>
              <a:rPr lang="ru-RU" dirty="0" err="1" smtClean="0"/>
              <a:t>манифестный</a:t>
            </a:r>
            <a:r>
              <a:rPr lang="ru-RU" dirty="0" smtClean="0"/>
              <a:t> </a:t>
            </a:r>
            <a:r>
              <a:rPr lang="ru-RU" dirty="0"/>
              <a:t>(явный) для любых форм РАС;</a:t>
            </a:r>
          </a:p>
          <a:p>
            <a:r>
              <a:rPr lang="ru-RU" dirty="0" smtClean="0"/>
              <a:t>б) вносит </a:t>
            </a:r>
            <a:r>
              <a:rPr lang="ru-RU" dirty="0"/>
              <a:t>вклад в формирование третичных образований РАС (невротические расстройства в связи с переживанием своей несостоятельности) при достаточном уровне интеллекта и самосознания;</a:t>
            </a:r>
          </a:p>
          <a:p>
            <a:r>
              <a:rPr lang="ru-RU" dirty="0" smtClean="0"/>
              <a:t>в) служит </a:t>
            </a:r>
            <a:r>
              <a:rPr lang="ru-RU" dirty="0"/>
              <a:t>причиной вторичной </a:t>
            </a:r>
            <a:r>
              <a:rPr lang="ru-RU" dirty="0" err="1"/>
              <a:t>аутизации</a:t>
            </a:r>
            <a:r>
              <a:rPr lang="ru-RU" dirty="0"/>
              <a:t> при сенсорных дефектах и других вариантах </a:t>
            </a:r>
            <a:r>
              <a:rPr lang="ru-RU" dirty="0" err="1"/>
              <a:t>депривационного</a:t>
            </a:r>
            <a:r>
              <a:rPr lang="ru-RU" dirty="0"/>
              <a:t> психического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56845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74073" y="116633"/>
            <a:ext cx="9912357" cy="5688013"/>
          </a:xfrm>
          <a:extLst/>
        </p:spPr>
        <p:txBody>
          <a:bodyPr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800" dirty="0"/>
              <a:t>Этих детей  </a:t>
            </a:r>
            <a:r>
              <a:rPr lang="ru-RU" sz="2800" b="1" dirty="0"/>
              <a:t>комплексно</a:t>
            </a:r>
            <a:r>
              <a:rPr lang="ru-RU" sz="2800" dirty="0"/>
              <a:t> </a:t>
            </a:r>
            <a:r>
              <a:rPr lang="ru-RU" sz="2800" dirty="0" smtClean="0"/>
              <a:t>обследуют медицинские специалисты: детский психиатр, логопед, невролог, </a:t>
            </a:r>
            <a:r>
              <a:rPr lang="ru-RU" sz="2800" dirty="0" err="1" smtClean="0"/>
              <a:t>аудиолог</a:t>
            </a:r>
            <a:r>
              <a:rPr lang="ru-RU" sz="2800" dirty="0" smtClean="0"/>
              <a:t> , клинический психолог. </a:t>
            </a:r>
            <a:r>
              <a:rPr lang="ru-RU" sz="2800" dirty="0"/>
              <a:t>После этого выносится </a:t>
            </a:r>
            <a:r>
              <a:rPr lang="ru-RU" sz="2800" b="1" dirty="0"/>
              <a:t>окончательный диагноз. </a:t>
            </a:r>
            <a:endParaRPr lang="ru-RU" sz="28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sz="2800" dirty="0"/>
          </a:p>
        </p:txBody>
      </p:sp>
      <p:pic>
        <p:nvPicPr>
          <p:cNvPr id="17412" name="Picture 3" descr="C:\Users\Admin\Desktop\diagnost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892" y="1484645"/>
            <a:ext cx="9070973" cy="5137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53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>
                <a:latin typeface="+mn-lt"/>
              </a:rPr>
              <a:t>          </a:t>
            </a:r>
            <a:r>
              <a:rPr lang="ru-RU" sz="3200" b="1" i="1" dirty="0" smtClean="0">
                <a:latin typeface="+mn-lt"/>
              </a:rPr>
              <a:t>«Триада нарушений» при аутизме (</a:t>
            </a:r>
            <a:r>
              <a:rPr lang="en-US" sz="3200" b="1" i="1" dirty="0" err="1" smtClean="0">
                <a:latin typeface="+mn-lt"/>
              </a:rPr>
              <a:t>L.Wing</a:t>
            </a:r>
            <a:r>
              <a:rPr lang="en-US" sz="3200" b="1" i="1" dirty="0" smtClean="0">
                <a:latin typeface="+mn-lt"/>
              </a:rPr>
              <a:t>)</a:t>
            </a:r>
            <a:endParaRPr lang="ru-RU" sz="3200" b="1" i="1" dirty="0">
              <a:latin typeface="+mn-lt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945277" y="2856216"/>
            <a:ext cx="3267182" cy="192126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600" b="1" u="sng" dirty="0" smtClean="0"/>
              <a:t>Трудности</a:t>
            </a:r>
          </a:p>
          <a:p>
            <a:pPr>
              <a:lnSpc>
                <a:spcPct val="100000"/>
              </a:lnSpc>
            </a:pPr>
            <a:r>
              <a:rPr lang="ru-RU" sz="2400" dirty="0" smtClean="0"/>
              <a:t>понимание эмоций</a:t>
            </a:r>
          </a:p>
          <a:p>
            <a:pPr>
              <a:lnSpc>
                <a:spcPct val="100000"/>
              </a:lnSpc>
            </a:pPr>
            <a:r>
              <a:rPr lang="ru-RU" sz="2400" dirty="0" smtClean="0"/>
              <a:t>переработка информации</a:t>
            </a:r>
          </a:p>
          <a:p>
            <a:pPr>
              <a:lnSpc>
                <a:spcPct val="100000"/>
              </a:lnSpc>
            </a:pPr>
            <a:r>
              <a:rPr lang="ru-RU" sz="2400" dirty="0" smtClean="0"/>
              <a:t>самосознание</a:t>
            </a:r>
          </a:p>
          <a:p>
            <a:pPr algn="ctr"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58984" y="1664413"/>
            <a:ext cx="2369301" cy="9929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РИГИДНОСТЬ МЫШЛЕНИЯ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1528" y="5003515"/>
            <a:ext cx="2712377" cy="1004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КОММУНИКАЦИЯ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74795" y="4972693"/>
            <a:ext cx="2866489" cy="10855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СОЦИАЛЬНОЕ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ВЗАИМОДЕЙСТВИЕ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Двойная стрелка вверх/вниз 6"/>
          <p:cNvSpPr/>
          <p:nvPr/>
        </p:nvSpPr>
        <p:spPr>
          <a:xfrm rot="1742704">
            <a:off x="3038801" y="2850792"/>
            <a:ext cx="484632" cy="149447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войная стрелка вверх/вниз 7"/>
          <p:cNvSpPr/>
          <p:nvPr/>
        </p:nvSpPr>
        <p:spPr>
          <a:xfrm rot="19602038">
            <a:off x="7789693" y="2808622"/>
            <a:ext cx="484632" cy="158132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войная стрелка вверх/вниз 8"/>
          <p:cNvSpPr/>
          <p:nvPr/>
        </p:nvSpPr>
        <p:spPr>
          <a:xfrm rot="16200000">
            <a:off x="5598545" y="4702326"/>
            <a:ext cx="484632" cy="177742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727" y="365125"/>
            <a:ext cx="10661073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+mn-lt"/>
              </a:rPr>
              <a:t>Ригидность мышления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dirty="0" err="1"/>
              <a:t>Риги́дность</a:t>
            </a:r>
            <a:r>
              <a:rPr lang="ru-RU" sz="2200" dirty="0"/>
              <a:t> (</a:t>
            </a:r>
            <a:r>
              <a:rPr lang="ru-RU" sz="2200" dirty="0">
                <a:hlinkClick r:id="rId2"/>
              </a:rPr>
              <a:t>лат.</a:t>
            </a:r>
            <a:r>
              <a:rPr lang="ru-RU" sz="2200" dirty="0"/>
              <a:t> </a:t>
            </a:r>
            <a:r>
              <a:rPr lang="ru-RU" sz="2200" i="1" dirty="0" err="1">
                <a:hlinkClick r:id="rId3" tooltip="wikt:rigido"/>
              </a:rPr>
              <a:t>rigidus</a:t>
            </a:r>
            <a:r>
              <a:rPr lang="ru-RU" sz="2200" dirty="0"/>
              <a:t> «твёрдый, оцепенелый») — твёрдость, неподатливость.</a:t>
            </a:r>
            <a:r>
              <a:rPr lang="ru-RU" sz="2200" dirty="0" smtClean="0"/>
              <a:t> 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47645"/>
            <a:ext cx="10515600" cy="4529318"/>
          </a:xfrm>
        </p:spPr>
        <p:txBody>
          <a:bodyPr>
            <a:normAutofit fontScale="92500" lnSpcReduction="10000"/>
          </a:bodyPr>
          <a:lstStyle/>
          <a:p>
            <a:r>
              <a:rPr lang="ru-RU" sz="2200" b="1" dirty="0"/>
              <a:t>Когнитивная ригидность</a:t>
            </a:r>
            <a:r>
              <a:rPr lang="ru-RU" sz="2200" dirty="0"/>
              <a:t> (</a:t>
            </a:r>
            <a:r>
              <a:rPr lang="ru-RU" sz="2200" dirty="0">
                <a:hlinkClick r:id="rId2"/>
              </a:rPr>
              <a:t>лат.</a:t>
            </a:r>
            <a:r>
              <a:rPr lang="ru-RU" sz="2200" dirty="0"/>
              <a:t> </a:t>
            </a:r>
            <a:r>
              <a:rPr lang="ru-RU" sz="2200" i="1" dirty="0" err="1"/>
              <a:t>cоgnitiо</a:t>
            </a:r>
            <a:r>
              <a:rPr lang="ru-RU" sz="2200" dirty="0"/>
              <a:t> — знание и </a:t>
            </a:r>
            <a:r>
              <a:rPr lang="ru-RU" sz="2200" i="1" dirty="0" err="1"/>
              <a:t>rigidus</a:t>
            </a:r>
            <a:r>
              <a:rPr lang="ru-RU" sz="2200" dirty="0"/>
              <a:t> — жёсткий) — неготовность изменять концептуальную картину окружающего мира при получении новой информации. Это негибкость мышления, при которой наблюдается затруднённость в переосмыслении и изменении действий, создании новых стратегий поведения в ситуации, объективно требующей их </a:t>
            </a:r>
            <a:r>
              <a:rPr lang="ru-RU" sz="2200" dirty="0" smtClean="0"/>
              <a:t>перестройки</a:t>
            </a:r>
            <a:r>
              <a:rPr lang="ru-RU" sz="2200" baseline="30000" dirty="0" smtClean="0"/>
              <a:t>]</a:t>
            </a:r>
            <a:r>
              <a:rPr lang="ru-RU" sz="2200" dirty="0" smtClean="0"/>
              <a:t>. </a:t>
            </a:r>
            <a:r>
              <a:rPr lang="ru-RU" sz="2200" dirty="0"/>
              <a:t>В повседневной жизни это проявляется в сложности усвоения и использования новой информации, практических навыков, обучающих материалов</a:t>
            </a:r>
            <a:r>
              <a:rPr lang="ru-RU" sz="2200" dirty="0" smtClean="0"/>
              <a:t>.</a:t>
            </a:r>
          </a:p>
          <a:p>
            <a:r>
              <a:rPr lang="ru-RU" sz="2200" i="1" dirty="0">
                <a:hlinkClick r:id="rId4" tooltip="Мотивационная ригидность (страница отсутствует)"/>
              </a:rPr>
              <a:t>мотивационную</a:t>
            </a:r>
            <a:r>
              <a:rPr lang="ru-RU" sz="2200" dirty="0"/>
              <a:t> — неготовность к отказу от уже сформированных потребностей и от привычных способов их удовлетворения или к принятию новых мотивов</a:t>
            </a:r>
            <a:r>
              <a:rPr lang="ru-RU" sz="2200" dirty="0" smtClean="0"/>
              <a:t>. </a:t>
            </a:r>
          </a:p>
          <a:p>
            <a:r>
              <a:rPr lang="ru-RU" sz="2200" i="1" dirty="0">
                <a:hlinkClick r:id="rId5" tooltip="Аффективная ригидность (страница отсутствует)"/>
              </a:rPr>
              <a:t>аффективную</a:t>
            </a:r>
            <a:r>
              <a:rPr lang="ru-RU" sz="2200" dirty="0"/>
              <a:t> — неготовность к изменениям в связывании тех или иных событий с определёнными аффективными реакциями. Проявляется в затруднениях при эмоциональном научении, в излишней фиксированности на объектах, </a:t>
            </a:r>
            <a:r>
              <a:rPr lang="ru-RU" sz="2200" dirty="0" smtClean="0"/>
              <a:t>эмоциональной </a:t>
            </a:r>
            <a:r>
              <a:rPr lang="ru-RU" sz="2200" dirty="0"/>
              <a:t>оценки тех или иных событий, а также, как и в случае с мотивационной ригидностью, в образовании сверхценных идей.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8420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556" y="3856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+mn-lt"/>
              </a:rPr>
              <a:t>Качественные нарушения в коммуникации</a:t>
            </a:r>
            <a:br>
              <a:rPr lang="ru-RU" sz="3200" b="1" i="1" dirty="0" smtClean="0">
                <a:latin typeface="+mn-lt"/>
              </a:rPr>
            </a:br>
            <a:r>
              <a:rPr lang="ru-RU" sz="3200" b="1" i="1" dirty="0" smtClean="0">
                <a:latin typeface="+mn-lt"/>
              </a:rPr>
              <a:t>(проявляется минимум в двух из следующих областях)</a:t>
            </a:r>
            <a:endParaRPr lang="ru-RU" sz="3200" b="1" i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216989"/>
            <a:ext cx="10515600" cy="3959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а) задержка или полное </a:t>
            </a:r>
            <a:r>
              <a:rPr lang="ru-RU" sz="2400" b="1" dirty="0" smtClean="0"/>
              <a:t>отсутствие разговорной речи</a:t>
            </a:r>
            <a:r>
              <a:rPr lang="ru-RU" sz="2400" dirty="0" smtClean="0"/>
              <a:t>, что не сопровождается попыткой компенсировать этот недостаток жестикуляцией и мимикой (часто предшествует отсутствие коммуникативного </a:t>
            </a:r>
            <a:r>
              <a:rPr lang="ru-RU" sz="2400" dirty="0" err="1" smtClean="0"/>
              <a:t>гуления</a:t>
            </a:r>
            <a:r>
              <a:rPr lang="ru-RU" sz="2400" dirty="0" smtClean="0"/>
              <a:t>;</a:t>
            </a:r>
          </a:p>
          <a:p>
            <a:pPr>
              <a:buNone/>
            </a:pPr>
            <a:r>
              <a:rPr lang="ru-RU" sz="2400" dirty="0" smtClean="0"/>
              <a:t>б)</a:t>
            </a:r>
            <a:r>
              <a:rPr lang="ru-RU" sz="2400" b="1" dirty="0" smtClean="0"/>
              <a:t>отсутствие </a:t>
            </a:r>
            <a:r>
              <a:rPr lang="ru-RU" sz="2400" dirty="0" smtClean="0"/>
              <a:t>спонтанных ролевых игр или </a:t>
            </a:r>
            <a:r>
              <a:rPr lang="ru-RU" sz="2400" b="1" dirty="0" smtClean="0"/>
              <a:t>подражательных</a:t>
            </a:r>
            <a:r>
              <a:rPr lang="ru-RU" sz="2400" dirty="0" smtClean="0"/>
              <a:t> игр;</a:t>
            </a:r>
          </a:p>
          <a:p>
            <a:pPr>
              <a:buNone/>
            </a:pPr>
            <a:r>
              <a:rPr lang="ru-RU" sz="2400" dirty="0" smtClean="0"/>
              <a:t>в)относительная </a:t>
            </a:r>
            <a:r>
              <a:rPr lang="ru-RU" sz="2400" b="1" dirty="0" smtClean="0"/>
              <a:t>неспособность</a:t>
            </a:r>
            <a:r>
              <a:rPr lang="ru-RU" sz="2400" dirty="0" smtClean="0"/>
              <a:t> начинать или </a:t>
            </a:r>
            <a:r>
              <a:rPr lang="ru-RU" sz="2400" b="1" dirty="0" smtClean="0"/>
              <a:t>поддерживать беседу</a:t>
            </a:r>
            <a:r>
              <a:rPr lang="ru-RU" sz="2400" dirty="0" smtClean="0"/>
              <a:t> (при любом уровне речевого развития), требующую коммуникативной взаимности с другим лицом,</a:t>
            </a:r>
          </a:p>
          <a:p>
            <a:pPr>
              <a:buNone/>
            </a:pPr>
            <a:r>
              <a:rPr lang="ru-RU" sz="2400" dirty="0" smtClean="0"/>
              <a:t>г) повторяющаяся и стереотипная речь;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4113"/>
            <a:ext cx="10515600" cy="12226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latin typeface="+mn-lt"/>
              </a:rPr>
              <a:t>Качественные нарушения в социальном взаимодействии (проявляются как минимум в двух из следующих областей)</a:t>
            </a:r>
            <a:endParaRPr lang="ru-RU" sz="3200" b="1" i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909" y="1570008"/>
            <a:ext cx="10977081" cy="50362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а) неспособность адекватно использовать для регулирования социального взаимодействия </a:t>
            </a:r>
            <a:r>
              <a:rPr lang="ru-RU" sz="2000" b="1" dirty="0" smtClean="0"/>
              <a:t>визуальный контакт, мимическое выражение, жестикуляцию и позы тела</a:t>
            </a:r>
            <a:r>
              <a:rPr lang="ru-RU" sz="2000" dirty="0" smtClean="0"/>
              <a:t>;</a:t>
            </a:r>
          </a:p>
          <a:p>
            <a:pPr>
              <a:buNone/>
            </a:pPr>
            <a:r>
              <a:rPr lang="ru-RU" sz="2000" dirty="0" smtClean="0"/>
              <a:t>б) неспособность к установлению взаимосвязей со сверстниками, что включало бы </a:t>
            </a:r>
            <a:r>
              <a:rPr lang="ru-RU" sz="2000" b="1" dirty="0" smtClean="0"/>
              <a:t>общие интересы, деятельность и эмоции</a:t>
            </a:r>
            <a:r>
              <a:rPr lang="ru-RU" sz="2000" dirty="0" smtClean="0"/>
              <a:t>;</a:t>
            </a:r>
          </a:p>
          <a:p>
            <a:pPr>
              <a:buNone/>
            </a:pPr>
            <a:r>
              <a:rPr lang="ru-RU" sz="2000" dirty="0" smtClean="0"/>
              <a:t>в) редко ищут или используют поддержку других людей для успокоения или </a:t>
            </a:r>
            <a:r>
              <a:rPr lang="ru-RU" sz="2000" b="1" dirty="0" smtClean="0"/>
              <a:t>сочувствия</a:t>
            </a:r>
            <a:r>
              <a:rPr lang="ru-RU" sz="2000" dirty="0" smtClean="0"/>
              <a:t> в периоды стресса и (или)успокаивают, сочувствуют другим людям, имеющим признаки стресса или огорчения;</a:t>
            </a:r>
          </a:p>
          <a:p>
            <a:pPr>
              <a:buNone/>
            </a:pPr>
            <a:r>
              <a:rPr lang="ru-RU" sz="2000" dirty="0" smtClean="0"/>
              <a:t>г) </a:t>
            </a:r>
            <a:r>
              <a:rPr lang="ru-RU" sz="2000" b="1" dirty="0" smtClean="0"/>
              <a:t>отсутствие</a:t>
            </a:r>
            <a:r>
              <a:rPr lang="ru-RU" sz="2000" dirty="0" smtClean="0"/>
              <a:t> спонтанного поиска </a:t>
            </a:r>
            <a:r>
              <a:rPr lang="ru-RU" sz="2000" b="1" dirty="0" smtClean="0"/>
              <a:t>разделяемой радости</a:t>
            </a:r>
            <a:r>
              <a:rPr lang="ru-RU" sz="2000" dirty="0" smtClean="0"/>
              <a:t>, </a:t>
            </a:r>
            <a:r>
              <a:rPr lang="ru-RU" sz="2000" b="1" dirty="0" smtClean="0"/>
              <a:t>общих интересов</a:t>
            </a:r>
            <a:r>
              <a:rPr lang="ru-RU" sz="2000" dirty="0" smtClean="0"/>
              <a:t> или </a:t>
            </a:r>
            <a:r>
              <a:rPr lang="ru-RU" sz="2000" b="1" dirty="0" smtClean="0"/>
              <a:t>достижений</a:t>
            </a:r>
            <a:r>
              <a:rPr lang="ru-RU" sz="2000" dirty="0" smtClean="0"/>
              <a:t> с другими людьми (например, ребенок не показывает другим людям интересующие его предметы и не привлекает к ним их внимание);</a:t>
            </a:r>
          </a:p>
          <a:p>
            <a:pPr>
              <a:buNone/>
            </a:pPr>
            <a:r>
              <a:rPr lang="ru-RU" sz="2000" dirty="0" smtClean="0"/>
              <a:t>д) отсутствие </a:t>
            </a:r>
            <a:r>
              <a:rPr lang="ru-RU" sz="2000" b="1" dirty="0" err="1" smtClean="0"/>
              <a:t>социо-эмоциональной</a:t>
            </a:r>
            <a:r>
              <a:rPr lang="ru-RU" sz="2000" b="1" dirty="0" smtClean="0"/>
              <a:t> взаимност</a:t>
            </a:r>
            <a:r>
              <a:rPr lang="ru-RU" sz="2000" dirty="0" smtClean="0"/>
              <a:t>и, что проявляется нарушенной или </a:t>
            </a:r>
            <a:r>
              <a:rPr lang="ru-RU" sz="2000" dirty="0" err="1" smtClean="0"/>
              <a:t>девиантной</a:t>
            </a:r>
            <a:r>
              <a:rPr lang="ru-RU" sz="2000" dirty="0" smtClean="0"/>
              <a:t> реакцией на эмоции других людей и (или) отсутствие модуляции поведения в соответствии с социальной ситуацией, а также (или) слабость интеграции социального, эмоционального и коммуникативного поведения.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1057</Words>
  <Application>Microsoft Office PowerPoint</Application>
  <PresentationFormat>Широкоэкранный</PresentationFormat>
  <Paragraphs>125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Wingdings 2</vt:lpstr>
      <vt:lpstr>Тема Office</vt:lpstr>
      <vt:lpstr>ГБОУ Школа № 1450 «Олимп» Психолого – педагогическая служба  Организация работы включения детей с РАС в ДОУ. Взаимодействие с семьями воспитанников.</vt:lpstr>
      <vt:lpstr>  Аутизм – это тяжелое нарушение развития, которое начинается в детстве и сохраняется в разной степени на протяжении всей жизни.  </vt:lpstr>
      <vt:lpstr>Причины возникновения аутизма: Причины недостаточно ясны. Общепризнанная большая роль генетических факторов в этиологии аутизма наследственно обусловлена.  </vt:lpstr>
      <vt:lpstr>Презентация PowerPoint</vt:lpstr>
      <vt:lpstr>Презентация PowerPoint</vt:lpstr>
      <vt:lpstr>          «Триада нарушений» при аутизме (L.Wing)</vt:lpstr>
      <vt:lpstr>Ригидность мышления Риги́дность (лат. rigidus «твёрдый, оцепенелый») — твёрдость, неподатливость. </vt:lpstr>
      <vt:lpstr>Качественные нарушения в коммуникации (проявляется минимум в двух из следующих областях)</vt:lpstr>
      <vt:lpstr>Качественные нарушения в социальном взаимодействии (проявляются как минимум в двух из следующих областей)</vt:lpstr>
      <vt:lpstr>Взаимодействие педагогического коллектива с семьями, в которых есть дети с особенностями развития:  </vt:lpstr>
      <vt:lpstr>Презентация PowerPoint</vt:lpstr>
      <vt:lpstr>СТАДИИ ПЕРЕЖИВАНИЯ </vt:lpstr>
      <vt:lpstr>Цель взаимодействия педагогического коллектива- общая, добиться максимально доступного прогресса в развитии ребёнка, создать предпосылки для его независимой и свободной жизни, возможно более высокого уровня социальной адаптации.</vt:lpstr>
      <vt:lpstr>  Главная задача во взаимодействии организации и семьи – добиться конструктивного взаимодействия в достижении указанной цели                                                        Необходимые условия:  </vt:lpstr>
      <vt:lpstr>Как определить, что у ребенка высокий риск наличия нарушений аутистического спектра</vt:lpstr>
      <vt:lpstr>Что делать, если результаты указывают на высокий риск наличия аутистического расстройства</vt:lpstr>
      <vt:lpstr>Если родители не предупреждали о проблемах ребенка и не сообщали о диагнозе:  </vt:lpstr>
      <vt:lpstr>Формы работы педагогического коллектива с семьей, в которой есть ребенок (дети) с особенностями развития: </vt:lpstr>
      <vt:lpstr>Презентация PowerPoint</vt:lpstr>
      <vt:lpstr>По итогам данных форм работы родителям могут быть предложены:  брошюры,  памятки, анкетирование.   Уважаемые родители! Будем благодарны за ответы на следующие вопросы, это займет у Вас не больше 5 минут. Заполненные вами анкеты помогут специалистам, работающим с детьми с аутизмом в детском саду (ДОУ). Анкеты подписывать не обязательно, мы с уважением относимся к желанию сохранить анонимность.</vt:lpstr>
      <vt:lpstr>Основные источники методической литературы:</vt:lpstr>
      <vt:lpstr>Презентация PowerPoint</vt:lpstr>
      <vt:lpstr>Презентация PowerPoint</vt:lpstr>
      <vt:lpstr>Использованная литература: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работы включения детей с РАС в ДОУ</dc:title>
  <dc:creator>User</dc:creator>
  <cp:lastModifiedBy>Пользователь</cp:lastModifiedBy>
  <cp:revision>165</cp:revision>
  <dcterms:created xsi:type="dcterms:W3CDTF">2020-12-02T08:47:46Z</dcterms:created>
  <dcterms:modified xsi:type="dcterms:W3CDTF">2021-03-09T10:31:51Z</dcterms:modified>
</cp:coreProperties>
</file>