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9" r:id="rId4"/>
    <p:sldId id="260" r:id="rId5"/>
    <p:sldId id="261" r:id="rId6"/>
    <p:sldId id="262" r:id="rId7"/>
    <p:sldId id="263" r:id="rId8"/>
    <p:sldId id="264" r:id="rId9"/>
    <p:sldId id="271" r:id="rId10"/>
    <p:sldId id="266" r:id="rId11"/>
    <p:sldId id="265" r:id="rId12"/>
    <p:sldId id="274" r:id="rId13"/>
    <p:sldId id="275" r:id="rId14"/>
    <p:sldId id="276" r:id="rId15"/>
    <p:sldId id="267" r:id="rId16"/>
    <p:sldId id="273"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61015F-7CC6-4D0A-9D87-873EA4C304CC}" type="datetimeFigureOut">
              <a:rPr lang="en-US" dirty="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5C68B11-C5A8-448C-8CE9-B1A273C79CFC}" type="datetimeFigureOut">
              <a:rPr lang="en-US" dirty="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7616CA0-919D-4A49-9C8A-62FDFB3A5183}" type="datetimeFigureOut">
              <a:rPr lang="en-US" dirty="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Нестандартное на стандартном уроке</a:t>
            </a:r>
            <a:endParaRPr lang="ru-RU" dirty="0"/>
          </a:p>
        </p:txBody>
      </p:sp>
      <p:sp>
        <p:nvSpPr>
          <p:cNvPr id="3" name="Подзаголовок 2"/>
          <p:cNvSpPr>
            <a:spLocks noGrp="1"/>
          </p:cNvSpPr>
          <p:nvPr>
            <p:ph type="subTitle" idx="1"/>
          </p:nvPr>
        </p:nvSpPr>
        <p:spPr/>
        <p:txBody>
          <a:bodyPr/>
          <a:lstStyle/>
          <a:p>
            <a:r>
              <a:rPr lang="ru-RU" dirty="0" smtClean="0"/>
              <a:t>Докладчик:</a:t>
            </a:r>
            <a:br>
              <a:rPr lang="ru-RU" dirty="0" smtClean="0"/>
            </a:br>
            <a:r>
              <a:rPr lang="ru-RU" dirty="0" err="1" smtClean="0"/>
              <a:t>Сороковикова</a:t>
            </a:r>
            <a:r>
              <a:rPr lang="ru-RU" dirty="0" smtClean="0"/>
              <a:t> В.А.</a:t>
            </a:r>
          </a:p>
          <a:p>
            <a:r>
              <a:rPr lang="ru-RU" dirty="0" smtClean="0"/>
              <a:t>27.03.2019</a:t>
            </a:r>
            <a:endParaRPr lang="ru-RU" dirty="0"/>
          </a:p>
        </p:txBody>
      </p:sp>
    </p:spTree>
    <p:extLst>
      <p:ext uri="{BB962C8B-B14F-4D97-AF65-F5344CB8AC3E}">
        <p14:creationId xmlns="" xmlns:p14="http://schemas.microsoft.com/office/powerpoint/2010/main" val="847449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363536"/>
            <a:ext cx="9720072" cy="1499616"/>
          </a:xfrm>
        </p:spPr>
        <p:txBody>
          <a:bodyPr/>
          <a:lstStyle/>
          <a:p>
            <a:r>
              <a:rPr lang="ru-RU" dirty="0" smtClean="0"/>
              <a:t>ИКТ на уроках</a:t>
            </a:r>
            <a:endParaRPr lang="ru-RU" dirty="0"/>
          </a:p>
        </p:txBody>
      </p:sp>
      <p:sp>
        <p:nvSpPr>
          <p:cNvPr id="3" name="Объект 2"/>
          <p:cNvSpPr>
            <a:spLocks noGrp="1"/>
          </p:cNvSpPr>
          <p:nvPr>
            <p:ph idx="1"/>
          </p:nvPr>
        </p:nvSpPr>
        <p:spPr>
          <a:xfrm>
            <a:off x="1024128" y="1496292"/>
            <a:ext cx="9720073" cy="4932218"/>
          </a:xfrm>
        </p:spPr>
        <p:txBody>
          <a:bodyPr>
            <a:normAutofit fontScale="77500" lnSpcReduction="20000"/>
          </a:bodyPr>
          <a:lstStyle/>
          <a:p>
            <a:pPr marL="7938" indent="-7938">
              <a:buNone/>
            </a:pPr>
            <a:r>
              <a:rPr lang="ru-RU" sz="3300" dirty="0" smtClean="0"/>
              <a:t>Активизации познавательного интереса несомненно способствуют современные информационные коммуникационные технологии.</a:t>
            </a:r>
          </a:p>
          <a:p>
            <a:pPr marL="531813" indent="-90488">
              <a:buFont typeface="Wingdings" panose="05000000000000000000" pitchFamily="2" charset="2"/>
              <a:buChar char="v"/>
            </a:pPr>
            <a:r>
              <a:rPr lang="ru-RU" dirty="0" smtClean="0"/>
              <a:t>Презентации;</a:t>
            </a:r>
          </a:p>
          <a:p>
            <a:pPr marL="531813" indent="-90488">
              <a:buFont typeface="Wingdings" panose="05000000000000000000" pitchFamily="2" charset="2"/>
              <a:buChar char="v"/>
            </a:pPr>
            <a:r>
              <a:rPr lang="ru-RU" dirty="0" smtClean="0"/>
              <a:t>Электронные диски к учебникам;</a:t>
            </a:r>
          </a:p>
          <a:p>
            <a:pPr marL="531813" indent="-90488">
              <a:buFont typeface="Wingdings" panose="05000000000000000000" pitchFamily="2" charset="2"/>
              <a:buChar char="v"/>
            </a:pPr>
            <a:r>
              <a:rPr lang="ru-RU" dirty="0" smtClean="0"/>
              <a:t>Интерактивная доска (</a:t>
            </a:r>
            <a:r>
              <a:rPr lang="en-US" dirty="0" smtClean="0"/>
              <a:t>Smart Board, </a:t>
            </a:r>
            <a:r>
              <a:rPr lang="en-US" dirty="0" err="1"/>
              <a:t>ActivInspire</a:t>
            </a:r>
            <a:r>
              <a:rPr lang="ru-RU" dirty="0" smtClean="0"/>
              <a:t>)</a:t>
            </a:r>
            <a:r>
              <a:rPr lang="en-US" dirty="0" smtClean="0"/>
              <a:t>;</a:t>
            </a:r>
          </a:p>
          <a:p>
            <a:pPr marL="531813" indent="-90488">
              <a:buFont typeface="Wingdings" panose="05000000000000000000" pitchFamily="2" charset="2"/>
              <a:buChar char="v"/>
            </a:pPr>
            <a:r>
              <a:rPr lang="ru-RU" dirty="0" smtClean="0"/>
              <a:t>Документ-камера;</a:t>
            </a:r>
          </a:p>
          <a:p>
            <a:pPr marL="531813" indent="-90488">
              <a:buFont typeface="Wingdings" panose="05000000000000000000" pitchFamily="2" charset="2"/>
              <a:buChar char="v"/>
            </a:pPr>
            <a:r>
              <a:rPr lang="ru-RU" dirty="0" smtClean="0"/>
              <a:t>Сканер;</a:t>
            </a:r>
          </a:p>
          <a:p>
            <a:pPr marL="531813" indent="-90488">
              <a:buFont typeface="Wingdings" panose="05000000000000000000" pitchFamily="2" charset="2"/>
              <a:buChar char="v"/>
            </a:pPr>
            <a:r>
              <a:rPr lang="ru-RU" dirty="0" smtClean="0"/>
              <a:t>Системы тестирования </a:t>
            </a:r>
            <a:r>
              <a:rPr lang="en-US" dirty="0" err="1" smtClean="0"/>
              <a:t>Netest</a:t>
            </a:r>
            <a:r>
              <a:rPr lang="ru-RU" dirty="0" smtClean="0"/>
              <a:t>;</a:t>
            </a:r>
          </a:p>
          <a:p>
            <a:pPr marL="531813" indent="-90488">
              <a:buFont typeface="Wingdings" panose="05000000000000000000" pitchFamily="2" charset="2"/>
              <a:buChar char="v"/>
            </a:pPr>
            <a:r>
              <a:rPr lang="en-US" dirty="0" smtClean="0"/>
              <a:t>On-line </a:t>
            </a:r>
            <a:r>
              <a:rPr lang="ru-RU" dirty="0" smtClean="0"/>
              <a:t>порталы «Решу ЕГЭ (ОГЭ)»;</a:t>
            </a:r>
          </a:p>
          <a:p>
            <a:pPr marL="531813" indent="-90488">
              <a:buFont typeface="Wingdings" panose="05000000000000000000" pitchFamily="2" charset="2"/>
              <a:buChar char="v"/>
            </a:pPr>
            <a:r>
              <a:rPr lang="ru-RU" dirty="0" smtClean="0"/>
              <a:t>Поиск информации в сети интернет</a:t>
            </a:r>
            <a:r>
              <a:rPr lang="en-US" dirty="0" smtClean="0"/>
              <a:t>.</a:t>
            </a:r>
            <a:endParaRPr lang="ru-RU" dirty="0" smtClean="0"/>
          </a:p>
          <a:p>
            <a:pPr algn="just"/>
            <a:r>
              <a:rPr lang="ru-RU" sz="2600" dirty="0"/>
              <a:t>В настоящее время, появляется множество </a:t>
            </a:r>
            <a:r>
              <a:rPr lang="ru-RU" sz="2600" dirty="0" smtClean="0"/>
              <a:t>интересных образовательных </a:t>
            </a:r>
            <a:r>
              <a:rPr lang="ru-RU" sz="2600" dirty="0"/>
              <a:t>сервисов для создания дидактических игр, тестов и опросов, отвечать на которые можно с помощью любых мобильных устройств, электронные формы учебников, сервис </a:t>
            </a:r>
            <a:r>
              <a:rPr lang="ru-RU" sz="2600" b="1" dirty="0" err="1"/>
              <a:t>Яндекс.Учебники</a:t>
            </a:r>
            <a:r>
              <a:rPr lang="ru-RU" sz="2600" dirty="0"/>
              <a:t> для оценки умений по математике и русскому языку. Чтобы идти в ногу со временем, нужно стремиться к их изучению и внедрению  в учебный процесс.</a:t>
            </a:r>
          </a:p>
          <a:p>
            <a:endParaRPr lang="ru-RU" dirty="0"/>
          </a:p>
        </p:txBody>
      </p:sp>
    </p:spTree>
    <p:extLst>
      <p:ext uri="{BB962C8B-B14F-4D97-AF65-F5344CB8AC3E}">
        <p14:creationId xmlns="" xmlns:p14="http://schemas.microsoft.com/office/powerpoint/2010/main" val="345457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Проектная и исследовательская деятельность</a:t>
            </a:r>
            <a:endParaRPr lang="ru-RU" dirty="0"/>
          </a:p>
        </p:txBody>
      </p:sp>
      <p:sp>
        <p:nvSpPr>
          <p:cNvPr id="3" name="Объект 2"/>
          <p:cNvSpPr>
            <a:spLocks noGrp="1"/>
          </p:cNvSpPr>
          <p:nvPr>
            <p:ph idx="1"/>
          </p:nvPr>
        </p:nvSpPr>
        <p:spPr/>
        <p:txBody>
          <a:bodyPr>
            <a:normAutofit/>
          </a:bodyPr>
          <a:lstStyle/>
          <a:p>
            <a:pPr lvl="0" algn="just"/>
            <a:r>
              <a:rPr lang="ru-RU" sz="2800" dirty="0"/>
              <a:t>Метод проектов можно рассматривать как «способ достижения дидактической цели через детальную разработку проблемы (технологию), которая должна завершиться вполне определённым… практическим результатом, оформленным тем или иным образом</a:t>
            </a:r>
            <a:r>
              <a:rPr lang="ru-RU" sz="2800" dirty="0" smtClean="0"/>
              <a:t>».</a:t>
            </a:r>
          </a:p>
          <a:p>
            <a:pPr lvl="0" algn="just"/>
            <a:r>
              <a:rPr lang="ru-RU" sz="2800" dirty="0" smtClean="0"/>
              <a:t>«Проект по математике» – это исследовательская задача, т.е. нестандартная (нет готового алгоритма для данного возраста учащихся), открытая (можно ли, верно ли и т.д.), иногда с продолжением (а что будет, если…).</a:t>
            </a:r>
          </a:p>
          <a:p>
            <a:pPr lvl="0" algn="just"/>
            <a:endParaRPr lang="ru-RU" sz="2800" dirty="0"/>
          </a:p>
        </p:txBody>
      </p:sp>
    </p:spTree>
    <p:extLst>
      <p:ext uri="{BB962C8B-B14F-4D97-AF65-F5344CB8AC3E}">
        <p14:creationId xmlns="" xmlns:p14="http://schemas.microsoft.com/office/powerpoint/2010/main" val="227584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моих проектов</a:t>
            </a:r>
            <a:endParaRPr lang="ru-RU" dirty="0"/>
          </a:p>
        </p:txBody>
      </p:sp>
      <p:sp>
        <p:nvSpPr>
          <p:cNvPr id="3" name="Содержимое 2"/>
          <p:cNvSpPr>
            <a:spLocks noGrp="1"/>
          </p:cNvSpPr>
          <p:nvPr>
            <p:ph idx="1"/>
          </p:nvPr>
        </p:nvSpPr>
        <p:spPr/>
        <p:txBody>
          <a:bodyPr/>
          <a:lstStyle/>
          <a:p>
            <a:pPr algn="just"/>
            <a:r>
              <a:rPr lang="ru-RU" dirty="0" smtClean="0"/>
              <a:t>В 2017-2018 учебном году с учащимися седьмых классов мы выполняли с групповые проекты по теме «Прямоугольные треугольники». Итогом работы стали тематические буклеты, созданные учащимися в программе </a:t>
            </a:r>
            <a:r>
              <a:rPr lang="en-US" dirty="0" smtClean="0"/>
              <a:t>Microsoft Publisher</a:t>
            </a:r>
            <a:r>
              <a:rPr lang="ru-RU" dirty="0" smtClean="0"/>
              <a:t>.</a:t>
            </a:r>
          </a:p>
          <a:p>
            <a:pPr algn="just"/>
            <a:r>
              <a:rPr lang="ru-RU" dirty="0" smtClean="0"/>
              <a:t>В 2018-2019 учебном году с этими же учащимися (правда, они уже стали восьмиклассниками) мы решали исследовательскую задачу по установлению связи между коэффициентами приведённого квадратного уравнения и его корнями. В результате исследования была выявлена связь и сформулирована теорема, которая носит название «Теорема Виета».</a:t>
            </a:r>
          </a:p>
          <a:p>
            <a:pPr algn="just">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 открытом уроке (в рамках подготовки к педсовету)</a:t>
            </a:r>
            <a:endParaRPr lang="ru-RU" dirty="0"/>
          </a:p>
        </p:txBody>
      </p:sp>
      <p:sp>
        <p:nvSpPr>
          <p:cNvPr id="3" name="Содержимое 2"/>
          <p:cNvSpPr>
            <a:spLocks noGrp="1"/>
          </p:cNvSpPr>
          <p:nvPr>
            <p:ph idx="1"/>
          </p:nvPr>
        </p:nvSpPr>
        <p:spPr/>
        <p:txBody>
          <a:bodyPr/>
          <a:lstStyle/>
          <a:p>
            <a:pPr algn="just"/>
            <a:r>
              <a:rPr lang="ru-RU" dirty="0" smtClean="0"/>
              <a:t>На открытом уроке, который проводился в рамках подготовки к данному педсовету, я решила напомнить учащимся все этапы получения нового знания, через выступление их одноклассницы, которая выполнила свой индивидуальный проект. Её задача состояла в том, чтобы презентовать перед классом свой проект «Метод суммы коэффициентов», рассказав обо всех этапах работы над ним. Конечным продуктом проекта явились выводы, сформулированные в виде теоремы и, как следствие, усовершенствованный алгоритм решения квадратных уравнений. После презентации, мы рассмотрели примеры применения данных выводов на практике. А на закрепление метода суммы коэффициентов была дана нестандартная самостоятельная работа в форме математического лото, выполнив которую, ребята должны были расшифровать высказывание известного человека.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 урока</a:t>
            </a:r>
            <a:endParaRPr lang="ru-RU" dirty="0"/>
          </a:p>
        </p:txBody>
      </p:sp>
      <p:sp>
        <p:nvSpPr>
          <p:cNvPr id="3" name="Содержимое 2"/>
          <p:cNvSpPr>
            <a:spLocks noGrp="1"/>
          </p:cNvSpPr>
          <p:nvPr>
            <p:ph idx="1"/>
          </p:nvPr>
        </p:nvSpPr>
        <p:spPr/>
        <p:txBody>
          <a:bodyPr/>
          <a:lstStyle/>
          <a:p>
            <a:pPr algn="just"/>
            <a:r>
              <a:rPr lang="ru-RU" dirty="0" smtClean="0"/>
              <a:t>Считаю, что на данном уроке мне удалось заинтересовать ребят.</a:t>
            </a:r>
          </a:p>
          <a:p>
            <a:pPr algn="just"/>
            <a:r>
              <a:rPr lang="ru-RU" dirty="0" smtClean="0"/>
              <a:t>Во-первых, они очень внимательно слушали свою подругу. С интересом восприняли её выводы, им очень понравилось, что оказывается есть много квадратных уравнений, которые можно решить по сути не решая их. Все включились в выполнение самостоятельной работы и даже когда прозвенел звонок с урока были ученики, которые остались, чтобы закончить эту работу – так уж было велико их желание узнать, что скрывается в этом секретном послании и кто его автор.</a:t>
            </a:r>
          </a:p>
          <a:p>
            <a:pPr algn="just"/>
            <a:r>
              <a:rPr lang="ru-RU" dirty="0" smtClean="0"/>
              <a:t>Во-вторых, нашлись те, кто задал себе вопрос «А чем я хуже? Я тоже это могу!» и завершили свой исследовательский проект. Так что, всё было не зря!</a:t>
            </a:r>
          </a:p>
          <a:p>
            <a:pPr algn="just"/>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Объект 2"/>
          <p:cNvSpPr>
            <a:spLocks noGrp="1"/>
          </p:cNvSpPr>
          <p:nvPr>
            <p:ph idx="1"/>
          </p:nvPr>
        </p:nvSpPr>
        <p:spPr>
          <a:xfrm>
            <a:off x="1024128" y="2067632"/>
            <a:ext cx="9720073" cy="4551532"/>
          </a:xfrm>
        </p:spPr>
        <p:txBody>
          <a:bodyPr>
            <a:noAutofit/>
          </a:bodyPr>
          <a:lstStyle/>
          <a:p>
            <a:pPr algn="just"/>
            <a:r>
              <a:rPr lang="ru-RU" sz="2400" dirty="0" smtClean="0"/>
              <a:t>На </a:t>
            </a:r>
            <a:r>
              <a:rPr lang="ru-RU" sz="2400" dirty="0"/>
              <a:t>уроках с применением АМО происходит активизация учебной деятельности, в процессе которой учащиеся решают проблемы, выдвигают гипотезы, анализируют, сравнивают, обобщают, </a:t>
            </a:r>
            <a:r>
              <a:rPr lang="ru-RU" sz="2400" dirty="0" smtClean="0"/>
              <a:t>спорят, общаются, проявляют </a:t>
            </a:r>
            <a:r>
              <a:rPr lang="ru-RU" sz="2400" dirty="0"/>
              <a:t>самостоятельность, инициативу, творчество. Другими словами, формируются универсальные учебные действия (УУД): предметные, </a:t>
            </a:r>
            <a:r>
              <a:rPr lang="ru-RU" sz="2400" dirty="0" err="1"/>
              <a:t>метапредметные</a:t>
            </a:r>
            <a:r>
              <a:rPr lang="ru-RU" sz="2400" dirty="0"/>
              <a:t> (познавательные, регулятивные, коммуникативные), личностные. </a:t>
            </a:r>
            <a:endParaRPr lang="ru-RU" sz="2400" dirty="0" smtClean="0"/>
          </a:p>
          <a:p>
            <a:pPr algn="just"/>
            <a:r>
              <a:rPr lang="ru-RU" sz="2400" dirty="0"/>
              <a:t>Процесс обучения – это всегда тяжелая, упорная работа, преодоление трудностей, решение проблем и, в конечном счете, успех, формирующий реальную мотивацию к обучению. </a:t>
            </a:r>
            <a:r>
              <a:rPr lang="ru-RU" sz="2400" dirty="0" smtClean="0"/>
              <a:t>Но, нужно помнить, что чудеса </a:t>
            </a:r>
            <a:r>
              <a:rPr lang="ru-RU" sz="2400" dirty="0"/>
              <a:t>творят не компьютеры и интерактивные доски, чудеса творят учителя, в чьих мудрых руках эти инструменты и достижения </a:t>
            </a:r>
            <a:r>
              <a:rPr lang="ru-RU" sz="2400" dirty="0" smtClean="0"/>
              <a:t>педагогической науки </a:t>
            </a:r>
            <a:r>
              <a:rPr lang="ru-RU" sz="2400" dirty="0"/>
              <a:t>дарят детям радость познания.</a:t>
            </a:r>
          </a:p>
          <a:p>
            <a:pPr algn="just"/>
            <a:endParaRPr lang="ru-RU" sz="2400" dirty="0"/>
          </a:p>
          <a:p>
            <a:endParaRPr lang="ru-RU" sz="2400" dirty="0"/>
          </a:p>
        </p:txBody>
      </p:sp>
    </p:spTree>
    <p:extLst>
      <p:ext uri="{BB962C8B-B14F-4D97-AF65-F5344CB8AC3E}">
        <p14:creationId xmlns="" xmlns:p14="http://schemas.microsoft.com/office/powerpoint/2010/main" val="65947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4000" y="339552"/>
            <a:ext cx="11167872" cy="1499616"/>
          </a:xfrm>
        </p:spPr>
        <p:txBody>
          <a:bodyPr>
            <a:normAutofit/>
          </a:bodyPr>
          <a:lstStyle/>
          <a:p>
            <a:r>
              <a:rPr lang="ru-RU" dirty="0" smtClean="0"/>
              <a:t>Учитель должен иметь возможность расти и развиваться</a:t>
            </a:r>
            <a:endParaRPr lang="ru-RU" dirty="0"/>
          </a:p>
        </p:txBody>
      </p:sp>
      <p:sp>
        <p:nvSpPr>
          <p:cNvPr id="5" name="Содержимое 4"/>
          <p:cNvSpPr>
            <a:spLocks noGrp="1"/>
          </p:cNvSpPr>
          <p:nvPr>
            <p:ph idx="1"/>
          </p:nvPr>
        </p:nvSpPr>
        <p:spPr/>
        <p:txBody>
          <a:bodyPr/>
          <a:lstStyle/>
          <a:p>
            <a:pPr algn="just"/>
            <a:r>
              <a:rPr lang="ru-RU" dirty="0" smtClean="0"/>
              <a:t>Учитель </a:t>
            </a:r>
            <a:r>
              <a:rPr lang="ru-RU" dirty="0" smtClean="0"/>
              <a:t>заслуживает того, чтобы в него вкладывались, чтобы он имел возможность самообразовываться, читать предметную методическую литературу, смотреть интересные для него вебинары, проходить актуальные для него курсы. Мне кажется, что такую возможность предоставляет общероссийский проект «Школа цифрового века». Лично мне, очень хотелось бы видеть нашу школу участником этого проекта.</a:t>
            </a:r>
          </a:p>
          <a:p>
            <a:endParaRPr lang="ru-RU" dirty="0"/>
          </a:p>
        </p:txBody>
      </p:sp>
    </p:spTree>
    <p:extLst>
      <p:ext uri="{BB962C8B-B14F-4D97-AF65-F5344CB8AC3E}">
        <p14:creationId xmlns="" xmlns:p14="http://schemas.microsoft.com/office/powerpoint/2010/main" val="1537801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97540"/>
            <a:ext cx="12187448" cy="1200329"/>
          </a:xfrm>
          <a:prstGeom prst="rect">
            <a:avLst/>
          </a:prstGeom>
          <a:noFill/>
        </p:spPr>
        <p:txBody>
          <a:bodyPr wrap="square" lIns="91440" tIns="45720" rIns="91440" bIns="45720">
            <a:spAutoFit/>
          </a:bodyPr>
          <a:lstStyle/>
          <a:p>
            <a:pPr algn="ctr"/>
            <a:r>
              <a:rPr lang="ru-RU" sz="72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СПАСИБО ЗА ВНИМАНИЕ!</a:t>
            </a:r>
            <a:endParaRPr lang="ru-RU" sz="72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 xmlns:p14="http://schemas.microsoft.com/office/powerpoint/2010/main" val="185927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Проблемы развития математического образования</a:t>
            </a:r>
            <a:endParaRPr lang="ru-RU" dirty="0"/>
          </a:p>
        </p:txBody>
      </p:sp>
      <p:sp>
        <p:nvSpPr>
          <p:cNvPr id="3" name="Объект 2"/>
          <p:cNvSpPr>
            <a:spLocks noGrp="1"/>
          </p:cNvSpPr>
          <p:nvPr>
            <p:ph idx="1"/>
          </p:nvPr>
        </p:nvSpPr>
        <p:spPr>
          <a:xfrm>
            <a:off x="1024128" y="2286000"/>
            <a:ext cx="9720073" cy="4333164"/>
          </a:xfrm>
        </p:spPr>
        <p:txBody>
          <a:bodyPr>
            <a:normAutofit lnSpcReduction="10000"/>
          </a:bodyPr>
          <a:lstStyle/>
          <a:p>
            <a:r>
              <a:rPr lang="ru-RU" sz="2800" u="sng" dirty="0" smtClean="0"/>
              <a:t>1. Проблемы мотивационного характера:</a:t>
            </a:r>
          </a:p>
          <a:p>
            <a:r>
              <a:rPr lang="ru-RU" dirty="0"/>
              <a:t> </a:t>
            </a:r>
            <a:r>
              <a:rPr lang="ru-RU" dirty="0" smtClean="0"/>
              <a:t>        - низкая учебная мотивация школьников связанная с общественной недооценкой значимости математического образования;</a:t>
            </a:r>
          </a:p>
          <a:p>
            <a:r>
              <a:rPr lang="ru-RU" dirty="0"/>
              <a:t> </a:t>
            </a:r>
            <a:r>
              <a:rPr lang="ru-RU" dirty="0" smtClean="0"/>
              <a:t>        - устаревшее содержание и отсутствие учебных программ, отвечающих потребностям обучающихся и действительному уровню их подготовки.</a:t>
            </a:r>
          </a:p>
          <a:p>
            <a:r>
              <a:rPr lang="ru-RU" sz="2800" u="sng" dirty="0" smtClean="0"/>
              <a:t>2. Проблемы содержательного характера:</a:t>
            </a:r>
          </a:p>
          <a:p>
            <a:r>
              <a:rPr lang="ru-RU" dirty="0"/>
              <a:t> </a:t>
            </a:r>
            <a:r>
              <a:rPr lang="ru-RU" dirty="0" smtClean="0"/>
              <a:t>        - содержание математического образования продолжает устаревать и остаётся формальным и оторванным от жизни;</a:t>
            </a:r>
          </a:p>
          <a:p>
            <a:r>
              <a:rPr lang="ru-RU" dirty="0"/>
              <a:t> </a:t>
            </a:r>
            <a:r>
              <a:rPr lang="ru-RU" dirty="0" smtClean="0"/>
              <a:t>        - потребности будущих специалистов в математических знаниях учитываются недостаточно;</a:t>
            </a:r>
          </a:p>
          <a:p>
            <a:r>
              <a:rPr lang="ru-RU" dirty="0"/>
              <a:t> </a:t>
            </a:r>
            <a:r>
              <a:rPr lang="ru-RU" dirty="0" smtClean="0"/>
              <a:t>        - подмена обучения «натаскиванием» на экзамен.</a:t>
            </a:r>
            <a:endParaRPr lang="ru-RU" dirty="0"/>
          </a:p>
        </p:txBody>
      </p:sp>
    </p:spTree>
    <p:extLst>
      <p:ext uri="{BB962C8B-B14F-4D97-AF65-F5344CB8AC3E}">
        <p14:creationId xmlns="" xmlns:p14="http://schemas.microsoft.com/office/powerpoint/2010/main" val="181548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что можно сделать, чтобы ученики хотели учиться?</a:t>
            </a:r>
            <a:endParaRPr lang="ru-RU" dirty="0"/>
          </a:p>
        </p:txBody>
      </p:sp>
      <p:sp>
        <p:nvSpPr>
          <p:cNvPr id="3" name="Объект 2"/>
          <p:cNvSpPr>
            <a:spLocks noGrp="1"/>
          </p:cNvSpPr>
          <p:nvPr>
            <p:ph idx="1"/>
          </p:nvPr>
        </p:nvSpPr>
        <p:spPr/>
        <p:txBody>
          <a:bodyPr>
            <a:normAutofit lnSpcReduction="10000"/>
          </a:bodyPr>
          <a:lstStyle/>
          <a:p>
            <a:pPr algn="just"/>
            <a:r>
              <a:rPr lang="ru-RU" sz="2800" dirty="0"/>
              <a:t>Творческий учитель постоянно спрашивает себя: </a:t>
            </a:r>
            <a:r>
              <a:rPr lang="ru-RU" sz="2800" b="1" dirty="0"/>
              <a:t>что можно сделать, чтобы ученики хотели учиться?</a:t>
            </a:r>
            <a:r>
              <a:rPr lang="ru-RU" sz="2800" dirty="0"/>
              <a:t> Как спланировать виды деятельности на уроке и вне его? Ни программа, ни учебник, ни методическое пособие не могут предоставить педагогу готовую схему. Он должен сам сконструировать урок, учитывая условия обучения и состав учащихся. </a:t>
            </a:r>
            <a:r>
              <a:rPr lang="ru-RU" sz="2800" dirty="0" smtClean="0"/>
              <a:t>Но ясно одно - учителю </a:t>
            </a:r>
            <a:r>
              <a:rPr lang="ru-RU" sz="2800" dirty="0"/>
              <a:t>нужно </a:t>
            </a:r>
            <a:r>
              <a:rPr lang="ru-RU" sz="2800" dirty="0" smtClean="0"/>
              <a:t>владеть не только репродуктивными методами ведения урока</a:t>
            </a:r>
            <a:r>
              <a:rPr lang="ru-RU" sz="2800" dirty="0"/>
              <a:t>, </a:t>
            </a:r>
            <a:r>
              <a:rPr lang="ru-RU" sz="2800" dirty="0" smtClean="0"/>
              <a:t>но и вносить в свой урок </a:t>
            </a:r>
            <a:r>
              <a:rPr lang="ru-RU" sz="2800" dirty="0"/>
              <a:t>что-то новое, что могло бы привлечь внимание, активизировать деятельность учащихся, заставить их мыслить, искать, действовать.</a:t>
            </a:r>
          </a:p>
        </p:txBody>
      </p:sp>
    </p:spTree>
    <p:extLst>
      <p:ext uri="{BB962C8B-B14F-4D97-AF65-F5344CB8AC3E}">
        <p14:creationId xmlns="" xmlns:p14="http://schemas.microsoft.com/office/powerpoint/2010/main" val="1701607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Активные методы обучения</a:t>
            </a:r>
            <a:endParaRPr lang="ru-RU" dirty="0"/>
          </a:p>
        </p:txBody>
      </p:sp>
      <p:sp>
        <p:nvSpPr>
          <p:cNvPr id="3" name="Объект 2"/>
          <p:cNvSpPr>
            <a:spLocks noGrp="1"/>
          </p:cNvSpPr>
          <p:nvPr>
            <p:ph idx="1"/>
          </p:nvPr>
        </p:nvSpPr>
        <p:spPr/>
        <p:txBody>
          <a:bodyPr>
            <a:normAutofit/>
          </a:bodyPr>
          <a:lstStyle/>
          <a:p>
            <a:pPr algn="just"/>
            <a:r>
              <a:rPr lang="ru-RU" sz="2800" dirty="0" smtClean="0"/>
              <a:t>Считаю, что работа </a:t>
            </a:r>
            <a:r>
              <a:rPr lang="ru-RU" sz="2800" dirty="0"/>
              <a:t>учителя по активизации познавательной деятельности учащихся будет наиболее эффективной, а качество знаний учащихся будет выше, если при проведении уроков используются приемы и средства, активизирующие познавательную деятельность школьников и развивающие их познавательный интерес. </a:t>
            </a:r>
          </a:p>
          <a:p>
            <a:endParaRPr lang="ru-RU" sz="2800" dirty="0"/>
          </a:p>
        </p:txBody>
      </p:sp>
    </p:spTree>
    <p:extLst>
      <p:ext uri="{BB962C8B-B14F-4D97-AF65-F5344CB8AC3E}">
        <p14:creationId xmlns="" xmlns:p14="http://schemas.microsoft.com/office/powerpoint/2010/main" val="267653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Приемы и методы, которые я использую на своих уроках:</a:t>
            </a:r>
            <a:endParaRPr lang="ru-RU" dirty="0"/>
          </a:p>
        </p:txBody>
      </p:sp>
      <p:sp>
        <p:nvSpPr>
          <p:cNvPr id="3" name="Объект 2"/>
          <p:cNvSpPr>
            <a:spLocks noGrp="1"/>
          </p:cNvSpPr>
          <p:nvPr>
            <p:ph idx="1"/>
          </p:nvPr>
        </p:nvSpPr>
        <p:spPr/>
        <p:txBody>
          <a:bodyPr>
            <a:normAutofit/>
          </a:bodyPr>
          <a:lstStyle/>
          <a:p>
            <a:pPr marL="457200" lvl="0" indent="-457200">
              <a:buFont typeface="+mj-lt"/>
              <a:buAutoNum type="arabicPeriod"/>
            </a:pPr>
            <a:r>
              <a:rPr lang="ru-RU" sz="2800" dirty="0"/>
              <a:t>Включение в урок заданий с элементами занимательности.</a:t>
            </a:r>
          </a:p>
          <a:p>
            <a:pPr marL="457200" lvl="0" indent="-457200">
              <a:buFont typeface="+mj-lt"/>
              <a:buAutoNum type="arabicPeriod"/>
            </a:pPr>
            <a:r>
              <a:rPr lang="ru-RU" sz="2800" dirty="0"/>
              <a:t>Проведение нестандартных (в основном, </a:t>
            </a:r>
            <a:r>
              <a:rPr lang="ru-RU" sz="2800" dirty="0" smtClean="0"/>
              <a:t>обобщающих, итоговых) </a:t>
            </a:r>
            <a:r>
              <a:rPr lang="ru-RU" sz="2800" dirty="0"/>
              <a:t>уроков.</a:t>
            </a:r>
          </a:p>
          <a:p>
            <a:pPr marL="457200" lvl="0" indent="-457200">
              <a:buFont typeface="+mj-lt"/>
              <a:buAutoNum type="arabicPeriod"/>
            </a:pPr>
            <a:r>
              <a:rPr lang="ru-RU" sz="2800" dirty="0" smtClean="0"/>
              <a:t>Включение в урок элементов проблемного обучения.</a:t>
            </a:r>
            <a:endParaRPr lang="ru-RU" sz="2800" dirty="0"/>
          </a:p>
          <a:p>
            <a:pPr marL="457200" lvl="0" indent="-457200">
              <a:buFont typeface="+mj-lt"/>
              <a:buAutoNum type="arabicPeriod"/>
            </a:pPr>
            <a:r>
              <a:rPr lang="ru-RU" sz="2800" dirty="0"/>
              <a:t>Проектная и исследовательская деятельность.</a:t>
            </a:r>
          </a:p>
          <a:p>
            <a:pPr marL="457200" lvl="0" indent="-457200">
              <a:buFont typeface="+mj-lt"/>
              <a:buAutoNum type="arabicPeriod"/>
            </a:pPr>
            <a:r>
              <a:rPr lang="ru-RU" sz="2800" dirty="0"/>
              <a:t>Применение информационных технологий и обучающих сервисов</a:t>
            </a:r>
            <a:r>
              <a:rPr lang="ru-RU" sz="2800" dirty="0" smtClean="0"/>
              <a:t>.</a:t>
            </a:r>
            <a:endParaRPr lang="ru-RU" sz="2800" dirty="0"/>
          </a:p>
        </p:txBody>
      </p:sp>
    </p:spTree>
    <p:extLst>
      <p:ext uri="{BB962C8B-B14F-4D97-AF65-F5344CB8AC3E}">
        <p14:creationId xmlns="" xmlns:p14="http://schemas.microsoft.com/office/powerpoint/2010/main" val="134514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с элементами занимательности</a:t>
            </a:r>
            <a:endParaRPr lang="ru-RU" dirty="0"/>
          </a:p>
        </p:txBody>
      </p:sp>
      <p:sp>
        <p:nvSpPr>
          <p:cNvPr id="3" name="Объект 2"/>
          <p:cNvSpPr>
            <a:spLocks noGrp="1"/>
          </p:cNvSpPr>
          <p:nvPr>
            <p:ph idx="1"/>
          </p:nvPr>
        </p:nvSpPr>
        <p:spPr>
          <a:xfrm>
            <a:off x="1024128" y="2285999"/>
            <a:ext cx="9720073" cy="4305869"/>
          </a:xfrm>
        </p:spPr>
        <p:txBody>
          <a:bodyPr>
            <a:noAutofit/>
          </a:bodyPr>
          <a:lstStyle/>
          <a:p>
            <a:pPr lvl="0" algn="just"/>
            <a:r>
              <a:rPr lang="ru-RU" sz="2600" dirty="0"/>
              <a:t>К элементам занимательности я отношу задания непосредственно связанные с программным материалом, которые удаётся органично вкраплять в структуру урока, придавать ему дидактические, развивающие и познавательные функции. </a:t>
            </a:r>
          </a:p>
          <a:p>
            <a:pPr algn="just"/>
            <a:r>
              <a:rPr lang="ru-RU" sz="2600" dirty="0"/>
              <a:t>Например, это может быть математический диктант, графический диктант, самостоятельная работа «Зашифрованное слово», задания с выбором ответов, задания на соответствия, </a:t>
            </a:r>
            <a:r>
              <a:rPr lang="ru-RU" sz="2600" dirty="0" smtClean="0"/>
              <a:t>задания «Лови </a:t>
            </a:r>
            <a:r>
              <a:rPr lang="ru-RU" sz="2600" dirty="0"/>
              <a:t>ошибку», </a:t>
            </a:r>
            <a:r>
              <a:rPr lang="ru-RU" sz="2600" dirty="0" smtClean="0"/>
              <a:t>карточки «Пирамида</a:t>
            </a:r>
            <a:r>
              <a:rPr lang="ru-RU" sz="2600" dirty="0"/>
              <a:t>», </a:t>
            </a:r>
            <a:r>
              <a:rPr lang="ru-RU" sz="2600" dirty="0" smtClean="0"/>
              <a:t>задания, в </a:t>
            </a:r>
            <a:r>
              <a:rPr lang="ru-RU" sz="2600" dirty="0"/>
              <a:t>которых требуется восстановить запись, </a:t>
            </a:r>
            <a:r>
              <a:rPr lang="ru-RU" sz="2600" dirty="0" smtClean="0"/>
              <a:t>а также разного рода карточки на закрепление математических навыков, приёмы рационального счета и многое другое. </a:t>
            </a:r>
            <a:endParaRPr lang="ru-RU" sz="2600" dirty="0"/>
          </a:p>
        </p:txBody>
      </p:sp>
    </p:spTree>
    <p:extLst>
      <p:ext uri="{BB962C8B-B14F-4D97-AF65-F5344CB8AC3E}">
        <p14:creationId xmlns="" xmlns:p14="http://schemas.microsoft.com/office/powerpoint/2010/main" val="2342921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7" y="585216"/>
            <a:ext cx="10794834" cy="1499616"/>
          </a:xfrm>
        </p:spPr>
        <p:txBody>
          <a:bodyPr/>
          <a:lstStyle/>
          <a:p>
            <a:r>
              <a:rPr lang="ru-RU" dirty="0" smtClean="0"/>
              <a:t>Нестандартные уроки</a:t>
            </a:r>
            <a:br>
              <a:rPr lang="ru-RU" dirty="0" smtClean="0"/>
            </a:br>
            <a:r>
              <a:rPr lang="ru-RU" dirty="0" smtClean="0"/>
              <a:t>(игры, </a:t>
            </a:r>
            <a:r>
              <a:rPr lang="ru-RU" dirty="0" err="1"/>
              <a:t>квесты</a:t>
            </a:r>
            <a:r>
              <a:rPr lang="ru-RU" dirty="0"/>
              <a:t>)</a:t>
            </a:r>
          </a:p>
        </p:txBody>
      </p:sp>
      <p:sp>
        <p:nvSpPr>
          <p:cNvPr id="3" name="Объект 2"/>
          <p:cNvSpPr>
            <a:spLocks noGrp="1"/>
          </p:cNvSpPr>
          <p:nvPr>
            <p:ph idx="1"/>
          </p:nvPr>
        </p:nvSpPr>
        <p:spPr/>
        <p:txBody>
          <a:bodyPr>
            <a:normAutofit fontScale="92500" lnSpcReduction="20000"/>
          </a:bodyPr>
          <a:lstStyle/>
          <a:p>
            <a:pPr lvl="0" algn="just"/>
            <a:r>
              <a:rPr lang="ru-RU" sz="2800" dirty="0" smtClean="0"/>
              <a:t>Нестандартные </a:t>
            </a:r>
            <a:r>
              <a:rPr lang="ru-RU" sz="2800" dirty="0"/>
              <a:t>формы уроков позволяют сделать математику более доступной, увлекательной, привлечь всех учащихся к деятельности, в процессе которой приобретаются необходимые знания, умения и </a:t>
            </a:r>
            <a:r>
              <a:rPr lang="ru-RU" sz="2800" dirty="0" smtClean="0"/>
              <a:t>навыки. В </a:t>
            </a:r>
            <a:r>
              <a:rPr lang="ru-RU" sz="2800" dirty="0"/>
              <a:t>моей </a:t>
            </a:r>
            <a:r>
              <a:rPr lang="ru-RU" sz="2800" dirty="0" smtClean="0"/>
              <a:t>копилке </a:t>
            </a:r>
            <a:r>
              <a:rPr lang="ru-RU" sz="2800" dirty="0"/>
              <a:t>– это игровые уроки в форме </a:t>
            </a:r>
            <a:r>
              <a:rPr lang="ru-RU" sz="2800" dirty="0" smtClean="0"/>
              <a:t>игр:</a:t>
            </a:r>
          </a:p>
          <a:p>
            <a:pPr marL="531813" indent="-90488">
              <a:buFont typeface="Wingdings" panose="05000000000000000000" pitchFamily="2" charset="2"/>
              <a:buChar char="v"/>
            </a:pPr>
            <a:r>
              <a:rPr lang="ru-RU" sz="2800" dirty="0" smtClean="0"/>
              <a:t>«</a:t>
            </a:r>
            <a:r>
              <a:rPr lang="ru-RU" sz="2800" dirty="0"/>
              <a:t>Крестики-нолики</a:t>
            </a:r>
            <a:r>
              <a:rPr lang="ru-RU" sz="2800" dirty="0" smtClean="0"/>
              <a:t>»;</a:t>
            </a:r>
          </a:p>
          <a:p>
            <a:pPr marL="531813" indent="-90488" algn="just">
              <a:buFont typeface="Wingdings" panose="05000000000000000000" pitchFamily="2" charset="2"/>
              <a:buChar char="v"/>
            </a:pPr>
            <a:r>
              <a:rPr lang="ru-RU" sz="2800" dirty="0" smtClean="0"/>
              <a:t>«</a:t>
            </a:r>
            <a:r>
              <a:rPr lang="ru-RU" sz="2800" dirty="0"/>
              <a:t>Своя игра</a:t>
            </a:r>
            <a:r>
              <a:rPr lang="ru-RU" sz="2800" dirty="0" smtClean="0"/>
              <a:t>»;</a:t>
            </a:r>
          </a:p>
          <a:p>
            <a:pPr marL="531813" indent="-90488" algn="just">
              <a:buFont typeface="Wingdings" panose="05000000000000000000" pitchFamily="2" charset="2"/>
              <a:buChar char="v"/>
            </a:pPr>
            <a:r>
              <a:rPr lang="ru-RU" sz="2800" dirty="0" smtClean="0"/>
              <a:t>«</a:t>
            </a:r>
            <a:r>
              <a:rPr lang="ru-RU" sz="2800" dirty="0" err="1"/>
              <a:t>Брейн</a:t>
            </a:r>
            <a:r>
              <a:rPr lang="ru-RU" sz="2800" dirty="0"/>
              <a:t>-ринг</a:t>
            </a:r>
            <a:r>
              <a:rPr lang="ru-RU" sz="2800" dirty="0" smtClean="0"/>
              <a:t>»;</a:t>
            </a:r>
          </a:p>
          <a:p>
            <a:pPr marL="531813" indent="-90488" algn="just">
              <a:buFont typeface="Wingdings" panose="05000000000000000000" pitchFamily="2" charset="2"/>
              <a:buChar char="v"/>
            </a:pPr>
            <a:r>
              <a:rPr lang="ru-RU" sz="2800" dirty="0" smtClean="0"/>
              <a:t>«</a:t>
            </a:r>
            <a:r>
              <a:rPr lang="ru-RU" sz="2800" dirty="0"/>
              <a:t>Плюс пять – минус два</a:t>
            </a:r>
            <a:r>
              <a:rPr lang="ru-RU" sz="2800" dirty="0" smtClean="0"/>
              <a:t>»;</a:t>
            </a:r>
          </a:p>
          <a:p>
            <a:pPr marL="531813" indent="-90488" algn="just">
              <a:buFont typeface="Wingdings" panose="05000000000000000000" pitchFamily="2" charset="2"/>
              <a:buChar char="v"/>
            </a:pPr>
            <a:r>
              <a:rPr lang="ru-RU" sz="2800" dirty="0" smtClean="0"/>
              <a:t>«</a:t>
            </a:r>
            <a:r>
              <a:rPr lang="ru-RU" sz="2800" dirty="0"/>
              <a:t>Математические следопыты».</a:t>
            </a:r>
          </a:p>
        </p:txBody>
      </p:sp>
    </p:spTree>
    <p:extLst>
      <p:ext uri="{BB962C8B-B14F-4D97-AF65-F5344CB8AC3E}">
        <p14:creationId xmlns="" xmlns:p14="http://schemas.microsoft.com/office/powerpoint/2010/main" val="810151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Проблемные методы обучения</a:t>
            </a:r>
            <a:endParaRPr lang="ru-RU" dirty="0"/>
          </a:p>
        </p:txBody>
      </p:sp>
      <p:sp>
        <p:nvSpPr>
          <p:cNvPr id="3" name="Объект 2"/>
          <p:cNvSpPr>
            <a:spLocks noGrp="1"/>
          </p:cNvSpPr>
          <p:nvPr>
            <p:ph idx="1"/>
          </p:nvPr>
        </p:nvSpPr>
        <p:spPr/>
        <p:txBody>
          <a:bodyPr>
            <a:normAutofit fontScale="92500" lnSpcReduction="10000"/>
          </a:bodyPr>
          <a:lstStyle/>
          <a:p>
            <a:pPr lvl="0" algn="just"/>
            <a:r>
              <a:rPr lang="ru-RU" sz="2800" dirty="0"/>
              <a:t>Суть проблемного обучения заключается в построении проблемной ситуации (задачи) и обучении умению находить оптимальное решение для выхода из этой ситуации. </a:t>
            </a:r>
            <a:endParaRPr lang="ru-RU" sz="2800" dirty="0" smtClean="0"/>
          </a:p>
          <a:p>
            <a:pPr lvl="0" algn="just"/>
            <a:r>
              <a:rPr lang="ru-RU" sz="2800" b="1" u="sng" dirty="0"/>
              <a:t>Обязательные структурные компоненты проблемного </a:t>
            </a:r>
            <a:r>
              <a:rPr lang="ru-RU" sz="2800" b="1" u="sng" dirty="0" smtClean="0"/>
              <a:t>урока:</a:t>
            </a:r>
          </a:p>
          <a:p>
            <a:pPr lvl="0">
              <a:buFont typeface="Wingdings" panose="05000000000000000000" pitchFamily="2" charset="2"/>
              <a:buChar char="v"/>
            </a:pPr>
            <a:r>
              <a:rPr lang="ru-RU" sz="2800" dirty="0"/>
              <a:t>Учебный диалог (обсуждение проблемных ситуаций);</a:t>
            </a:r>
          </a:p>
          <a:p>
            <a:pPr lvl="0">
              <a:buFont typeface="Wingdings" panose="05000000000000000000" pitchFamily="2" charset="2"/>
              <a:buChar char="v"/>
            </a:pPr>
            <a:r>
              <a:rPr lang="ru-RU" sz="2800" dirty="0"/>
              <a:t>Построение алгоритма решения учебной задачи;</a:t>
            </a:r>
          </a:p>
          <a:p>
            <a:pPr lvl="0">
              <a:buFont typeface="Wingdings" panose="05000000000000000000" pitchFamily="2" charset="2"/>
              <a:buChar char="v"/>
            </a:pPr>
            <a:r>
              <a:rPr lang="ru-RU" sz="2800" dirty="0"/>
              <a:t>Работа с информацией разного вида (таблицы, диаграммы, рисунки, текст);</a:t>
            </a:r>
          </a:p>
          <a:p>
            <a:pPr lvl="0">
              <a:buFont typeface="Wingdings" panose="05000000000000000000" pitchFamily="2" charset="2"/>
              <a:buChar char="v"/>
            </a:pPr>
            <a:r>
              <a:rPr lang="ru-RU" sz="2800" dirty="0"/>
              <a:t>Задания на контроль и самоконтроль.</a:t>
            </a:r>
          </a:p>
          <a:p>
            <a:pPr lvl="0" algn="just"/>
            <a:endParaRPr lang="ru-RU" sz="2800" dirty="0" smtClean="0"/>
          </a:p>
        </p:txBody>
      </p:sp>
    </p:spTree>
    <p:extLst>
      <p:ext uri="{BB962C8B-B14F-4D97-AF65-F5344CB8AC3E}">
        <p14:creationId xmlns="" xmlns:p14="http://schemas.microsoft.com/office/powerpoint/2010/main" val="163627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04967"/>
            <a:ext cx="10562821" cy="1566217"/>
          </a:xfrm>
        </p:spPr>
        <p:txBody>
          <a:bodyPr>
            <a:normAutofit/>
          </a:bodyPr>
          <a:lstStyle/>
          <a:p>
            <a:r>
              <a:rPr lang="ru-RU" dirty="0" smtClean="0"/>
              <a:t>С чего начать проблемный урок</a:t>
            </a:r>
            <a:endParaRPr lang="ru-RU" dirty="0"/>
          </a:p>
        </p:txBody>
      </p:sp>
      <p:sp>
        <p:nvSpPr>
          <p:cNvPr id="3" name="Объект 2"/>
          <p:cNvSpPr>
            <a:spLocks noGrp="1"/>
          </p:cNvSpPr>
          <p:nvPr>
            <p:ph idx="1"/>
          </p:nvPr>
        </p:nvSpPr>
        <p:spPr>
          <a:xfrm>
            <a:off x="1024128" y="2286000"/>
            <a:ext cx="10003263" cy="4023360"/>
          </a:xfrm>
        </p:spPr>
        <p:txBody>
          <a:bodyPr>
            <a:normAutofit fontScale="85000" lnSpcReduction="20000"/>
          </a:bodyPr>
          <a:lstStyle/>
          <a:p>
            <a:pPr algn="just"/>
            <a:r>
              <a:rPr lang="ru-RU" sz="2800" dirty="0" smtClean="0"/>
              <a:t>Чтобы начался учебный диалог, можно предложить детям открытую задачу </a:t>
            </a:r>
            <a:r>
              <a:rPr lang="ru-RU" sz="2800" dirty="0"/>
              <a:t>(</a:t>
            </a:r>
            <a:r>
              <a:rPr lang="ru-RU" sz="2800" dirty="0" smtClean="0"/>
              <a:t>задачу, </a:t>
            </a:r>
            <a:r>
              <a:rPr lang="ru-RU" sz="2800" dirty="0"/>
              <a:t>в </a:t>
            </a:r>
            <a:r>
              <a:rPr lang="ru-RU" sz="2800" dirty="0" smtClean="0"/>
              <a:t>которой </a:t>
            </a:r>
            <a:r>
              <a:rPr lang="ru-RU" sz="2800" dirty="0"/>
              <a:t>присутствует «размытость» условий, некая неопределённость, </a:t>
            </a:r>
            <a:r>
              <a:rPr lang="ru-RU" sz="2800" dirty="0" smtClean="0"/>
              <a:t>которая требует </a:t>
            </a:r>
            <a:r>
              <a:rPr lang="ru-RU" sz="2800" dirty="0"/>
              <a:t>новых знаний, рассуждений) или </a:t>
            </a:r>
            <a:r>
              <a:rPr lang="ru-RU" sz="2800" dirty="0" smtClean="0"/>
              <a:t>задачу </a:t>
            </a:r>
            <a:r>
              <a:rPr lang="ru-RU" sz="2800" dirty="0"/>
              <a:t>с неожиданным ответом, или </a:t>
            </a:r>
            <a:r>
              <a:rPr lang="ru-RU" sz="2800" dirty="0" smtClean="0"/>
              <a:t>задание, когда </a:t>
            </a:r>
            <a:r>
              <a:rPr lang="ru-RU" sz="2800" dirty="0"/>
              <a:t>по данному ответу нужно придумать условие, </a:t>
            </a:r>
            <a:r>
              <a:rPr lang="ru-RU" sz="2800" dirty="0" smtClean="0"/>
              <a:t>или вопрос, начинающийся </a:t>
            </a:r>
            <a:r>
              <a:rPr lang="ru-RU" sz="2800" dirty="0"/>
              <a:t>со слов «Верно ли, что», «Можно ли» </a:t>
            </a:r>
            <a:r>
              <a:rPr lang="ru-RU" sz="2800" dirty="0" smtClean="0"/>
              <a:t>и многое другое. </a:t>
            </a:r>
          </a:p>
          <a:p>
            <a:pPr algn="just"/>
            <a:r>
              <a:rPr lang="ru-RU" sz="2800" dirty="0" smtClean="0"/>
              <a:t>При </a:t>
            </a:r>
            <a:r>
              <a:rPr lang="ru-RU" sz="2800" dirty="0"/>
              <a:t>этом ученики активно включаются в ход урока. Они уже не получают готовое знание, а должны, опираясь на свой опыт и умения, найти способ разрешения новой проблемы. Проблемная ситуация заставляет детей осознавать недостаточность своих знаний, побуждает к поиску новых знаний и умений. </a:t>
            </a:r>
          </a:p>
          <a:p>
            <a:pPr marL="0" indent="0" algn="just">
              <a:buNone/>
            </a:pPr>
            <a:r>
              <a:rPr lang="ru-RU" sz="2800" dirty="0"/>
              <a:t>Иногда проблемная ситуация возникает прямо на уроке, в процессе изучения темы, незапланированно</a:t>
            </a:r>
            <a:r>
              <a:rPr lang="ru-RU" sz="2800" dirty="0" smtClean="0"/>
              <a:t>.</a:t>
            </a:r>
            <a:endParaRPr lang="ru-RU" sz="2800" dirty="0"/>
          </a:p>
        </p:txBody>
      </p:sp>
    </p:spTree>
    <p:extLst>
      <p:ext uri="{BB962C8B-B14F-4D97-AF65-F5344CB8AC3E}">
        <p14:creationId xmlns="" xmlns:p14="http://schemas.microsoft.com/office/powerpoint/2010/main" val="2589249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698</TotalTime>
  <Words>1364</Words>
  <Application>Microsoft Office PowerPoint</Application>
  <PresentationFormat>Произвольный</PresentationFormat>
  <Paragraphs>71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Интеграл</vt:lpstr>
      <vt:lpstr>Нестандартное на стандартном уроке</vt:lpstr>
      <vt:lpstr>Проблемы развития математического образования</vt:lpstr>
      <vt:lpstr>что можно сделать, чтобы ученики хотели учиться?</vt:lpstr>
      <vt:lpstr>Активные методы обучения</vt:lpstr>
      <vt:lpstr>Приемы и методы, которые я использую на своих уроках:</vt:lpstr>
      <vt:lpstr>Задания с элементами занимательности</vt:lpstr>
      <vt:lpstr>Нестандартные уроки (игры, квесты)</vt:lpstr>
      <vt:lpstr>Проблемные методы обучения</vt:lpstr>
      <vt:lpstr>С чего начать проблемный урок</vt:lpstr>
      <vt:lpstr>ИКТ на уроках</vt:lpstr>
      <vt:lpstr>Проектная и исследовательская деятельность</vt:lpstr>
      <vt:lpstr>Примеры моих проектов</vt:lpstr>
      <vt:lpstr>Об открытом уроке (в рамках подготовки к педсовету)</vt:lpstr>
      <vt:lpstr>Итоги урока</vt:lpstr>
      <vt:lpstr>заключение</vt:lpstr>
      <vt:lpstr>Учитель должен иметь возможность расти и развиваться</vt:lpstr>
      <vt:lpstr>Слайд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Нестандартное на стандартном уроке</dc:title>
  <dc:creator>Aser</dc:creator>
  <cp:lastModifiedBy>Aser</cp:lastModifiedBy>
  <cp:revision>37</cp:revision>
  <dcterms:created xsi:type="dcterms:W3CDTF">2019-03-26T10:31:35Z</dcterms:created>
  <dcterms:modified xsi:type="dcterms:W3CDTF">2019-03-27T12:37:28Z</dcterms:modified>
</cp:coreProperties>
</file>