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78" r:id="rId7"/>
    <p:sldId id="279" r:id="rId8"/>
    <p:sldId id="280" r:id="rId9"/>
    <p:sldId id="281" r:id="rId10"/>
    <p:sldId id="282" r:id="rId11"/>
    <p:sldId id="283" r:id="rId12"/>
    <p:sldId id="267" r:id="rId13"/>
    <p:sldId id="266" r:id="rId14"/>
    <p:sldId id="268" r:id="rId15"/>
    <p:sldId id="270" r:id="rId16"/>
    <p:sldId id="269" r:id="rId17"/>
    <p:sldId id="284" r:id="rId18"/>
    <p:sldId id="285" r:id="rId19"/>
    <p:sldId id="271" r:id="rId20"/>
    <p:sldId id="275" r:id="rId21"/>
    <p:sldId id="276" r:id="rId22"/>
    <p:sldId id="277" r:id="rId23"/>
    <p:sldId id="272" r:id="rId24"/>
    <p:sldId id="273" r:id="rId25"/>
    <p:sldId id="274"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4" autoAdjust="0"/>
    <p:restoredTop sz="94660"/>
  </p:normalViewPr>
  <p:slideViewPr>
    <p:cSldViewPr snapToGrid="0">
      <p:cViewPr varScale="1">
        <p:scale>
          <a:sx n="83" d="100"/>
          <a:sy n="83" d="100"/>
        </p:scale>
        <p:origin x="-538"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AED6A37D-079E-4220-9E6E-4C77B3A4CC20}" type="slidenum">
              <a:rPr lang="ru-RU" smtClean="0"/>
              <a:pPr/>
              <a:t>‹#›</a:t>
            </a:fld>
            <a:endParaRPr lang="ru-RU"/>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6A37D-079E-4220-9E6E-4C77B3A4CC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6A37D-079E-4220-9E6E-4C77B3A4CC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6A37D-079E-4220-9E6E-4C77B3A4CC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ED6A37D-079E-4220-9E6E-4C77B3A4CC20}" type="slidenum">
              <a:rPr lang="ru-RU" smtClean="0"/>
              <a:pPr/>
              <a:t>‹#›</a:t>
            </a:fld>
            <a:endParaRPr lang="ru-RU"/>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D6A37D-079E-4220-9E6E-4C77B3A4CC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ED6A37D-079E-4220-9E6E-4C77B3A4CC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ED6A37D-079E-4220-9E6E-4C77B3A4CC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ED6A37D-079E-4220-9E6E-4C77B3A4CC20}" type="slidenum">
              <a:rPr lang="ru-RU" smtClean="0"/>
              <a:pPr/>
              <a:t>‹#›</a:t>
            </a:fld>
            <a:endParaRPr lang="ru-RU"/>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D6A37D-079E-4220-9E6E-4C77B3A4CC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2908FF4-3490-4DF3-925C-91792D356CC7}"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ED6A37D-079E-4220-9E6E-4C77B3A4CC20}" type="slidenum">
              <a:rPr lang="ru-RU" smtClean="0"/>
              <a:pPr/>
              <a:t>‹#›</a:t>
            </a:fld>
            <a:endParaRPr lang="ru-RU"/>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2908FF4-3490-4DF3-925C-91792D356CC7}" type="datetimeFigureOut">
              <a:rPr lang="ru-RU" smtClean="0"/>
              <a:pPr/>
              <a:t>28.02.2020</a:t>
            </a:fld>
            <a:endParaRPr lang="ru-RU"/>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ED6A37D-079E-4220-9E6E-4C77B3A4CC20}" type="slidenum">
              <a:rPr lang="ru-RU" smtClean="0"/>
              <a:pPr/>
              <a:t>‹#›</a:t>
            </a:fld>
            <a:endParaRPr lang="ru-RU"/>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536191" y="178789"/>
            <a:ext cx="9898521" cy="4988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457200" algn="l"/>
              </a:tabLst>
            </a:pPr>
            <a:r>
              <a:rPr kumimoji="0" lang="ru-RU" sz="3600" b="1"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Лучше один раз увидеть, чем сто раз услышать.</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tab pos="457200" algn="l"/>
              </a:tabLst>
            </a:pPr>
            <a:r>
              <a:rPr kumimoji="0" lang="ru-RU" sz="3600" b="1"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Два сапога – пара.</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tab pos="457200" algn="l"/>
              </a:tabLst>
            </a:pPr>
            <a:r>
              <a:rPr kumimoji="0" lang="ru-RU" sz="3600" b="1"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Семь раз отмерь, один раз отрежь.</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tab pos="457200" algn="l"/>
              </a:tabLst>
            </a:pPr>
            <a:r>
              <a:rPr kumimoji="0" lang="ru-RU" sz="3600" b="1"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Один за всех и все за одного.</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tab pos="457200" algn="l"/>
              </a:tabLst>
            </a:pPr>
            <a:r>
              <a:rPr kumimoji="0" lang="ru-RU" sz="3600" b="1"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Не имей сто рублей, а имей сто друзей.</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tab pos="457200" algn="l"/>
              </a:tabLst>
            </a:pPr>
            <a:r>
              <a:rPr kumimoji="0" lang="ru-RU" sz="3600" b="1" i="0" u="none" strike="noStrike" cap="none" normalizeH="0" baseline="0" dirty="0" smtClean="0">
                <a:ln>
                  <a:noFill/>
                </a:ln>
                <a:solidFill>
                  <a:srgbClr val="333333"/>
                </a:solidFill>
                <a:effectLst/>
                <a:latin typeface="Calibri" pitchFamily="34" charset="0"/>
                <a:ea typeface="Times New Roman" pitchFamily="18" charset="0"/>
                <a:cs typeface="Times New Roman" pitchFamily="18" charset="0"/>
              </a:rPr>
              <a:t>Старый друг лучше новых двух.</a:t>
            </a:r>
            <a:endParaRPr kumimoji="0" lang="ru-RU" sz="4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10481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 calcmode="lin" valueType="num">
                                      <p:cBhvr additive="base">
                                        <p:cTn id="7" dur="500" fill="hold"/>
                                        <p:tgtEl>
                                          <p:spTgt spid="307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1">
                                            <p:txEl>
                                              <p:pRg st="1" end="1"/>
                                            </p:txEl>
                                          </p:spTgt>
                                        </p:tgtEl>
                                        <p:attrNameLst>
                                          <p:attrName>style.visibility</p:attrName>
                                        </p:attrNameLst>
                                      </p:cBhvr>
                                      <p:to>
                                        <p:strVal val="visible"/>
                                      </p:to>
                                    </p:set>
                                    <p:anim calcmode="lin" valueType="num">
                                      <p:cBhvr additive="base">
                                        <p:cTn id="13" dur="500" fill="hold"/>
                                        <p:tgtEl>
                                          <p:spTgt spid="307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1">
                                            <p:txEl>
                                              <p:pRg st="2" end="2"/>
                                            </p:txEl>
                                          </p:spTgt>
                                        </p:tgtEl>
                                        <p:attrNameLst>
                                          <p:attrName>style.visibility</p:attrName>
                                        </p:attrNameLst>
                                      </p:cBhvr>
                                      <p:to>
                                        <p:strVal val="visible"/>
                                      </p:to>
                                    </p:set>
                                    <p:anim calcmode="lin" valueType="num">
                                      <p:cBhvr additive="base">
                                        <p:cTn id="19" dur="500" fill="hold"/>
                                        <p:tgtEl>
                                          <p:spTgt spid="307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1">
                                            <p:txEl>
                                              <p:pRg st="3" end="3"/>
                                            </p:txEl>
                                          </p:spTgt>
                                        </p:tgtEl>
                                        <p:attrNameLst>
                                          <p:attrName>style.visibility</p:attrName>
                                        </p:attrNameLst>
                                      </p:cBhvr>
                                      <p:to>
                                        <p:strVal val="visible"/>
                                      </p:to>
                                    </p:set>
                                    <p:anim calcmode="lin" valueType="num">
                                      <p:cBhvr additive="base">
                                        <p:cTn id="25" dur="500" fill="hold"/>
                                        <p:tgtEl>
                                          <p:spTgt spid="307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1">
                                            <p:txEl>
                                              <p:pRg st="4" end="4"/>
                                            </p:txEl>
                                          </p:spTgt>
                                        </p:tgtEl>
                                        <p:attrNameLst>
                                          <p:attrName>style.visibility</p:attrName>
                                        </p:attrNameLst>
                                      </p:cBhvr>
                                      <p:to>
                                        <p:strVal val="visible"/>
                                      </p:to>
                                    </p:set>
                                    <p:anim calcmode="lin" valueType="num">
                                      <p:cBhvr additive="base">
                                        <p:cTn id="31" dur="500" fill="hold"/>
                                        <p:tgtEl>
                                          <p:spTgt spid="3072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1">
                                            <p:txEl>
                                              <p:pRg st="5" end="5"/>
                                            </p:txEl>
                                          </p:spTgt>
                                        </p:tgtEl>
                                        <p:attrNameLst>
                                          <p:attrName>style.visibility</p:attrName>
                                        </p:attrNameLst>
                                      </p:cBhvr>
                                      <p:to>
                                        <p:strVal val="visible"/>
                                      </p:to>
                                    </p:set>
                                    <p:anim calcmode="lin" valueType="num">
                                      <p:cBhvr additive="base">
                                        <p:cTn id="37" dur="500" fill="hold"/>
                                        <p:tgtEl>
                                          <p:spTgt spid="3072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 xmlns:a16="http://schemas.microsoft.com/office/drawing/2014/main" id="{D3686B50-7C7C-4D70-BC6F-C17883F7CF3A}"/>
              </a:ext>
            </a:extLst>
          </p:cNvPr>
          <p:cNvSpPr>
            <a:spLocks noChangeArrowheads="1"/>
          </p:cNvSpPr>
          <p:nvPr/>
        </p:nvSpPr>
        <p:spPr bwMode="auto">
          <a:xfrm>
            <a:off x="5331798" y="2629905"/>
            <a:ext cx="2105025" cy="16097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Имя числительное</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5" name="Овал 4">
            <a:extLst>
              <a:ext uri="{FF2B5EF4-FFF2-40B4-BE49-F238E27FC236}">
                <a16:creationId xmlns="" xmlns:a16="http://schemas.microsoft.com/office/drawing/2014/main" id="{985FD2F4-C82C-45A1-B4B9-E46F6939FEE0}"/>
              </a:ext>
            </a:extLst>
          </p:cNvPr>
          <p:cNvSpPr>
            <a:spLocks noChangeArrowheads="1"/>
          </p:cNvSpPr>
          <p:nvPr/>
        </p:nvSpPr>
        <p:spPr bwMode="auto">
          <a:xfrm>
            <a:off x="5667263" y="913170"/>
            <a:ext cx="1276350" cy="127635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это…</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7" name="Прямая со стрелкой 6">
            <a:extLst>
              <a:ext uri="{FF2B5EF4-FFF2-40B4-BE49-F238E27FC236}">
                <a16:creationId xmlns="" xmlns:a16="http://schemas.microsoft.com/office/drawing/2014/main" id="{3F271F8B-498F-4B79-87D7-8978E8526DD8}"/>
              </a:ext>
            </a:extLst>
          </p:cNvPr>
          <p:cNvCxnSpPr/>
          <p:nvPr/>
        </p:nvCxnSpPr>
        <p:spPr>
          <a:xfrm flipH="1" flipV="1">
            <a:off x="6182314" y="2181913"/>
            <a:ext cx="28575" cy="504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Овал 6">
            <a:extLst>
              <a:ext uri="{FF2B5EF4-FFF2-40B4-BE49-F238E27FC236}">
                <a16:creationId xmlns="" xmlns:a16="http://schemas.microsoft.com/office/drawing/2014/main" id="{20D9EA9C-A0BE-4CE2-B15D-04FE913F0FD5}"/>
              </a:ext>
            </a:extLst>
          </p:cNvPr>
          <p:cNvSpPr>
            <a:spLocks noChangeArrowheads="1"/>
          </p:cNvSpPr>
          <p:nvPr/>
        </p:nvSpPr>
        <p:spPr bwMode="auto">
          <a:xfrm>
            <a:off x="7226920" y="1062241"/>
            <a:ext cx="1343025" cy="13049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обозначает</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9" name="Прямая со стрелкой 8">
            <a:extLst>
              <a:ext uri="{FF2B5EF4-FFF2-40B4-BE49-F238E27FC236}">
                <a16:creationId xmlns="" xmlns:a16="http://schemas.microsoft.com/office/drawing/2014/main" id="{AB53023B-9433-484F-8CFC-F16C528E90D5}"/>
              </a:ext>
            </a:extLst>
          </p:cNvPr>
          <p:cNvCxnSpPr/>
          <p:nvPr/>
        </p:nvCxnSpPr>
        <p:spPr>
          <a:xfrm flipV="1">
            <a:off x="6868114" y="2296213"/>
            <a:ext cx="57150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Овал 8">
            <a:extLst>
              <a:ext uri="{FF2B5EF4-FFF2-40B4-BE49-F238E27FC236}">
                <a16:creationId xmlns="" xmlns:a16="http://schemas.microsoft.com/office/drawing/2014/main" id="{F93B6D7D-A139-4235-820A-C1503D01378E}"/>
              </a:ext>
            </a:extLst>
          </p:cNvPr>
          <p:cNvSpPr>
            <a:spLocks noChangeArrowheads="1"/>
          </p:cNvSpPr>
          <p:nvPr/>
        </p:nvSpPr>
        <p:spPr bwMode="auto">
          <a:xfrm>
            <a:off x="7878103" y="2297354"/>
            <a:ext cx="1428750" cy="114300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вопрос</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11" name="Прямая со стрелкой 10">
            <a:extLst>
              <a:ext uri="{FF2B5EF4-FFF2-40B4-BE49-F238E27FC236}">
                <a16:creationId xmlns="" xmlns:a16="http://schemas.microsoft.com/office/drawing/2014/main" id="{70DE8A33-3663-4489-AF27-561C2AE0FE58}"/>
              </a:ext>
            </a:extLst>
          </p:cNvPr>
          <p:cNvCxnSpPr/>
          <p:nvPr/>
        </p:nvCxnSpPr>
        <p:spPr>
          <a:xfrm flipV="1">
            <a:off x="7174289" y="2973371"/>
            <a:ext cx="676275" cy="27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 xmlns:a16="http://schemas.microsoft.com/office/drawing/2014/main" id="{8D3FAA96-9587-4060-8B72-D0898FE3DB3F}"/>
              </a:ext>
            </a:extLst>
          </p:cNvPr>
          <p:cNvCxnSpPr/>
          <p:nvPr/>
        </p:nvCxnSpPr>
        <p:spPr>
          <a:xfrm>
            <a:off x="6468064" y="4344088"/>
            <a:ext cx="14287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Овал 16">
            <a:extLst>
              <a:ext uri="{FF2B5EF4-FFF2-40B4-BE49-F238E27FC236}">
                <a16:creationId xmlns="" xmlns:a16="http://schemas.microsoft.com/office/drawing/2014/main" id="{C783E06C-AF5D-44BE-87A8-5416DC3C75B8}"/>
              </a:ext>
            </a:extLst>
          </p:cNvPr>
          <p:cNvSpPr>
            <a:spLocks noChangeArrowheads="1"/>
          </p:cNvSpPr>
          <p:nvPr/>
        </p:nvSpPr>
        <p:spPr bwMode="auto">
          <a:xfrm>
            <a:off x="6023718" y="4669525"/>
            <a:ext cx="1504950" cy="127635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изменяются</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13" name="Овал 17">
            <a:extLst>
              <a:ext uri="{FF2B5EF4-FFF2-40B4-BE49-F238E27FC236}">
                <a16:creationId xmlns="" xmlns:a16="http://schemas.microsoft.com/office/drawing/2014/main" id="{9799FEE6-569F-480B-BE50-3528228A9ECF}"/>
              </a:ext>
            </a:extLst>
          </p:cNvPr>
          <p:cNvSpPr>
            <a:spLocks noChangeArrowheads="1"/>
          </p:cNvSpPr>
          <p:nvPr/>
        </p:nvSpPr>
        <p:spPr bwMode="auto">
          <a:xfrm>
            <a:off x="4232895" y="1171198"/>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cxnSp>
        <p:nvCxnSpPr>
          <p:cNvPr id="15" name="Прямая со стрелкой 14">
            <a:extLst>
              <a:ext uri="{FF2B5EF4-FFF2-40B4-BE49-F238E27FC236}">
                <a16:creationId xmlns="" xmlns:a16="http://schemas.microsoft.com/office/drawing/2014/main" id="{78DB1CB5-1BC3-49F3-A9F3-9953DEE41260}"/>
              </a:ext>
            </a:extLst>
          </p:cNvPr>
          <p:cNvCxnSpPr/>
          <p:nvPr/>
        </p:nvCxnSpPr>
        <p:spPr>
          <a:xfrm flipH="1" flipV="1">
            <a:off x="4677364" y="3429688"/>
            <a:ext cx="495300" cy="95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 xmlns:a16="http://schemas.microsoft.com/office/drawing/2014/main" id="{B3CD76EA-FA3C-4439-9C5A-767D942E825D}"/>
              </a:ext>
            </a:extLst>
          </p:cNvPr>
          <p:cNvCxnSpPr/>
          <p:nvPr/>
        </p:nvCxnSpPr>
        <p:spPr>
          <a:xfrm flipH="1" flipV="1">
            <a:off x="4677364" y="2200963"/>
            <a:ext cx="19050" cy="1200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 xmlns:a16="http://schemas.microsoft.com/office/drawing/2014/main" id="{651981C7-F9B0-4F55-8AFD-9683C8408C39}"/>
              </a:ext>
            </a:extLst>
          </p:cNvPr>
          <p:cNvCxnSpPr/>
          <p:nvPr/>
        </p:nvCxnSpPr>
        <p:spPr>
          <a:xfrm flipH="1" flipV="1">
            <a:off x="4067764" y="2477188"/>
            <a:ext cx="571500" cy="87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 xmlns:a16="http://schemas.microsoft.com/office/drawing/2014/main" id="{4B5889CD-ABCF-4425-B35A-6DE9F2035206}"/>
              </a:ext>
            </a:extLst>
          </p:cNvPr>
          <p:cNvCxnSpPr/>
          <p:nvPr/>
        </p:nvCxnSpPr>
        <p:spPr>
          <a:xfrm flipH="1" flipV="1">
            <a:off x="3619454" y="3400478"/>
            <a:ext cx="942975" cy="4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 xmlns:a16="http://schemas.microsoft.com/office/drawing/2014/main" id="{38E215D2-709A-4C06-BA7A-9DAE2CB21B9D}"/>
              </a:ext>
            </a:extLst>
          </p:cNvPr>
          <p:cNvCxnSpPr/>
          <p:nvPr/>
        </p:nvCxnSpPr>
        <p:spPr>
          <a:xfrm flipH="1">
            <a:off x="3743914" y="3543988"/>
            <a:ext cx="866775" cy="40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 xmlns:a16="http://schemas.microsoft.com/office/drawing/2014/main" id="{96ED83FC-C923-4C45-9F34-1D69F74A3FBF}"/>
              </a:ext>
            </a:extLst>
          </p:cNvPr>
          <p:cNvCxnSpPr/>
          <p:nvPr/>
        </p:nvCxnSpPr>
        <p:spPr>
          <a:xfrm flipH="1">
            <a:off x="4343989" y="3648763"/>
            <a:ext cx="314325" cy="857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Овал 24">
            <a:extLst>
              <a:ext uri="{FF2B5EF4-FFF2-40B4-BE49-F238E27FC236}">
                <a16:creationId xmlns="" xmlns:a16="http://schemas.microsoft.com/office/drawing/2014/main" id="{5255F00A-05EC-45B5-BC77-EF7F5529305C}"/>
              </a:ext>
            </a:extLst>
          </p:cNvPr>
          <p:cNvSpPr>
            <a:spLocks noChangeArrowheads="1"/>
          </p:cNvSpPr>
          <p:nvPr/>
        </p:nvSpPr>
        <p:spPr bwMode="auto">
          <a:xfrm>
            <a:off x="3143478" y="1546527"/>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dirty="0">
              <a:ln>
                <a:noFill/>
              </a:ln>
              <a:solidFill>
                <a:schemeClr val="tx1"/>
              </a:solidFill>
              <a:effectLst/>
              <a:latin typeface="Arial" panose="020B0604020202020204" pitchFamily="34" charset="0"/>
            </a:endParaRPr>
          </a:p>
        </p:txBody>
      </p:sp>
      <p:sp>
        <p:nvSpPr>
          <p:cNvPr id="21" name="Овал 25">
            <a:extLst>
              <a:ext uri="{FF2B5EF4-FFF2-40B4-BE49-F238E27FC236}">
                <a16:creationId xmlns="" xmlns:a16="http://schemas.microsoft.com/office/drawing/2014/main" id="{640AF4D8-B8CC-41CE-B628-7095A31D0F4B}"/>
              </a:ext>
            </a:extLst>
          </p:cNvPr>
          <p:cNvSpPr>
            <a:spLocks noChangeArrowheads="1"/>
          </p:cNvSpPr>
          <p:nvPr/>
        </p:nvSpPr>
        <p:spPr bwMode="auto">
          <a:xfrm>
            <a:off x="2491528" y="2576709"/>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sp>
        <p:nvSpPr>
          <p:cNvPr id="22" name="Овал 26">
            <a:extLst>
              <a:ext uri="{FF2B5EF4-FFF2-40B4-BE49-F238E27FC236}">
                <a16:creationId xmlns="" xmlns:a16="http://schemas.microsoft.com/office/drawing/2014/main" id="{CB249FAB-4E77-4D5E-BD3D-549125E39B57}"/>
              </a:ext>
            </a:extLst>
          </p:cNvPr>
          <p:cNvSpPr>
            <a:spLocks noChangeArrowheads="1"/>
          </p:cNvSpPr>
          <p:nvPr/>
        </p:nvSpPr>
        <p:spPr bwMode="auto">
          <a:xfrm>
            <a:off x="2511629" y="3600941"/>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sp>
        <p:nvSpPr>
          <p:cNvPr id="23" name="Овал 27">
            <a:extLst>
              <a:ext uri="{FF2B5EF4-FFF2-40B4-BE49-F238E27FC236}">
                <a16:creationId xmlns="" xmlns:a16="http://schemas.microsoft.com/office/drawing/2014/main" id="{1619058C-1129-43A1-A05C-AB5071A460B3}"/>
              </a:ext>
            </a:extLst>
          </p:cNvPr>
          <p:cNvSpPr>
            <a:spLocks noChangeArrowheads="1"/>
          </p:cNvSpPr>
          <p:nvPr/>
        </p:nvSpPr>
        <p:spPr bwMode="auto">
          <a:xfrm>
            <a:off x="3397361" y="4387132"/>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sp>
        <p:nvSpPr>
          <p:cNvPr id="24" name="Овал 28">
            <a:extLst>
              <a:ext uri="{FF2B5EF4-FFF2-40B4-BE49-F238E27FC236}">
                <a16:creationId xmlns="" xmlns:a16="http://schemas.microsoft.com/office/drawing/2014/main" id="{1D2A386A-90C5-4390-80D5-BB9E9B714CAF}"/>
              </a:ext>
            </a:extLst>
          </p:cNvPr>
          <p:cNvSpPr>
            <a:spLocks noChangeArrowheads="1"/>
          </p:cNvSpPr>
          <p:nvPr/>
        </p:nvSpPr>
        <p:spPr bwMode="auto">
          <a:xfrm>
            <a:off x="3957422" y="2855012"/>
            <a:ext cx="1143000" cy="113347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Синтак</a:t>
            </a:r>
            <a:r>
              <a:rPr kumimoji="0" lang="ru-RU"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ru-RU" altLang="ru-RU" sz="10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сическая</a:t>
            </a:r>
            <a:r>
              <a:rPr kumimoji="0" lang="ru-RU"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роль</a:t>
            </a:r>
            <a:endParaRPr kumimoji="0" lang="ru-RU" altLang="ru-RU" sz="2400" b="1" i="0" u="none" strike="noStrike" cap="none" normalizeH="0" baseline="0" dirty="0">
              <a:ln>
                <a:noFill/>
              </a:ln>
              <a:solidFill>
                <a:schemeClr val="tx1"/>
              </a:solidFill>
              <a:effectLst/>
              <a:latin typeface="Arial" panose="020B0604020202020204" pitchFamily="34" charset="0"/>
            </a:endParaRPr>
          </a:p>
        </p:txBody>
      </p:sp>
      <p:cxnSp>
        <p:nvCxnSpPr>
          <p:cNvPr id="26" name="Прямая со стрелкой 25">
            <a:extLst>
              <a:ext uri="{FF2B5EF4-FFF2-40B4-BE49-F238E27FC236}">
                <a16:creationId xmlns="" xmlns:a16="http://schemas.microsoft.com/office/drawing/2014/main" id="{AF20EE33-A9EA-41DD-8B7A-3E6F0F6EC59B}"/>
              </a:ext>
            </a:extLst>
          </p:cNvPr>
          <p:cNvCxnSpPr/>
          <p:nvPr/>
        </p:nvCxnSpPr>
        <p:spPr>
          <a:xfrm>
            <a:off x="7240473" y="3561172"/>
            <a:ext cx="609600" cy="523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Овал 31">
            <a:extLst>
              <a:ext uri="{FF2B5EF4-FFF2-40B4-BE49-F238E27FC236}">
                <a16:creationId xmlns="" xmlns:a16="http://schemas.microsoft.com/office/drawing/2014/main" id="{40542245-A5FB-437F-A198-60D661058315}"/>
              </a:ext>
            </a:extLst>
          </p:cNvPr>
          <p:cNvSpPr>
            <a:spLocks noChangeArrowheads="1"/>
          </p:cNvSpPr>
          <p:nvPr/>
        </p:nvSpPr>
        <p:spPr bwMode="auto">
          <a:xfrm>
            <a:off x="7811089" y="3588792"/>
            <a:ext cx="1323975" cy="11144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вопрос</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27" name="Овал 32">
            <a:extLst>
              <a:ext uri="{FF2B5EF4-FFF2-40B4-BE49-F238E27FC236}">
                <a16:creationId xmlns="" xmlns:a16="http://schemas.microsoft.com/office/drawing/2014/main" id="{D29D19FE-CF3A-4BEA-8F1E-C49BEF61AA5C}"/>
              </a:ext>
            </a:extLst>
          </p:cNvPr>
          <p:cNvSpPr>
            <a:spLocks noChangeArrowheads="1"/>
          </p:cNvSpPr>
          <p:nvPr/>
        </p:nvSpPr>
        <p:spPr bwMode="auto">
          <a:xfrm>
            <a:off x="9309720" y="1305613"/>
            <a:ext cx="1428750" cy="114300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Разряд по значению</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28" name="Овал 33">
            <a:extLst>
              <a:ext uri="{FF2B5EF4-FFF2-40B4-BE49-F238E27FC236}">
                <a16:creationId xmlns="" xmlns:a16="http://schemas.microsoft.com/office/drawing/2014/main" id="{9CD5C9E4-AE29-4E49-B83A-251A7FF8BB6F}"/>
              </a:ext>
            </a:extLst>
          </p:cNvPr>
          <p:cNvSpPr>
            <a:spLocks noChangeArrowheads="1"/>
          </p:cNvSpPr>
          <p:nvPr/>
        </p:nvSpPr>
        <p:spPr bwMode="auto">
          <a:xfrm>
            <a:off x="9490978" y="4507290"/>
            <a:ext cx="1323975" cy="11144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Разряд по значению</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30" name="Прямая со стрелкой 29">
            <a:extLst>
              <a:ext uri="{FF2B5EF4-FFF2-40B4-BE49-F238E27FC236}">
                <a16:creationId xmlns="" xmlns:a16="http://schemas.microsoft.com/office/drawing/2014/main" id="{50C468A2-0C5E-4DA4-AAED-57A8B019CD8D}"/>
              </a:ext>
            </a:extLst>
          </p:cNvPr>
          <p:cNvCxnSpPr/>
          <p:nvPr/>
        </p:nvCxnSpPr>
        <p:spPr>
          <a:xfrm flipV="1">
            <a:off x="9012418" y="2123978"/>
            <a:ext cx="276225"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 xmlns:a16="http://schemas.microsoft.com/office/drawing/2014/main" id="{88E28335-21FF-4E21-B69B-C5C5419014DF}"/>
              </a:ext>
            </a:extLst>
          </p:cNvPr>
          <p:cNvCxnSpPr/>
          <p:nvPr/>
        </p:nvCxnSpPr>
        <p:spPr>
          <a:xfrm>
            <a:off x="9068586" y="4478911"/>
            <a:ext cx="40005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 xmlns:a16="http://schemas.microsoft.com/office/drawing/2014/main" id="{F93C52BE-0FAD-412C-AEBA-7FB2C225DEC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24" name="Rectangle 43">
            <a:extLst>
              <a:ext uri="{FF2B5EF4-FFF2-40B4-BE49-F238E27FC236}">
                <a16:creationId xmlns="" xmlns:a16="http://schemas.microsoft.com/office/drawing/2014/main" id="{72050F8C-C0B1-48D6-8F95-BF82371AC3D4}"/>
              </a:ext>
            </a:extLst>
          </p:cNvPr>
          <p:cNvSpPr>
            <a:spLocks noChangeArrowheads="1"/>
          </p:cNvSpPr>
          <p:nvPr/>
        </p:nvSpPr>
        <p:spPr bwMode="auto">
          <a:xfrm>
            <a:off x="0" y="457200"/>
            <a:ext cx="12192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2339545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блокада?</a:t>
            </a:r>
            <a:endParaRPr lang="ru-RU" dirty="0"/>
          </a:p>
        </p:txBody>
      </p:sp>
      <p:sp>
        <p:nvSpPr>
          <p:cNvPr id="3" name="Содержимое 2"/>
          <p:cNvSpPr>
            <a:spLocks noGrp="1"/>
          </p:cNvSpPr>
          <p:nvPr>
            <p:ph idx="1"/>
          </p:nvPr>
        </p:nvSpPr>
        <p:spPr/>
        <p:txBody>
          <a:bodyPr/>
          <a:lstStyle/>
          <a:p>
            <a:r>
              <a:rPr lang="ru-RU" dirty="0" smtClean="0"/>
              <a:t>Блокада –это окружение противника с целью уничтожения, а также изоляция враждебного государства, города с целью прекращения его сношений с внешним миром.</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2867E4-AE64-494F-A7B4-ADB4C2027FC1}"/>
              </a:ext>
            </a:extLst>
          </p:cNvPr>
          <p:cNvSpPr>
            <a:spLocks noGrp="1"/>
          </p:cNvSpPr>
          <p:nvPr>
            <p:ph type="title"/>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5D96F72E-A179-4344-A366-D07EF42C7923}"/>
              </a:ext>
            </a:extLst>
          </p:cNvPr>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13810"/>
            <a:ext cx="12192000" cy="687181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EFDB02FA-3860-434A-9C3B-8C22C19EBEA9}"/>
              </a:ext>
            </a:extLst>
          </p:cNvPr>
          <p:cNvSpPr/>
          <p:nvPr/>
        </p:nvSpPr>
        <p:spPr>
          <a:xfrm>
            <a:off x="329184" y="118872"/>
            <a:ext cx="11558016" cy="1674305"/>
          </a:xfrm>
          <a:prstGeom prst="rect">
            <a:avLst/>
          </a:prstGeom>
        </p:spPr>
        <p:txBody>
          <a:bodyPr wrap="square">
            <a:spAutoFit/>
          </a:bodyPr>
          <a:lstStyle/>
          <a:p>
            <a:pPr algn="just">
              <a:lnSpc>
                <a:spcPct val="107000"/>
              </a:lnSpc>
              <a:spcAft>
                <a:spcPts val="0"/>
              </a:spcAft>
            </a:pPr>
            <a:r>
              <a:rPr lang="ru-RU" dirty="0" smtClean="0">
                <a:solidFill>
                  <a:srgbClr val="2B2622"/>
                </a:solidFill>
                <a:latin typeface="Times New Roman" panose="02020603050405020304" pitchFamily="18" charset="0"/>
                <a:ea typeface="Times New Roman" panose="02020603050405020304" pitchFamily="18" charset="0"/>
                <a:cs typeface="Times New Roman" panose="02020603050405020304" pitchFamily="18" charset="0"/>
              </a:rPr>
              <a:t>Текст 1. </a:t>
            </a:r>
            <a:r>
              <a:rPr lang="ru-RU" sz="2000" dirty="0" smtClean="0">
                <a:solidFill>
                  <a:srgbClr val="2B2622"/>
                </a:solidFill>
                <a:latin typeface="Times New Roman" panose="02020603050405020304" pitchFamily="18" charset="0"/>
                <a:ea typeface="Times New Roman" panose="02020603050405020304" pitchFamily="18" charset="0"/>
                <a:cs typeface="Times New Roman" panose="02020603050405020304" pitchFamily="18" charset="0"/>
              </a:rPr>
              <a:t>В истории Великой Отечественной войны 1941-1945 годов хватает драматических, трагических страниц. Одним из самых страшных была блокада Ленинграда.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R="95250" algn="just" fontAlgn="base">
              <a:lnSpc>
                <a:spcPts val="18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Захват Ленинграда для командования германской армии имел огромное политическое и стратегическое значение. К 30 августа 1941 года были перерезаны все железнодорожные пути соединяющие Ленинград с территорией СССР. А к 8 сентября полностью прекращено сухопутное сообщение. Именно 8 –е сентября известно как день начала блокады Ленинграда.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a:extLst>
              <a:ext uri="{FF2B5EF4-FFF2-40B4-BE49-F238E27FC236}">
                <a16:creationId xmlns="" xmlns:a16="http://schemas.microsoft.com/office/drawing/2014/main" id="{C42FDFC4-67AE-4A8D-89F0-98F545EF99E9}"/>
              </a:ext>
            </a:extLst>
          </p:cNvPr>
          <p:cNvGraphicFramePr>
            <a:graphicFrameLocks noGrp="1"/>
          </p:cNvGraphicFramePr>
          <p:nvPr/>
        </p:nvGraphicFramePr>
        <p:xfrm>
          <a:off x="1400048" y="1975246"/>
          <a:ext cx="9245600" cy="3694034"/>
        </p:xfrm>
        <a:graphic>
          <a:graphicData uri="http://schemas.openxmlformats.org/drawingml/2006/table">
            <a:tbl>
              <a:tblPr firstRow="1" firstCol="1" bandRow="1">
                <a:tableStyleId>{5940675A-B579-460E-94D1-54222C63F5DA}</a:tableStyleId>
              </a:tblPr>
              <a:tblGrid>
                <a:gridCol w="4622800">
                  <a:extLst>
                    <a:ext uri="{9D8B030D-6E8A-4147-A177-3AD203B41FA5}">
                      <a16:colId xmlns="" xmlns:a16="http://schemas.microsoft.com/office/drawing/2014/main" val="2888423074"/>
                    </a:ext>
                  </a:extLst>
                </a:gridCol>
                <a:gridCol w="4622800">
                  <a:extLst>
                    <a:ext uri="{9D8B030D-6E8A-4147-A177-3AD203B41FA5}">
                      <a16:colId xmlns="" xmlns:a16="http://schemas.microsoft.com/office/drawing/2014/main" val="240249636"/>
                    </a:ext>
                  </a:extLst>
                </a:gridCol>
              </a:tblGrid>
              <a:tr h="597039">
                <a:tc>
                  <a:txBody>
                    <a:bodyPr/>
                    <a:lstStyle/>
                    <a:p>
                      <a:pPr marR="95250" algn="ctr" fontAlgn="base">
                        <a:lnSpc>
                          <a:spcPts val="1800"/>
                        </a:lnSpc>
                        <a:spcAft>
                          <a:spcPts val="0"/>
                        </a:spcAft>
                      </a:pPr>
                      <a:r>
                        <a:rPr lang="ru-RU" sz="2000" u="none" dirty="0">
                          <a:effectLst/>
                        </a:rPr>
                        <a:t>Количественные (сколько?)</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Порядковые (какой?)</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9604322"/>
                  </a:ext>
                </a:extLst>
              </a:tr>
              <a:tr h="3096995">
                <a:tc>
                  <a:txBody>
                    <a:bodyPr/>
                    <a:lstStyle/>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77033697"/>
                  </a:ext>
                </a:extLst>
              </a:tr>
            </a:tbl>
          </a:graphicData>
        </a:graphic>
      </p:graphicFrame>
    </p:spTree>
    <p:extLst>
      <p:ext uri="{BB962C8B-B14F-4D97-AF65-F5344CB8AC3E}">
        <p14:creationId xmlns="" xmlns:p14="http://schemas.microsoft.com/office/powerpoint/2010/main" val="616623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2867E4-AE64-494F-A7B4-ADB4C2027FC1}"/>
              </a:ext>
            </a:extLst>
          </p:cNvPr>
          <p:cNvSpPr>
            <a:spLocks noGrp="1"/>
          </p:cNvSpPr>
          <p:nvPr>
            <p:ph type="title"/>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5D96F72E-A179-4344-A366-D07EF42C7923}"/>
              </a:ext>
            </a:extLst>
          </p:cNvPr>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13810"/>
            <a:ext cx="12192000" cy="687181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EFDB02FA-3860-434A-9C3B-8C22C19EBEA9}"/>
              </a:ext>
            </a:extLst>
          </p:cNvPr>
          <p:cNvSpPr/>
          <p:nvPr/>
        </p:nvSpPr>
        <p:spPr>
          <a:xfrm>
            <a:off x="329184" y="118872"/>
            <a:ext cx="11558016" cy="2092881"/>
          </a:xfrm>
          <a:prstGeom prst="rect">
            <a:avLst/>
          </a:prstGeom>
        </p:spPr>
        <p:txBody>
          <a:bodyPr wrap="square">
            <a:spAutoFit/>
          </a:bodyPr>
          <a:lstStyle/>
          <a:p>
            <a:pPr fontAlgn="base"/>
            <a:r>
              <a:rPr lang="ru-RU" dirty="0">
                <a:latin typeface="Times New Roman" panose="02020603050405020304" pitchFamily="18" charset="0"/>
                <a:cs typeface="Times New Roman" panose="02020603050405020304" pitchFamily="18" charset="0"/>
              </a:rPr>
              <a:t>Текст 2. </a:t>
            </a:r>
            <a:r>
              <a:rPr lang="ru-RU" sz="2800" dirty="0" smtClean="0">
                <a:latin typeface="Times New Roman" pitchFamily="18" charset="0"/>
                <a:cs typeface="Times New Roman" pitchFamily="18" charset="0"/>
              </a:rPr>
              <a:t>872 дня блокады Ленинграда стали жестоким испытанием для жителей города. В этот период сообщение велось только по воде Ладожского озера, а зимой по льду. На момент блокады в городе находились 2,5 миллионов жителей.</a:t>
            </a:r>
          </a:p>
          <a:p>
            <a:pPr fontAlgn="base"/>
            <a:endParaRPr lang="ru-RU" dirty="0">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 xmlns:a16="http://schemas.microsoft.com/office/drawing/2014/main" id="{C42FDFC4-67AE-4A8D-89F0-98F545EF99E9}"/>
              </a:ext>
            </a:extLst>
          </p:cNvPr>
          <p:cNvGraphicFramePr>
            <a:graphicFrameLocks noGrp="1"/>
          </p:cNvGraphicFramePr>
          <p:nvPr>
            <p:extLst>
              <p:ext uri="{D42A27DB-BD31-4B8C-83A1-F6EECF244321}">
                <p14:modId xmlns="" xmlns:p14="http://schemas.microsoft.com/office/powerpoint/2010/main" val="3732107581"/>
              </p:ext>
            </p:extLst>
          </p:nvPr>
        </p:nvGraphicFramePr>
        <p:xfrm>
          <a:off x="1308608" y="2282879"/>
          <a:ext cx="9245600" cy="3694034"/>
        </p:xfrm>
        <a:graphic>
          <a:graphicData uri="http://schemas.openxmlformats.org/drawingml/2006/table">
            <a:tbl>
              <a:tblPr firstRow="1" firstCol="1" bandRow="1">
                <a:tableStyleId>{5940675A-B579-460E-94D1-54222C63F5DA}</a:tableStyleId>
              </a:tblPr>
              <a:tblGrid>
                <a:gridCol w="4622800">
                  <a:extLst>
                    <a:ext uri="{9D8B030D-6E8A-4147-A177-3AD203B41FA5}">
                      <a16:colId xmlns="" xmlns:a16="http://schemas.microsoft.com/office/drawing/2014/main" val="2888423074"/>
                    </a:ext>
                  </a:extLst>
                </a:gridCol>
                <a:gridCol w="4622800">
                  <a:extLst>
                    <a:ext uri="{9D8B030D-6E8A-4147-A177-3AD203B41FA5}">
                      <a16:colId xmlns="" xmlns:a16="http://schemas.microsoft.com/office/drawing/2014/main" val="240249636"/>
                    </a:ext>
                  </a:extLst>
                </a:gridCol>
              </a:tblGrid>
              <a:tr h="597039">
                <a:tc>
                  <a:txBody>
                    <a:bodyPr/>
                    <a:lstStyle/>
                    <a:p>
                      <a:pPr marR="95250" algn="ctr" fontAlgn="base">
                        <a:lnSpc>
                          <a:spcPts val="1800"/>
                        </a:lnSpc>
                        <a:spcAft>
                          <a:spcPts val="0"/>
                        </a:spcAft>
                      </a:pPr>
                      <a:r>
                        <a:rPr lang="ru-RU" sz="2000" u="none">
                          <a:effectLst/>
                        </a:rPr>
                        <a:t>Количественные (сколько?)</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Порядковые (какой?)</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9604322"/>
                  </a:ext>
                </a:extLst>
              </a:tr>
              <a:tr h="3096995">
                <a:tc>
                  <a:txBody>
                    <a:bodyPr/>
                    <a:lstStyle/>
                    <a:p>
                      <a:pPr marR="95250" algn="ctr" fontAlgn="base">
                        <a:lnSpc>
                          <a:spcPts val="1800"/>
                        </a:lnSpc>
                        <a:spcAft>
                          <a:spcPts val="0"/>
                        </a:spcAft>
                      </a:pPr>
                      <a:r>
                        <a:rPr lang="ru-RU" sz="2000" u="none" dirty="0">
                          <a:effectLst/>
                        </a:rPr>
                        <a:t> </a:t>
                      </a:r>
                      <a:endParaRPr lang="ru-RU" sz="1600" u="none" dirty="0">
                        <a:effectLst/>
                      </a:endParaRPr>
                    </a:p>
                    <a:p>
                      <a:pPr marR="95250" algn="ctr" fontAlgn="base">
                        <a:lnSpc>
                          <a:spcPts val="1800"/>
                        </a:lnSpc>
                        <a:spcAft>
                          <a:spcPts val="0"/>
                        </a:spcAft>
                      </a:pPr>
                      <a:r>
                        <a:rPr lang="ru-RU" sz="2000" u="none" dirty="0">
                          <a:effectLst/>
                        </a:rPr>
                        <a:t> </a:t>
                      </a:r>
                      <a:endParaRPr lang="ru-RU" sz="1600" u="none" dirty="0">
                        <a:effectLst/>
                      </a:endParaRPr>
                    </a:p>
                    <a:p>
                      <a:pPr marR="95250" algn="ctr" fontAlgn="base">
                        <a:lnSpc>
                          <a:spcPts val="1800"/>
                        </a:lnSpc>
                        <a:spcAft>
                          <a:spcPts val="0"/>
                        </a:spcAft>
                      </a:pPr>
                      <a:r>
                        <a:rPr lang="ru-RU" sz="2000" u="none" dirty="0">
                          <a:effectLst/>
                        </a:rPr>
                        <a:t> </a:t>
                      </a:r>
                      <a:endParaRPr lang="ru-RU" sz="1600" u="none" dirty="0">
                        <a:effectLst/>
                      </a:endParaRPr>
                    </a:p>
                    <a:p>
                      <a:pPr marR="95250" algn="ctr" fontAlgn="base">
                        <a:lnSpc>
                          <a:spcPts val="1800"/>
                        </a:lnSpc>
                        <a:spcAft>
                          <a:spcPts val="0"/>
                        </a:spcAft>
                      </a:pPr>
                      <a:r>
                        <a:rPr lang="ru-RU" sz="2000" u="none" dirty="0">
                          <a:effectLst/>
                        </a:rPr>
                        <a:t> </a:t>
                      </a:r>
                      <a:endParaRPr lang="ru-RU" sz="1600" u="none" dirty="0">
                        <a:effectLst/>
                      </a:endParaRPr>
                    </a:p>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77033697"/>
                  </a:ext>
                </a:extLst>
              </a:tr>
            </a:tbl>
          </a:graphicData>
        </a:graphic>
      </p:graphicFrame>
    </p:spTree>
    <p:extLst>
      <p:ext uri="{BB962C8B-B14F-4D97-AF65-F5344CB8AC3E}">
        <p14:creationId xmlns="" xmlns:p14="http://schemas.microsoft.com/office/powerpoint/2010/main" val="2670387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2867E4-AE64-494F-A7B4-ADB4C2027FC1}"/>
              </a:ext>
            </a:extLst>
          </p:cNvPr>
          <p:cNvSpPr>
            <a:spLocks noGrp="1"/>
          </p:cNvSpPr>
          <p:nvPr>
            <p:ph type="title"/>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5D96F72E-A179-4344-A366-D07EF42C7923}"/>
              </a:ext>
            </a:extLst>
          </p:cNvPr>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13810"/>
            <a:ext cx="12192000" cy="687181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EFDB02FA-3860-434A-9C3B-8C22C19EBEA9}"/>
              </a:ext>
            </a:extLst>
          </p:cNvPr>
          <p:cNvSpPr/>
          <p:nvPr/>
        </p:nvSpPr>
        <p:spPr>
          <a:xfrm>
            <a:off x="329184" y="118872"/>
            <a:ext cx="11558016" cy="1200329"/>
          </a:xfrm>
          <a:prstGeom prst="rect">
            <a:avLst/>
          </a:prstGeom>
        </p:spPr>
        <p:txBody>
          <a:bodyPr wrap="square">
            <a:spAutoFit/>
          </a:bodyPr>
          <a:lstStyle/>
          <a:p>
            <a:pPr fontAlgn="base"/>
            <a:r>
              <a:rPr lang="ru-RU" dirty="0" smtClean="0"/>
              <a:t>Текст 3. Отсутствие достаточных продовольственных запасов на складах и ранние холода 1941 года только усугубили ситуацию. От истощения и обморожений погибли тысячи людей. Доставка некоторого количества продовольствия стала возможна только после того, как на Ладоге установился лед. Эта ледовая трасса стала для ленинградцев настоящей Дорогой Жизни. Часть жителей, около 500 тысяч была эвакуирована по льду.</a:t>
            </a:r>
            <a:endParaRPr lang="ru-RU" dirty="0"/>
          </a:p>
        </p:txBody>
      </p:sp>
      <p:graphicFrame>
        <p:nvGraphicFramePr>
          <p:cNvPr id="6" name="Таблица 5">
            <a:extLst>
              <a:ext uri="{FF2B5EF4-FFF2-40B4-BE49-F238E27FC236}">
                <a16:creationId xmlns="" xmlns:a16="http://schemas.microsoft.com/office/drawing/2014/main" id="{C42FDFC4-67AE-4A8D-89F0-98F545EF99E9}"/>
              </a:ext>
            </a:extLst>
          </p:cNvPr>
          <p:cNvGraphicFramePr>
            <a:graphicFrameLocks noGrp="1"/>
          </p:cNvGraphicFramePr>
          <p:nvPr>
            <p:extLst>
              <p:ext uri="{D42A27DB-BD31-4B8C-83A1-F6EECF244321}">
                <p14:modId xmlns="" xmlns:p14="http://schemas.microsoft.com/office/powerpoint/2010/main" val="1585706944"/>
              </p:ext>
            </p:extLst>
          </p:nvPr>
        </p:nvGraphicFramePr>
        <p:xfrm>
          <a:off x="1381760" y="2396450"/>
          <a:ext cx="9245600" cy="3694034"/>
        </p:xfrm>
        <a:graphic>
          <a:graphicData uri="http://schemas.openxmlformats.org/drawingml/2006/table">
            <a:tbl>
              <a:tblPr firstRow="1" firstCol="1" bandRow="1">
                <a:tableStyleId>{5940675A-B579-460E-94D1-54222C63F5DA}</a:tableStyleId>
              </a:tblPr>
              <a:tblGrid>
                <a:gridCol w="4622800">
                  <a:extLst>
                    <a:ext uri="{9D8B030D-6E8A-4147-A177-3AD203B41FA5}">
                      <a16:colId xmlns="" xmlns:a16="http://schemas.microsoft.com/office/drawing/2014/main" val="2888423074"/>
                    </a:ext>
                  </a:extLst>
                </a:gridCol>
                <a:gridCol w="4622800">
                  <a:extLst>
                    <a:ext uri="{9D8B030D-6E8A-4147-A177-3AD203B41FA5}">
                      <a16:colId xmlns="" xmlns:a16="http://schemas.microsoft.com/office/drawing/2014/main" val="240249636"/>
                    </a:ext>
                  </a:extLst>
                </a:gridCol>
              </a:tblGrid>
              <a:tr h="597039">
                <a:tc>
                  <a:txBody>
                    <a:bodyPr/>
                    <a:lstStyle/>
                    <a:p>
                      <a:pPr marR="95250" algn="ctr" fontAlgn="base">
                        <a:lnSpc>
                          <a:spcPts val="1800"/>
                        </a:lnSpc>
                        <a:spcAft>
                          <a:spcPts val="0"/>
                        </a:spcAft>
                      </a:pPr>
                      <a:r>
                        <a:rPr lang="ru-RU" sz="2000" u="none" dirty="0">
                          <a:effectLst/>
                        </a:rPr>
                        <a:t>Количественные (сколько?)</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Порядковые (какой?)</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9604322"/>
                  </a:ext>
                </a:extLst>
              </a:tr>
              <a:tr h="3096995">
                <a:tc>
                  <a:txBody>
                    <a:bodyPr/>
                    <a:lstStyle/>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77033697"/>
                  </a:ext>
                </a:extLst>
              </a:tr>
            </a:tbl>
          </a:graphicData>
        </a:graphic>
      </p:graphicFrame>
    </p:spTree>
    <p:extLst>
      <p:ext uri="{BB962C8B-B14F-4D97-AF65-F5344CB8AC3E}">
        <p14:creationId xmlns="" xmlns:p14="http://schemas.microsoft.com/office/powerpoint/2010/main" val="83610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2867E4-AE64-494F-A7B4-ADB4C2027FC1}"/>
              </a:ext>
            </a:extLst>
          </p:cNvPr>
          <p:cNvSpPr>
            <a:spLocks noGrp="1"/>
          </p:cNvSpPr>
          <p:nvPr>
            <p:ph type="title"/>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5D96F72E-A179-4344-A366-D07EF42C7923}"/>
              </a:ext>
            </a:extLst>
          </p:cNvPr>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13810"/>
            <a:ext cx="12192000" cy="687181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EFDB02FA-3860-434A-9C3B-8C22C19EBEA9}"/>
              </a:ext>
            </a:extLst>
          </p:cNvPr>
          <p:cNvSpPr/>
          <p:nvPr/>
        </p:nvSpPr>
        <p:spPr>
          <a:xfrm>
            <a:off x="329184" y="118872"/>
            <a:ext cx="11558016" cy="1200329"/>
          </a:xfrm>
          <a:prstGeom prst="rect">
            <a:avLst/>
          </a:prstGeom>
        </p:spPr>
        <p:txBody>
          <a:bodyPr wrap="square">
            <a:spAutoFit/>
          </a:bodyPr>
          <a:lstStyle/>
          <a:p>
            <a:pPr fontAlgn="base"/>
            <a:r>
              <a:rPr lang="ru-RU" dirty="0" smtClean="0"/>
              <a:t>Текст 4. Несмотря на сложность ситуации, Жуков отдал приказ защищать Ленинград до последнего. Гитлер же, стремясь избежать крупных потерь при штурме, приказал начать осаду. Бомбежки и артиллерийские обстрелы стали едва ли не ежедневными. За время осады на город фашистами было сброшено 150 тысяч снарядов и 100 тысяч бомб. Мирное население оказалось в тяжелейшем положении. </a:t>
            </a:r>
            <a:endParaRPr lang="ru-RU" dirty="0"/>
          </a:p>
        </p:txBody>
      </p:sp>
      <p:graphicFrame>
        <p:nvGraphicFramePr>
          <p:cNvPr id="6" name="Таблица 5">
            <a:extLst>
              <a:ext uri="{FF2B5EF4-FFF2-40B4-BE49-F238E27FC236}">
                <a16:creationId xmlns="" xmlns:a16="http://schemas.microsoft.com/office/drawing/2014/main" id="{C42FDFC4-67AE-4A8D-89F0-98F545EF99E9}"/>
              </a:ext>
            </a:extLst>
          </p:cNvPr>
          <p:cNvGraphicFramePr>
            <a:graphicFrameLocks noGrp="1"/>
          </p:cNvGraphicFramePr>
          <p:nvPr/>
        </p:nvGraphicFramePr>
        <p:xfrm>
          <a:off x="1400048" y="1975246"/>
          <a:ext cx="9245600" cy="3694034"/>
        </p:xfrm>
        <a:graphic>
          <a:graphicData uri="http://schemas.openxmlformats.org/drawingml/2006/table">
            <a:tbl>
              <a:tblPr firstRow="1" firstCol="1" bandRow="1">
                <a:tableStyleId>{5940675A-B579-460E-94D1-54222C63F5DA}</a:tableStyleId>
              </a:tblPr>
              <a:tblGrid>
                <a:gridCol w="4622800">
                  <a:extLst>
                    <a:ext uri="{9D8B030D-6E8A-4147-A177-3AD203B41FA5}">
                      <a16:colId xmlns="" xmlns:a16="http://schemas.microsoft.com/office/drawing/2014/main" val="2888423074"/>
                    </a:ext>
                  </a:extLst>
                </a:gridCol>
                <a:gridCol w="4622800">
                  <a:extLst>
                    <a:ext uri="{9D8B030D-6E8A-4147-A177-3AD203B41FA5}">
                      <a16:colId xmlns="" xmlns:a16="http://schemas.microsoft.com/office/drawing/2014/main" val="240249636"/>
                    </a:ext>
                  </a:extLst>
                </a:gridCol>
              </a:tblGrid>
              <a:tr h="597039">
                <a:tc>
                  <a:txBody>
                    <a:bodyPr/>
                    <a:lstStyle/>
                    <a:p>
                      <a:pPr marR="95250" algn="ctr" fontAlgn="base">
                        <a:lnSpc>
                          <a:spcPts val="1800"/>
                        </a:lnSpc>
                        <a:spcAft>
                          <a:spcPts val="0"/>
                        </a:spcAft>
                      </a:pPr>
                      <a:r>
                        <a:rPr lang="ru-RU" sz="2000" u="none">
                          <a:effectLst/>
                        </a:rPr>
                        <a:t>Количественные (сколько?)</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Порядковые (какой?)</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9604322"/>
                  </a:ext>
                </a:extLst>
              </a:tr>
              <a:tr h="3096995">
                <a:tc>
                  <a:txBody>
                    <a:bodyPr/>
                    <a:lstStyle/>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77033697"/>
                  </a:ext>
                </a:extLst>
              </a:tr>
            </a:tbl>
          </a:graphicData>
        </a:graphic>
      </p:graphicFrame>
    </p:spTree>
    <p:extLst>
      <p:ext uri="{BB962C8B-B14F-4D97-AF65-F5344CB8AC3E}">
        <p14:creationId xmlns="" xmlns:p14="http://schemas.microsoft.com/office/powerpoint/2010/main" val="155973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2867E4-AE64-494F-A7B4-ADB4C2027FC1}"/>
              </a:ext>
            </a:extLst>
          </p:cNvPr>
          <p:cNvSpPr>
            <a:spLocks noGrp="1"/>
          </p:cNvSpPr>
          <p:nvPr>
            <p:ph type="title"/>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5D96F72E-A179-4344-A366-D07EF42C7923}"/>
              </a:ext>
            </a:extLst>
          </p:cNvPr>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13810"/>
            <a:ext cx="12192000" cy="687181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EFDB02FA-3860-434A-9C3B-8C22C19EBEA9}"/>
              </a:ext>
            </a:extLst>
          </p:cNvPr>
          <p:cNvSpPr/>
          <p:nvPr/>
        </p:nvSpPr>
        <p:spPr>
          <a:xfrm>
            <a:off x="329184" y="118872"/>
            <a:ext cx="11558016" cy="1200329"/>
          </a:xfrm>
          <a:prstGeom prst="rect">
            <a:avLst/>
          </a:prstGeom>
        </p:spPr>
        <p:txBody>
          <a:bodyPr wrap="square">
            <a:spAutoFit/>
          </a:bodyPr>
          <a:lstStyle/>
          <a:p>
            <a:pPr fontAlgn="base"/>
            <a:r>
              <a:rPr lang="ru-RU" dirty="0"/>
              <a:t>Текст </a:t>
            </a:r>
            <a:r>
              <a:rPr lang="ru-RU" dirty="0" smtClean="0"/>
              <a:t>5. Первая зима блокады стала самой тяжелой. Для рабочих норма хлеба составляла только 250 граммов, для всех остальных – служащих, детей, иждивенцев – меньше в 2 раза. В пищу употреблялось все, что можно было есть. Вскоре из строя вышла система водоснабжения. Жители брали воду прямо из Невы. Отсутствие отопления зимой вкупе с голодом стало жестоким испытанием. </a:t>
            </a:r>
            <a:endParaRPr lang="ru-RU" dirty="0"/>
          </a:p>
        </p:txBody>
      </p:sp>
      <p:graphicFrame>
        <p:nvGraphicFramePr>
          <p:cNvPr id="6" name="Таблица 5">
            <a:extLst>
              <a:ext uri="{FF2B5EF4-FFF2-40B4-BE49-F238E27FC236}">
                <a16:creationId xmlns="" xmlns:a16="http://schemas.microsoft.com/office/drawing/2014/main" id="{C42FDFC4-67AE-4A8D-89F0-98F545EF99E9}"/>
              </a:ext>
            </a:extLst>
          </p:cNvPr>
          <p:cNvGraphicFramePr>
            <a:graphicFrameLocks noGrp="1"/>
          </p:cNvGraphicFramePr>
          <p:nvPr/>
        </p:nvGraphicFramePr>
        <p:xfrm>
          <a:off x="1400048" y="1975246"/>
          <a:ext cx="9245600" cy="3694034"/>
        </p:xfrm>
        <a:graphic>
          <a:graphicData uri="http://schemas.openxmlformats.org/drawingml/2006/table">
            <a:tbl>
              <a:tblPr firstRow="1" firstCol="1" bandRow="1">
                <a:tableStyleId>{5940675A-B579-460E-94D1-54222C63F5DA}</a:tableStyleId>
              </a:tblPr>
              <a:tblGrid>
                <a:gridCol w="4622800">
                  <a:extLst>
                    <a:ext uri="{9D8B030D-6E8A-4147-A177-3AD203B41FA5}">
                      <a16:colId xmlns="" xmlns:a16="http://schemas.microsoft.com/office/drawing/2014/main" val="2888423074"/>
                    </a:ext>
                  </a:extLst>
                </a:gridCol>
                <a:gridCol w="4622800">
                  <a:extLst>
                    <a:ext uri="{9D8B030D-6E8A-4147-A177-3AD203B41FA5}">
                      <a16:colId xmlns="" xmlns:a16="http://schemas.microsoft.com/office/drawing/2014/main" val="240249636"/>
                    </a:ext>
                  </a:extLst>
                </a:gridCol>
              </a:tblGrid>
              <a:tr h="597039">
                <a:tc>
                  <a:txBody>
                    <a:bodyPr/>
                    <a:lstStyle/>
                    <a:p>
                      <a:pPr marR="95250" algn="ctr" fontAlgn="base">
                        <a:lnSpc>
                          <a:spcPts val="1800"/>
                        </a:lnSpc>
                        <a:spcAft>
                          <a:spcPts val="0"/>
                        </a:spcAft>
                      </a:pPr>
                      <a:r>
                        <a:rPr lang="ru-RU" sz="2000" u="none">
                          <a:effectLst/>
                        </a:rPr>
                        <a:t>Количественные (сколько?)</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Порядковые (какой?)</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9604322"/>
                  </a:ext>
                </a:extLst>
              </a:tr>
              <a:tr h="3096995">
                <a:tc>
                  <a:txBody>
                    <a:bodyPr/>
                    <a:lstStyle/>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77033697"/>
                  </a:ext>
                </a:extLst>
              </a:tr>
            </a:tbl>
          </a:graphicData>
        </a:graphic>
      </p:graphicFrame>
    </p:spTree>
    <p:extLst>
      <p:ext uri="{BB962C8B-B14F-4D97-AF65-F5344CB8AC3E}">
        <p14:creationId xmlns="" xmlns:p14="http://schemas.microsoft.com/office/powerpoint/2010/main" val="1104880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5D96F72E-A179-4344-A366-D07EF42C7923}"/>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13810"/>
            <a:ext cx="12192000" cy="687181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5" name="Таблица 4">
            <a:extLst>
              <a:ext uri="{FF2B5EF4-FFF2-40B4-BE49-F238E27FC236}">
                <a16:creationId xmlns="" xmlns:a16="http://schemas.microsoft.com/office/drawing/2014/main" id="{C42FDFC4-67AE-4A8D-89F0-98F545EF99E9}"/>
              </a:ext>
            </a:extLst>
          </p:cNvPr>
          <p:cNvGraphicFramePr>
            <a:graphicFrameLocks noGrp="1"/>
          </p:cNvGraphicFramePr>
          <p:nvPr/>
        </p:nvGraphicFramePr>
        <p:xfrm>
          <a:off x="1400048" y="1975246"/>
          <a:ext cx="9245600" cy="3694034"/>
        </p:xfrm>
        <a:graphic>
          <a:graphicData uri="http://schemas.openxmlformats.org/drawingml/2006/table">
            <a:tbl>
              <a:tblPr firstRow="1" firstCol="1" bandRow="1">
                <a:tableStyleId>{5940675A-B579-460E-94D1-54222C63F5DA}</a:tableStyleId>
              </a:tblPr>
              <a:tblGrid>
                <a:gridCol w="4622800">
                  <a:extLst>
                    <a:ext uri="{9D8B030D-6E8A-4147-A177-3AD203B41FA5}">
                      <a16:colId xmlns="" xmlns:a16="http://schemas.microsoft.com/office/drawing/2014/main" val="2888423074"/>
                    </a:ext>
                  </a:extLst>
                </a:gridCol>
                <a:gridCol w="4622800">
                  <a:extLst>
                    <a:ext uri="{9D8B030D-6E8A-4147-A177-3AD203B41FA5}">
                      <a16:colId xmlns="" xmlns:a16="http://schemas.microsoft.com/office/drawing/2014/main" val="240249636"/>
                    </a:ext>
                  </a:extLst>
                </a:gridCol>
              </a:tblGrid>
              <a:tr h="597039">
                <a:tc>
                  <a:txBody>
                    <a:bodyPr/>
                    <a:lstStyle/>
                    <a:p>
                      <a:pPr marR="95250" algn="ctr" fontAlgn="base">
                        <a:lnSpc>
                          <a:spcPts val="1800"/>
                        </a:lnSpc>
                        <a:spcAft>
                          <a:spcPts val="0"/>
                        </a:spcAft>
                      </a:pPr>
                      <a:r>
                        <a:rPr lang="ru-RU" sz="2000" u="none">
                          <a:effectLst/>
                        </a:rPr>
                        <a:t>Количественные (сколько?)</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Порядковые (какой?)</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9604322"/>
                  </a:ext>
                </a:extLst>
              </a:tr>
              <a:tr h="3096995">
                <a:tc>
                  <a:txBody>
                    <a:bodyPr/>
                    <a:lstStyle/>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77033697"/>
                  </a:ext>
                </a:extLst>
              </a:tr>
            </a:tbl>
          </a:graphicData>
        </a:graphic>
      </p:graphicFrame>
      <p:sp>
        <p:nvSpPr>
          <p:cNvPr id="6" name="Прямоугольник 5">
            <a:extLst>
              <a:ext uri="{FF2B5EF4-FFF2-40B4-BE49-F238E27FC236}">
                <a16:creationId xmlns="" xmlns:a16="http://schemas.microsoft.com/office/drawing/2014/main" id="{EFDB02FA-3860-434A-9C3B-8C22C19EBEA9}"/>
              </a:ext>
            </a:extLst>
          </p:cNvPr>
          <p:cNvSpPr/>
          <p:nvPr/>
        </p:nvSpPr>
        <p:spPr>
          <a:xfrm>
            <a:off x="329184" y="118872"/>
            <a:ext cx="11558016" cy="1200329"/>
          </a:xfrm>
          <a:prstGeom prst="rect">
            <a:avLst/>
          </a:prstGeom>
        </p:spPr>
        <p:txBody>
          <a:bodyPr wrap="square">
            <a:spAutoFit/>
          </a:bodyPr>
          <a:lstStyle/>
          <a:p>
            <a:pPr fontAlgn="base"/>
            <a:r>
              <a:rPr lang="ru-RU" dirty="0" smtClean="0"/>
              <a:t>Текст 6. Тем не менее, Ленинград оборонялся. Люди работали, предприятия выпускали боеприпасы и ремонтировали вышедшую из строя технику. К концу декабря большая часть населения города погибла и пайка хлеба стала вдвое больше. Люди умирали на улицах, ослабев от голода. Весной 1943 года на улицах города было найдено 13 тысяч трупов. По официальным данным в Ленинграде во время блокады погибло 642 тысяч жителей. </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5D96F72E-A179-4344-A366-D07EF42C7923}"/>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13810"/>
            <a:ext cx="12192000" cy="687181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5" name="Таблица 4">
            <a:extLst>
              <a:ext uri="{FF2B5EF4-FFF2-40B4-BE49-F238E27FC236}">
                <a16:creationId xmlns="" xmlns:a16="http://schemas.microsoft.com/office/drawing/2014/main" id="{C42FDFC4-67AE-4A8D-89F0-98F545EF99E9}"/>
              </a:ext>
            </a:extLst>
          </p:cNvPr>
          <p:cNvGraphicFramePr>
            <a:graphicFrameLocks noGrp="1"/>
          </p:cNvGraphicFramePr>
          <p:nvPr/>
        </p:nvGraphicFramePr>
        <p:xfrm>
          <a:off x="1400048" y="1975246"/>
          <a:ext cx="9245600" cy="3694034"/>
        </p:xfrm>
        <a:graphic>
          <a:graphicData uri="http://schemas.openxmlformats.org/drawingml/2006/table">
            <a:tbl>
              <a:tblPr firstRow="1" firstCol="1" bandRow="1">
                <a:tableStyleId>{5940675A-B579-460E-94D1-54222C63F5DA}</a:tableStyleId>
              </a:tblPr>
              <a:tblGrid>
                <a:gridCol w="4622800">
                  <a:extLst>
                    <a:ext uri="{9D8B030D-6E8A-4147-A177-3AD203B41FA5}">
                      <a16:colId xmlns="" xmlns:a16="http://schemas.microsoft.com/office/drawing/2014/main" val="2888423074"/>
                    </a:ext>
                  </a:extLst>
                </a:gridCol>
                <a:gridCol w="4622800">
                  <a:extLst>
                    <a:ext uri="{9D8B030D-6E8A-4147-A177-3AD203B41FA5}">
                      <a16:colId xmlns="" xmlns:a16="http://schemas.microsoft.com/office/drawing/2014/main" val="240249636"/>
                    </a:ext>
                  </a:extLst>
                </a:gridCol>
              </a:tblGrid>
              <a:tr h="597039">
                <a:tc>
                  <a:txBody>
                    <a:bodyPr/>
                    <a:lstStyle/>
                    <a:p>
                      <a:pPr marR="95250" algn="ctr" fontAlgn="base">
                        <a:lnSpc>
                          <a:spcPts val="1800"/>
                        </a:lnSpc>
                        <a:spcAft>
                          <a:spcPts val="0"/>
                        </a:spcAft>
                      </a:pPr>
                      <a:r>
                        <a:rPr lang="ru-RU" sz="2000" u="none">
                          <a:effectLst/>
                        </a:rPr>
                        <a:t>Количественные (сколько?)</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Порядковые (какой?)</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9604322"/>
                  </a:ext>
                </a:extLst>
              </a:tr>
              <a:tr h="3096995">
                <a:tc>
                  <a:txBody>
                    <a:bodyPr/>
                    <a:lstStyle/>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u="none">
                        <a:effectLst/>
                      </a:endParaRPr>
                    </a:p>
                    <a:p>
                      <a:pPr marR="95250" algn="ctr" fontAlgn="base">
                        <a:lnSpc>
                          <a:spcPts val="1800"/>
                        </a:lnSpc>
                        <a:spcAft>
                          <a:spcPts val="0"/>
                        </a:spcAft>
                      </a:pPr>
                      <a:r>
                        <a:rPr lang="ru-RU" sz="2000" u="none">
                          <a:effectLst/>
                        </a:rPr>
                        <a:t> </a:t>
                      </a:r>
                      <a:endParaRPr lang="ru-RU" sz="1600" i="0" u="none">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tc>
                  <a:txBody>
                    <a:bodyPr/>
                    <a:lstStyle/>
                    <a:p>
                      <a:pPr marR="95250" algn="ctr" fontAlgn="base">
                        <a:lnSpc>
                          <a:spcPts val="1800"/>
                        </a:lnSpc>
                        <a:spcAft>
                          <a:spcPts val="0"/>
                        </a:spcAft>
                      </a:pPr>
                      <a:r>
                        <a:rPr lang="ru-RU" sz="2000" u="none" dirty="0">
                          <a:effectLst/>
                        </a:rPr>
                        <a:t> </a:t>
                      </a:r>
                      <a:endParaRPr lang="ru-RU" sz="1600" i="0" u="none" dirty="0">
                        <a:effectLst/>
                        <a:latin typeface="Monotype Corsiva" panose="03010101010201010101"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77033697"/>
                  </a:ext>
                </a:extLst>
              </a:tr>
            </a:tbl>
          </a:graphicData>
        </a:graphic>
      </p:graphicFrame>
      <p:sp>
        <p:nvSpPr>
          <p:cNvPr id="7" name="Прямоугольник 6">
            <a:extLst>
              <a:ext uri="{FF2B5EF4-FFF2-40B4-BE49-F238E27FC236}">
                <a16:creationId xmlns="" xmlns:a16="http://schemas.microsoft.com/office/drawing/2014/main" id="{EFDB02FA-3860-434A-9C3B-8C22C19EBEA9}"/>
              </a:ext>
            </a:extLst>
          </p:cNvPr>
          <p:cNvSpPr/>
          <p:nvPr/>
        </p:nvSpPr>
        <p:spPr>
          <a:xfrm>
            <a:off x="329184" y="118872"/>
            <a:ext cx="11558016" cy="1477328"/>
          </a:xfrm>
          <a:prstGeom prst="rect">
            <a:avLst/>
          </a:prstGeom>
        </p:spPr>
        <p:txBody>
          <a:bodyPr wrap="square">
            <a:spAutoFit/>
          </a:bodyPr>
          <a:lstStyle/>
          <a:p>
            <a:pPr fontAlgn="base"/>
            <a:r>
              <a:rPr lang="ru-RU" dirty="0" smtClean="0"/>
              <a:t>Текст 7. Только 24 января 1944 года силами Ленинградского и </a:t>
            </a:r>
            <a:r>
              <a:rPr lang="ru-RU" dirty="0" err="1" smtClean="0"/>
              <a:t>Волховского</a:t>
            </a:r>
            <a:r>
              <a:rPr lang="ru-RU" dirty="0" smtClean="0"/>
              <a:t> фронтов был совершен прорыв блокады Ленинграда. В день снятия блокады Ленинграда в городе осталось 5 раз меньше людей, всего 560 тысяч жителей. Блокада Ленинграда длилась 872 дней и стала самой жестокой в истории. В этом году мы празднуем 75-летие Победы в Великой Отечественной войне. Пусть мы не были свидетелями этих страшных событий, но мы должны помнить, гордиться и чтить!</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03C977-3FD9-42EE-8274-AAD45B2AB734}"/>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F6BDF4D3-5077-47D6-AC6F-36766652E0FC}"/>
              </a:ext>
            </a:extLst>
          </p:cNvPr>
          <p:cNvSpPr>
            <a:spLocks noGrp="1"/>
          </p:cNvSpPr>
          <p:nvPr>
            <p:ph idx="1"/>
          </p:nvPr>
        </p:nvSpPr>
        <p:spPr/>
        <p:txBody>
          <a:bodyPr/>
          <a:lstStyle/>
          <a:p>
            <a:endParaRPr lang="ru-RU"/>
          </a:p>
        </p:txBody>
      </p:sp>
      <p:pic>
        <p:nvPicPr>
          <p:cNvPr id="4" name="Picture 8" descr="Картинки по запросу &quot;вов фон&quot;">
            <a:extLst>
              <a:ext uri="{FF2B5EF4-FFF2-40B4-BE49-F238E27FC236}">
                <a16:creationId xmlns="" xmlns:a16="http://schemas.microsoft.com/office/drawing/2014/main" id="{4D51B5A5-3BBB-408A-A302-C17AC480DA1A}"/>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854"/>
          <a:stretch/>
        </p:blipFill>
        <p:spPr bwMode="auto">
          <a:xfrm>
            <a:off x="0" y="-88456"/>
            <a:ext cx="12192000" cy="687181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7CF41EE8-AEA2-443A-90EC-56C8928C6FBD}"/>
              </a:ext>
            </a:extLst>
          </p:cNvPr>
          <p:cNvSpPr/>
          <p:nvPr/>
        </p:nvSpPr>
        <p:spPr>
          <a:xfrm>
            <a:off x="634482" y="471023"/>
            <a:ext cx="10605404" cy="1862048"/>
          </a:xfrm>
          <a:prstGeom prst="rect">
            <a:avLst/>
          </a:prstGeom>
          <a:noFill/>
        </p:spPr>
        <p:txBody>
          <a:bodyPr wrap="square" lIns="91440" tIns="45720" rIns="91440" bIns="45720">
            <a:spAutoFit/>
          </a:bodyPr>
          <a:lstStyle/>
          <a:p>
            <a:pPr algn="ctr"/>
            <a:r>
              <a:rPr lang="ru-RU" sz="11500" b="1" dirty="0">
                <a:ln w="12700">
                  <a:solidFill>
                    <a:schemeClr val="accent5"/>
                  </a:solidFill>
                  <a:prstDash val="solid"/>
                </a:ln>
                <a:solidFill>
                  <a:schemeClr val="accent1">
                    <a:lumMod val="75000"/>
                  </a:schemeClr>
                </a:solidFill>
              </a:rPr>
              <a:t>ВИКТОРИНА</a:t>
            </a:r>
          </a:p>
        </p:txBody>
      </p:sp>
      <p:sp>
        <p:nvSpPr>
          <p:cNvPr id="6" name="TextBox 5">
            <a:extLst>
              <a:ext uri="{FF2B5EF4-FFF2-40B4-BE49-F238E27FC236}">
                <a16:creationId xmlns="" xmlns:a16="http://schemas.microsoft.com/office/drawing/2014/main" id="{F13C2B5B-15C8-45BF-89AB-A58970E13CE7}"/>
              </a:ext>
            </a:extLst>
          </p:cNvPr>
          <p:cNvSpPr txBox="1"/>
          <p:nvPr/>
        </p:nvSpPr>
        <p:spPr>
          <a:xfrm>
            <a:off x="1376039" y="3124940"/>
            <a:ext cx="6613864" cy="707886"/>
          </a:xfrm>
          <a:prstGeom prst="rect">
            <a:avLst/>
          </a:prstGeom>
          <a:noFill/>
        </p:spPr>
        <p:txBody>
          <a:bodyPr wrap="square" rtlCol="0">
            <a:spAutoFit/>
          </a:bodyPr>
          <a:lstStyle/>
          <a:p>
            <a:r>
              <a:rPr lang="ru-RU" sz="4000" dirty="0"/>
              <a:t>Зайти на сайт  </a:t>
            </a:r>
            <a:r>
              <a:rPr lang="en-US" sz="4000" dirty="0"/>
              <a:t>Kahoot.it</a:t>
            </a:r>
            <a:endParaRPr lang="ru-RU" sz="4000" dirty="0"/>
          </a:p>
        </p:txBody>
      </p:sp>
    </p:spTree>
    <p:extLst>
      <p:ext uri="{BB962C8B-B14F-4D97-AF65-F5344CB8AC3E}">
        <p14:creationId xmlns="" xmlns:p14="http://schemas.microsoft.com/office/powerpoint/2010/main" val="302107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quot;лист тетради в линейку фон&quot;">
            <a:extLst>
              <a:ext uri="{FF2B5EF4-FFF2-40B4-BE49-F238E27FC236}">
                <a16:creationId xmlns="" xmlns:a16="http://schemas.microsoft.com/office/drawing/2014/main" id="{3C6E9012-4778-4DD5-8839-0176918D807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FDA5620F-B550-4E79-BA3D-AFD940F6BB55}"/>
              </a:ext>
            </a:extLst>
          </p:cNvPr>
          <p:cNvSpPr>
            <a:spLocks noGrp="1"/>
          </p:cNvSpPr>
          <p:nvPr>
            <p:ph type="ctrTitle"/>
          </p:nvPr>
        </p:nvSpPr>
        <p:spPr>
          <a:xfrm>
            <a:off x="133165" y="1122363"/>
            <a:ext cx="10534835" cy="1230220"/>
          </a:xfrm>
        </p:spPr>
        <p:txBody>
          <a:bodyPr>
            <a:normAutofit fontScale="90000"/>
          </a:bodyPr>
          <a:lstStyle/>
          <a:p>
            <a:r>
              <a:rPr lang="ru-RU" i="1" dirty="0">
                <a:solidFill>
                  <a:srgbClr val="0070C0"/>
                </a:solidFill>
                <a:latin typeface="Monotype Corsiva" panose="03010101010201010101" pitchFamily="66" charset="0"/>
              </a:rPr>
              <a:t>Двадцать девятое февраля.</a:t>
            </a:r>
            <a:br>
              <a:rPr lang="ru-RU" i="1" dirty="0">
                <a:solidFill>
                  <a:srgbClr val="0070C0"/>
                </a:solidFill>
                <a:latin typeface="Monotype Corsiva" panose="03010101010201010101" pitchFamily="66" charset="0"/>
              </a:rPr>
            </a:br>
            <a:r>
              <a:rPr lang="ru-RU" i="1" dirty="0">
                <a:solidFill>
                  <a:srgbClr val="0070C0"/>
                </a:solidFill>
                <a:latin typeface="Monotype Corsiva" panose="03010101010201010101" pitchFamily="66" charset="0"/>
              </a:rPr>
              <a:t>Классная работа.</a:t>
            </a:r>
            <a:br>
              <a:rPr lang="ru-RU" i="1" dirty="0">
                <a:solidFill>
                  <a:srgbClr val="0070C0"/>
                </a:solidFill>
                <a:latin typeface="Monotype Corsiva" panose="03010101010201010101" pitchFamily="66" charset="0"/>
              </a:rPr>
            </a:br>
            <a:r>
              <a:rPr lang="ru-RU" i="1" dirty="0">
                <a:solidFill>
                  <a:srgbClr val="0070C0"/>
                </a:solidFill>
                <a:latin typeface="Monotype Corsiva" panose="03010101010201010101" pitchFamily="66" charset="0"/>
              </a:rPr>
              <a:t>Имя числительное как часть речи</a:t>
            </a:r>
          </a:p>
        </p:txBody>
      </p:sp>
      <p:sp>
        <p:nvSpPr>
          <p:cNvPr id="3" name="Подзаголовок 2">
            <a:extLst>
              <a:ext uri="{FF2B5EF4-FFF2-40B4-BE49-F238E27FC236}">
                <a16:creationId xmlns="" xmlns:a16="http://schemas.microsoft.com/office/drawing/2014/main" id="{4348EAFA-B8A3-4563-AE46-8A318838CBB7}"/>
              </a:ext>
            </a:extLst>
          </p:cNvPr>
          <p:cNvSpPr>
            <a:spLocks noGrp="1"/>
          </p:cNvSpPr>
          <p:nvPr>
            <p:ph type="subTitle" idx="1"/>
          </p:nvPr>
        </p:nvSpPr>
        <p:spPr>
          <a:xfrm>
            <a:off x="396536" y="2288143"/>
            <a:ext cx="9144000" cy="5115834"/>
          </a:xfrm>
        </p:spPr>
        <p:txBody>
          <a:bodyPr>
            <a:normAutofit lnSpcReduction="10000"/>
          </a:bodyPr>
          <a:lstStyle/>
          <a:p>
            <a:pPr algn="l"/>
            <a:r>
              <a:rPr lang="ru-RU" sz="4800" dirty="0">
                <a:solidFill>
                  <a:srgbClr val="0070C0"/>
                </a:solidFill>
                <a:latin typeface="Monotype Corsiva" panose="03010101010201010101" pitchFamily="66" charset="0"/>
              </a:rPr>
              <a:t>Цель:</a:t>
            </a:r>
          </a:p>
          <a:p>
            <a:pPr algn="l"/>
            <a:endParaRPr lang="ru-RU" sz="4800" dirty="0">
              <a:solidFill>
                <a:srgbClr val="0070C0"/>
              </a:solidFill>
              <a:latin typeface="Monotype Corsiva" panose="03010101010201010101" pitchFamily="66" charset="0"/>
            </a:endParaRPr>
          </a:p>
          <a:p>
            <a:pPr algn="l"/>
            <a:r>
              <a:rPr lang="ru-RU" sz="4800" dirty="0">
                <a:solidFill>
                  <a:srgbClr val="0070C0"/>
                </a:solidFill>
                <a:latin typeface="Monotype Corsiva" panose="03010101010201010101" pitchFamily="66" charset="0"/>
              </a:rPr>
              <a:t>План:</a:t>
            </a:r>
          </a:p>
          <a:p>
            <a:pPr marL="914400" indent="-914400" algn="l">
              <a:buAutoNum type="arabicParenR"/>
            </a:pPr>
            <a:r>
              <a:rPr lang="ru-RU" sz="4800" dirty="0">
                <a:solidFill>
                  <a:srgbClr val="0070C0"/>
                </a:solidFill>
                <a:latin typeface="Monotype Corsiva" panose="03010101010201010101" pitchFamily="66" charset="0"/>
              </a:rPr>
              <a:t>Изучить теоретический материал</a:t>
            </a:r>
          </a:p>
          <a:p>
            <a:pPr marL="914400" indent="-914400" algn="l">
              <a:buAutoNum type="arabicParenR"/>
            </a:pPr>
            <a:r>
              <a:rPr lang="ru-RU" sz="4800" dirty="0">
                <a:solidFill>
                  <a:srgbClr val="0070C0"/>
                </a:solidFill>
                <a:latin typeface="Monotype Corsiva" panose="03010101010201010101" pitchFamily="66" charset="0"/>
              </a:rPr>
              <a:t>Научиться применять числительные</a:t>
            </a:r>
          </a:p>
        </p:txBody>
      </p:sp>
    </p:spTree>
    <p:extLst>
      <p:ext uri="{BB962C8B-B14F-4D97-AF65-F5344CB8AC3E}">
        <p14:creationId xmlns="" xmlns:p14="http://schemas.microsoft.com/office/powerpoint/2010/main" val="928495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404D65A-D25B-4A3A-905F-5EC8B9F7138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A34EECFD-3D24-4B7C-AFAA-926D1DAB605E}"/>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5A4CAA40-DDFD-4A63-ADC1-CEF4DB3269E0}"/>
              </a:ext>
            </a:extLst>
          </p:cNvPr>
          <p:cNvPicPr>
            <a:picLocks noChangeAspect="1"/>
          </p:cNvPicPr>
          <p:nvPr/>
        </p:nvPicPr>
        <p:blipFill rotWithShape="1">
          <a:blip r:embed="rId2" cstate="print"/>
          <a:srcRect t="3365" b="3819"/>
          <a:stretch/>
        </p:blipFill>
        <p:spPr>
          <a:xfrm>
            <a:off x="0" y="0"/>
            <a:ext cx="12192000" cy="6365291"/>
          </a:xfrm>
          <a:prstGeom prst="rect">
            <a:avLst/>
          </a:prstGeom>
        </p:spPr>
      </p:pic>
      <p:sp>
        <p:nvSpPr>
          <p:cNvPr id="7" name="Стрелка: вверх 6">
            <a:extLst>
              <a:ext uri="{FF2B5EF4-FFF2-40B4-BE49-F238E27FC236}">
                <a16:creationId xmlns="" xmlns:a16="http://schemas.microsoft.com/office/drawing/2014/main" id="{CA22EE36-EDAC-4528-A6ED-12BA58E0D281}"/>
              </a:ext>
            </a:extLst>
          </p:cNvPr>
          <p:cNvSpPr/>
          <p:nvPr/>
        </p:nvSpPr>
        <p:spPr>
          <a:xfrm rot="6987930">
            <a:off x="4270161" y="1514271"/>
            <a:ext cx="337351" cy="1828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n w="0"/>
              <a:solidFill>
                <a:schemeClr val="accent1"/>
              </a:solidFill>
              <a:effectLst>
                <a:outerShdw blurRad="38100" dist="25400" dir="5400000" algn="ctr" rotWithShape="0">
                  <a:srgbClr val="6E747A">
                    <a:alpha val="43000"/>
                  </a:srgbClr>
                </a:outerShdw>
              </a:effectLst>
            </a:endParaRPr>
          </a:p>
        </p:txBody>
      </p:sp>
      <p:sp>
        <p:nvSpPr>
          <p:cNvPr id="8" name="Прямоугольник 7">
            <a:extLst>
              <a:ext uri="{FF2B5EF4-FFF2-40B4-BE49-F238E27FC236}">
                <a16:creationId xmlns="" xmlns:a16="http://schemas.microsoft.com/office/drawing/2014/main" id="{FF8512C7-19FC-4E00-A52E-E289B3FB04E1}"/>
              </a:ext>
            </a:extLst>
          </p:cNvPr>
          <p:cNvSpPr/>
          <p:nvPr/>
        </p:nvSpPr>
        <p:spPr>
          <a:xfrm>
            <a:off x="333901" y="1296492"/>
            <a:ext cx="7014357" cy="923330"/>
          </a:xfrm>
          <a:prstGeom prst="rect">
            <a:avLst/>
          </a:prstGeom>
          <a:noFill/>
        </p:spPr>
        <p:txBody>
          <a:bodyPr wrap="none" lIns="91440" tIns="45720" rIns="91440" bIns="45720">
            <a:spAutoFit/>
          </a:bodyPr>
          <a:lstStyle/>
          <a:p>
            <a:pPr algn="ctr"/>
            <a:r>
              <a:rPr lang="ru-RU" sz="5400" dirty="0">
                <a:ln w="0"/>
                <a:effectLst>
                  <a:outerShdw blurRad="38100" dist="19050" dir="2700000" algn="tl" rotWithShape="0">
                    <a:schemeClr val="dk1">
                      <a:alpha val="40000"/>
                    </a:schemeClr>
                  </a:outerShdw>
                </a:effectLst>
              </a:rPr>
              <a:t>Написать </a:t>
            </a:r>
            <a:r>
              <a:rPr lang="ru-RU" sz="5400" dirty="0" err="1">
                <a:ln w="0"/>
                <a:effectLst>
                  <a:outerShdw blurRad="38100" dist="19050" dir="2700000" algn="tl" rotWithShape="0">
                    <a:schemeClr val="dk1">
                      <a:alpha val="40000"/>
                    </a:schemeClr>
                  </a:outerShdw>
                </a:effectLst>
              </a:rPr>
              <a:t>пин-код</a:t>
            </a:r>
            <a:r>
              <a:rPr lang="ru-RU" sz="5400" dirty="0">
                <a:ln w="0"/>
                <a:effectLst>
                  <a:outerShdw blurRad="38100" dist="19050" dir="2700000" algn="tl" rotWithShape="0">
                    <a:schemeClr val="dk1">
                      <a:alpha val="40000"/>
                    </a:schemeClr>
                  </a:outerShdw>
                </a:effectLst>
              </a:rPr>
              <a:t> игры</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747492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00D20F7-977F-4D01-B283-88A28DCC94C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3AD1D6FB-C7FB-46CB-BC04-C1C1D6FF1103}"/>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81A1ACF3-DA77-4463-9E9E-2F62C51C7CAF}"/>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Стрелка: вверх 4">
            <a:extLst>
              <a:ext uri="{FF2B5EF4-FFF2-40B4-BE49-F238E27FC236}">
                <a16:creationId xmlns="" xmlns:a16="http://schemas.microsoft.com/office/drawing/2014/main" id="{7B486A8C-5674-4171-A9DB-3FA71EE0C80E}"/>
              </a:ext>
            </a:extLst>
          </p:cNvPr>
          <p:cNvSpPr/>
          <p:nvPr/>
        </p:nvSpPr>
        <p:spPr>
          <a:xfrm rot="6987930">
            <a:off x="4454607" y="2500399"/>
            <a:ext cx="337351" cy="9803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n w="0"/>
              <a:solidFill>
                <a:schemeClr val="accent1"/>
              </a:solidFill>
              <a:effectLst>
                <a:outerShdw blurRad="38100" dist="25400" dir="5400000" algn="ctr" rotWithShape="0">
                  <a:srgbClr val="6E747A">
                    <a:alpha val="43000"/>
                  </a:srgbClr>
                </a:outerShdw>
              </a:effectLst>
            </a:endParaRPr>
          </a:p>
        </p:txBody>
      </p:sp>
      <p:sp>
        <p:nvSpPr>
          <p:cNvPr id="6" name="Прямоугольник 5">
            <a:extLst>
              <a:ext uri="{FF2B5EF4-FFF2-40B4-BE49-F238E27FC236}">
                <a16:creationId xmlns="" xmlns:a16="http://schemas.microsoft.com/office/drawing/2014/main" id="{235D2661-4F06-4C78-9AF8-3991C5118C32}"/>
              </a:ext>
            </a:extLst>
          </p:cNvPr>
          <p:cNvSpPr/>
          <p:nvPr/>
        </p:nvSpPr>
        <p:spPr>
          <a:xfrm>
            <a:off x="674702" y="1027906"/>
            <a:ext cx="6733535" cy="1754326"/>
          </a:xfrm>
          <a:prstGeom prst="rect">
            <a:avLst/>
          </a:prstGeom>
          <a:noFill/>
        </p:spPr>
        <p:txBody>
          <a:bodyPr wrap="square" lIns="91440" tIns="45720" rIns="91440" bIns="45720">
            <a:spAutoFit/>
          </a:bodyPr>
          <a:lstStyle/>
          <a:p>
            <a:pPr algn="ctr"/>
            <a:r>
              <a:rPr lang="ru-RU" sz="5400" b="0" cap="none" spc="0" dirty="0">
                <a:ln w="0"/>
                <a:solidFill>
                  <a:schemeClr val="tx1"/>
                </a:solidFill>
                <a:effectLst>
                  <a:outerShdw blurRad="38100" dist="19050" dir="2700000" algn="tl" rotWithShape="0">
                    <a:schemeClr val="dk1">
                      <a:alpha val="40000"/>
                    </a:schemeClr>
                  </a:outerShdw>
                </a:effectLst>
              </a:rPr>
              <a:t>Придумать название команды</a:t>
            </a:r>
          </a:p>
        </p:txBody>
      </p:sp>
    </p:spTree>
    <p:extLst>
      <p:ext uri="{BB962C8B-B14F-4D97-AF65-F5344CB8AC3E}">
        <p14:creationId xmlns="" xmlns:p14="http://schemas.microsoft.com/office/powerpoint/2010/main" val="134475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0723E38-6C36-4CDB-835A-CF117BBA142A}"/>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F26C471A-FC82-4AC9-9573-07C460A2CF18}"/>
              </a:ext>
            </a:extLst>
          </p:cNvPr>
          <p:cNvSpPr>
            <a:spLocks noGrp="1"/>
          </p:cNvSpPr>
          <p:nvPr>
            <p:ph idx="1"/>
          </p:nvPr>
        </p:nvSpPr>
        <p:spPr/>
        <p:txBody>
          <a:bodyPr/>
          <a:lstStyle/>
          <a:p>
            <a:endParaRPr lang="ru-RU"/>
          </a:p>
        </p:txBody>
      </p:sp>
      <p:pic>
        <p:nvPicPr>
          <p:cNvPr id="4" name="Рисунок 3">
            <a:extLst>
              <a:ext uri="{FF2B5EF4-FFF2-40B4-BE49-F238E27FC236}">
                <a16:creationId xmlns="" xmlns:a16="http://schemas.microsoft.com/office/drawing/2014/main" id="{A855E019-64EC-4868-8FDB-B0528B2D7910}"/>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Стрелка: вверх 4">
            <a:extLst>
              <a:ext uri="{FF2B5EF4-FFF2-40B4-BE49-F238E27FC236}">
                <a16:creationId xmlns="" xmlns:a16="http://schemas.microsoft.com/office/drawing/2014/main" id="{8721F548-6722-4B8D-9234-5C503F05730A}"/>
              </a:ext>
            </a:extLst>
          </p:cNvPr>
          <p:cNvSpPr/>
          <p:nvPr/>
        </p:nvSpPr>
        <p:spPr>
          <a:xfrm rot="6987930">
            <a:off x="4401341" y="1935081"/>
            <a:ext cx="337351" cy="9803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ln w="0"/>
              <a:solidFill>
                <a:schemeClr val="accent1"/>
              </a:solidFill>
              <a:effectLst>
                <a:outerShdw blurRad="38100" dist="25400" dir="5400000" algn="ctr" rotWithShape="0">
                  <a:srgbClr val="6E747A">
                    <a:alpha val="43000"/>
                  </a:srgbClr>
                </a:outerShdw>
              </a:effectLst>
            </a:endParaRPr>
          </a:p>
        </p:txBody>
      </p:sp>
      <p:sp>
        <p:nvSpPr>
          <p:cNvPr id="6" name="Прямоугольник 5">
            <a:extLst>
              <a:ext uri="{FF2B5EF4-FFF2-40B4-BE49-F238E27FC236}">
                <a16:creationId xmlns="" xmlns:a16="http://schemas.microsoft.com/office/drawing/2014/main" id="{E1CC0A9E-D0A5-4C9F-8213-62C34588A6B7}"/>
              </a:ext>
            </a:extLst>
          </p:cNvPr>
          <p:cNvSpPr/>
          <p:nvPr/>
        </p:nvSpPr>
        <p:spPr>
          <a:xfrm>
            <a:off x="674702" y="1027906"/>
            <a:ext cx="2947387" cy="3416320"/>
          </a:xfrm>
          <a:prstGeom prst="rect">
            <a:avLst/>
          </a:prstGeom>
          <a:noFill/>
        </p:spPr>
        <p:txBody>
          <a:bodyPr wrap="square" lIns="91440" tIns="45720" rIns="91440" bIns="45720">
            <a:spAutoFit/>
          </a:bodyPr>
          <a:lstStyle/>
          <a:p>
            <a:pPr algn="ctr"/>
            <a:r>
              <a:rPr lang="ru-RU" sz="5400" b="0" cap="none" spc="0" dirty="0">
                <a:ln w="0"/>
                <a:solidFill>
                  <a:schemeClr val="tx1"/>
                </a:solidFill>
                <a:effectLst>
                  <a:outerShdw blurRad="38100" dist="19050" dir="2700000" algn="tl" rotWithShape="0">
                    <a:schemeClr val="dk1">
                      <a:alpha val="40000"/>
                    </a:schemeClr>
                  </a:outerShdw>
                </a:effectLst>
              </a:rPr>
              <a:t>Написать имена участников </a:t>
            </a:r>
          </a:p>
        </p:txBody>
      </p:sp>
    </p:spTree>
    <p:extLst>
      <p:ext uri="{BB962C8B-B14F-4D97-AF65-F5344CB8AC3E}">
        <p14:creationId xmlns="" xmlns:p14="http://schemas.microsoft.com/office/powerpoint/2010/main" val="2808694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3769F2F6-FC93-4C4D-9034-75722280254A}"/>
              </a:ext>
            </a:extLst>
          </p:cNvPr>
          <p:cNvSpPr/>
          <p:nvPr/>
        </p:nvSpPr>
        <p:spPr>
          <a:xfrm>
            <a:off x="995265" y="411891"/>
            <a:ext cx="8596604" cy="3992375"/>
          </a:xfrm>
          <a:prstGeom prst="rect">
            <a:avLst/>
          </a:prstGeom>
        </p:spPr>
        <p:txBody>
          <a:bodyPr wrap="square">
            <a:spAutoFit/>
          </a:bodyPr>
          <a:lstStyle/>
          <a:p>
            <a:pPr algn="just">
              <a:lnSpc>
                <a:spcPct val="107000"/>
              </a:lnSpc>
              <a:spcAft>
                <a:spcPts val="0"/>
              </a:spcAft>
            </a:pPr>
            <a:r>
              <a:rPr lang="ru-RU" sz="4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Подведём итоги урока. </a:t>
            </a:r>
            <a:endParaRPr lang="ru-RU" sz="4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4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1.Я узнал…</a:t>
            </a:r>
            <a:endParaRPr lang="ru-RU" sz="4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4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Мне было интересно …</a:t>
            </a:r>
            <a:endParaRPr lang="ru-RU" sz="4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4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Я еще хочу узнать о…</a:t>
            </a:r>
            <a:endParaRPr lang="ru-RU" sz="4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4800" i="1" dirty="0">
                <a:solidFill>
                  <a:srgbClr val="0070C0"/>
                </a:solidFill>
                <a:latin typeface="Times New Roman" panose="02020603050405020304" pitchFamily="18" charset="0"/>
                <a:ea typeface="Times New Roman" panose="02020603050405020304" pitchFamily="18" charset="0"/>
              </a:rPr>
              <a:t>4. Мне было трудно… </a:t>
            </a:r>
            <a:endParaRPr lang="ru-RU" sz="4800" i="1" dirty="0">
              <a:solidFill>
                <a:srgbClr val="0070C0"/>
              </a:solidFill>
            </a:endParaRPr>
          </a:p>
        </p:txBody>
      </p:sp>
    </p:spTree>
    <p:extLst>
      <p:ext uri="{BB962C8B-B14F-4D97-AF65-F5344CB8AC3E}">
        <p14:creationId xmlns="" xmlns:p14="http://schemas.microsoft.com/office/powerpoint/2010/main" val="1056444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B5F044-6AA0-4D56-9C28-E246BFCDFADA}"/>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3CB8BCB6-F680-4C2A-BBD3-ED93D8A76913}"/>
              </a:ext>
            </a:extLst>
          </p:cNvPr>
          <p:cNvSpPr>
            <a:spLocks noGrp="1"/>
          </p:cNvSpPr>
          <p:nvPr>
            <p:ph idx="1"/>
          </p:nvPr>
        </p:nvSpPr>
        <p:spPr/>
        <p:txBody>
          <a:bodyPr/>
          <a:lstStyle/>
          <a:p>
            <a:endParaRPr lang="ru-RU"/>
          </a:p>
        </p:txBody>
      </p:sp>
      <p:pic>
        <p:nvPicPr>
          <p:cNvPr id="4" name="Picture 2" descr="Картинки по запросу &quot;лист тетради в линейку фон&quot;">
            <a:extLst>
              <a:ext uri="{FF2B5EF4-FFF2-40B4-BE49-F238E27FC236}">
                <a16:creationId xmlns="" xmlns:a16="http://schemas.microsoft.com/office/drawing/2014/main" id="{62C80AEA-FD50-4608-BBEC-42AC787AEC8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a:extLst>
              <a:ext uri="{FF2B5EF4-FFF2-40B4-BE49-F238E27FC236}">
                <a16:creationId xmlns="" xmlns:a16="http://schemas.microsoft.com/office/drawing/2014/main" id="{4CD8E1F5-9A87-4776-8AFB-E6364F66A398}"/>
              </a:ext>
            </a:extLst>
          </p:cNvPr>
          <p:cNvSpPr/>
          <p:nvPr/>
        </p:nvSpPr>
        <p:spPr>
          <a:xfrm>
            <a:off x="838200" y="566241"/>
            <a:ext cx="6096000" cy="1200329"/>
          </a:xfrm>
          <a:prstGeom prst="rect">
            <a:avLst/>
          </a:prstGeom>
        </p:spPr>
        <p:txBody>
          <a:bodyPr>
            <a:spAutoFit/>
          </a:bodyPr>
          <a:lstStyle/>
          <a:p>
            <a:r>
              <a:rPr lang="ru-RU" sz="3600" dirty="0">
                <a:solidFill>
                  <a:srgbClr val="0070C0"/>
                </a:solidFill>
                <a:latin typeface="Times New Roman" panose="02020603050405020304" pitchFamily="18" charset="0"/>
                <a:ea typeface="Times New Roman" panose="02020603050405020304" pitchFamily="18" charset="0"/>
              </a:rPr>
              <a:t>Домашнее задание по выбору</a:t>
            </a:r>
          </a:p>
          <a:p>
            <a:endParaRPr lang="ru-RU" sz="3600" dirty="0">
              <a:solidFill>
                <a:srgbClr val="0070C0"/>
              </a:solidFill>
            </a:endParaRPr>
          </a:p>
        </p:txBody>
      </p:sp>
    </p:spTree>
    <p:extLst>
      <p:ext uri="{BB962C8B-B14F-4D97-AF65-F5344CB8AC3E}">
        <p14:creationId xmlns="" xmlns:p14="http://schemas.microsoft.com/office/powerpoint/2010/main" val="178426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FF6BFE91-D263-4063-A24A-2F6B5279BB9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CE1DD672-D155-4C61-9941-2DB8B0E4D602}"/>
              </a:ext>
            </a:extLst>
          </p:cNvPr>
          <p:cNvSpPr>
            <a:spLocks noGrp="1"/>
          </p:cNvSpPr>
          <p:nvPr>
            <p:ph idx="1"/>
          </p:nvPr>
        </p:nvSpPr>
        <p:spPr/>
        <p:txBody>
          <a:bodyPr/>
          <a:lstStyle/>
          <a:p>
            <a:endParaRPr lang="ru-RU"/>
          </a:p>
        </p:txBody>
      </p:sp>
      <p:pic>
        <p:nvPicPr>
          <p:cNvPr id="12292" name="Picture 4" descr="Картинки по запросу &quot;спасибо за урока&quot;">
            <a:extLst>
              <a:ext uri="{FF2B5EF4-FFF2-40B4-BE49-F238E27FC236}">
                <a16:creationId xmlns="" xmlns:a16="http://schemas.microsoft.com/office/drawing/2014/main" id="{1C60A8B7-8AE0-4679-8B44-CBE1FE61E78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12192000" cy="67833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631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quot;лист тетради в линейку фон&quot;">
            <a:extLst>
              <a:ext uri="{FF2B5EF4-FFF2-40B4-BE49-F238E27FC236}">
                <a16:creationId xmlns="" xmlns:a16="http://schemas.microsoft.com/office/drawing/2014/main" id="{3C6E9012-4778-4DD5-8839-0176918D807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0"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a:extLst>
              <a:ext uri="{FF2B5EF4-FFF2-40B4-BE49-F238E27FC236}">
                <a16:creationId xmlns="" xmlns:a16="http://schemas.microsoft.com/office/drawing/2014/main" id="{FDA5620F-B550-4E79-BA3D-AFD940F6BB55}"/>
              </a:ext>
            </a:extLst>
          </p:cNvPr>
          <p:cNvSpPr>
            <a:spLocks noGrp="1"/>
          </p:cNvSpPr>
          <p:nvPr>
            <p:ph type="ctrTitle"/>
          </p:nvPr>
        </p:nvSpPr>
        <p:spPr>
          <a:xfrm>
            <a:off x="556334" y="406400"/>
            <a:ext cx="9144000" cy="2387600"/>
          </a:xfrm>
        </p:spPr>
        <p:txBody>
          <a:bodyPr/>
          <a:lstStyle/>
          <a:p>
            <a:pPr algn="l"/>
            <a:r>
              <a:rPr lang="ru-RU" dirty="0" err="1"/>
              <a:t>Стр</a:t>
            </a:r>
            <a:r>
              <a:rPr lang="ru-RU"/>
              <a:t> 42-43. </a:t>
            </a:r>
            <a:r>
              <a:rPr lang="ru-RU" dirty="0"/>
              <a:t>Прочитать теоретический материал</a:t>
            </a:r>
          </a:p>
        </p:txBody>
      </p:sp>
      <p:sp>
        <p:nvSpPr>
          <p:cNvPr id="3" name="Подзаголовок 2">
            <a:extLst>
              <a:ext uri="{FF2B5EF4-FFF2-40B4-BE49-F238E27FC236}">
                <a16:creationId xmlns="" xmlns:a16="http://schemas.microsoft.com/office/drawing/2014/main" id="{4348EAFA-B8A3-4563-AE46-8A318838CBB7}"/>
              </a:ext>
            </a:extLst>
          </p:cNvPr>
          <p:cNvSpPr>
            <a:spLocks noGrp="1"/>
          </p:cNvSpPr>
          <p:nvPr>
            <p:ph type="subTitle" idx="1"/>
          </p:nvPr>
        </p:nvSpPr>
        <p:spPr/>
        <p:txBody>
          <a:bodyPr/>
          <a:lstStyle/>
          <a:p>
            <a:endParaRPr lang="ru-RU"/>
          </a:p>
        </p:txBody>
      </p:sp>
    </p:spTree>
    <p:extLst>
      <p:ext uri="{BB962C8B-B14F-4D97-AF65-F5344CB8AC3E}">
        <p14:creationId xmlns="" xmlns:p14="http://schemas.microsoft.com/office/powerpoint/2010/main" val="3211363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5DA9359-2C53-41A4-B862-0B4E9FEFEFBF}"/>
              </a:ext>
            </a:extLst>
          </p:cNvPr>
          <p:cNvSpPr txBox="1"/>
          <p:nvPr/>
        </p:nvSpPr>
        <p:spPr>
          <a:xfrm>
            <a:off x="1602557" y="733485"/>
            <a:ext cx="9104028" cy="4524315"/>
          </a:xfrm>
          <a:prstGeom prst="rect">
            <a:avLst/>
          </a:prstGeom>
          <a:noFill/>
        </p:spPr>
        <p:txBody>
          <a:bodyPr wrap="square" rtlCol="0">
            <a:spAutoFit/>
          </a:bodyPr>
          <a:lstStyle/>
          <a:p>
            <a:r>
              <a:rPr lang="ru-RU" sz="3200" dirty="0" smtClean="0">
                <a:latin typeface="Bahnschrift Light Condensed" pitchFamily="34" charset="0"/>
              </a:rPr>
              <a:t>По частоте употребления в речи числительные занимают 8-е место.  </a:t>
            </a:r>
          </a:p>
          <a:p>
            <a:r>
              <a:rPr lang="ru-RU" sz="3200" dirty="0" smtClean="0">
                <a:latin typeface="Bahnschrift Light Condensed" pitchFamily="34" charset="0"/>
              </a:rPr>
              <a:t>Имя числительное – уникальная часть речи. </a:t>
            </a:r>
          </a:p>
          <a:p>
            <a:r>
              <a:rPr lang="ru-RU" sz="3200" dirty="0" smtClean="0">
                <a:latin typeface="Bahnschrift Light Condensed" pitchFamily="34" charset="0"/>
              </a:rPr>
              <a:t>В любом толковом словаре числительные приведены полностью, и новые вряд ли появятся. </a:t>
            </a:r>
          </a:p>
          <a:p>
            <a:r>
              <a:rPr lang="ru-RU" sz="3200" dirty="0" smtClean="0">
                <a:latin typeface="Bahnschrift Light Condensed" pitchFamily="34" charset="0"/>
              </a:rPr>
              <a:t>Но это ограниченное количество слов может образовывать неограниченное число сочетаний для обозначения любого количества!</a:t>
            </a:r>
          </a:p>
          <a:p>
            <a:endParaRPr lang="ru-RU" sz="3200" dirty="0">
              <a:latin typeface="Bahnschrift Light Condensed" pitchFamily="34" charset="0"/>
            </a:endParaRPr>
          </a:p>
        </p:txBody>
      </p:sp>
    </p:spTree>
    <p:extLst>
      <p:ext uri="{BB962C8B-B14F-4D97-AF65-F5344CB8AC3E}">
        <p14:creationId xmlns="" xmlns:p14="http://schemas.microsoft.com/office/powerpoint/2010/main" val="2542242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 xmlns:a16="http://schemas.microsoft.com/office/drawing/2014/main" id="{D3686B50-7C7C-4D70-BC6F-C17883F7CF3A}"/>
              </a:ext>
            </a:extLst>
          </p:cNvPr>
          <p:cNvSpPr>
            <a:spLocks noChangeArrowheads="1"/>
          </p:cNvSpPr>
          <p:nvPr/>
        </p:nvSpPr>
        <p:spPr bwMode="auto">
          <a:xfrm>
            <a:off x="5331798" y="2629905"/>
            <a:ext cx="2105025" cy="16097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Имя числительное</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5" name="Овал 4">
            <a:extLst>
              <a:ext uri="{FF2B5EF4-FFF2-40B4-BE49-F238E27FC236}">
                <a16:creationId xmlns="" xmlns:a16="http://schemas.microsoft.com/office/drawing/2014/main" id="{985FD2F4-C82C-45A1-B4B9-E46F6939FEE0}"/>
              </a:ext>
            </a:extLst>
          </p:cNvPr>
          <p:cNvSpPr>
            <a:spLocks noChangeArrowheads="1"/>
          </p:cNvSpPr>
          <p:nvPr/>
        </p:nvSpPr>
        <p:spPr bwMode="auto">
          <a:xfrm>
            <a:off x="5667263" y="913170"/>
            <a:ext cx="1276350" cy="127635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это…</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7" name="Прямая со стрелкой 6">
            <a:extLst>
              <a:ext uri="{FF2B5EF4-FFF2-40B4-BE49-F238E27FC236}">
                <a16:creationId xmlns="" xmlns:a16="http://schemas.microsoft.com/office/drawing/2014/main" id="{3F271F8B-498F-4B79-87D7-8978E8526DD8}"/>
              </a:ext>
            </a:extLst>
          </p:cNvPr>
          <p:cNvCxnSpPr/>
          <p:nvPr/>
        </p:nvCxnSpPr>
        <p:spPr>
          <a:xfrm flipH="1" flipV="1">
            <a:off x="6182314" y="2181913"/>
            <a:ext cx="28575" cy="504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Овал 6">
            <a:extLst>
              <a:ext uri="{FF2B5EF4-FFF2-40B4-BE49-F238E27FC236}">
                <a16:creationId xmlns="" xmlns:a16="http://schemas.microsoft.com/office/drawing/2014/main" id="{20D9EA9C-A0BE-4CE2-B15D-04FE913F0FD5}"/>
              </a:ext>
            </a:extLst>
          </p:cNvPr>
          <p:cNvSpPr>
            <a:spLocks noChangeArrowheads="1"/>
          </p:cNvSpPr>
          <p:nvPr/>
        </p:nvSpPr>
        <p:spPr bwMode="auto">
          <a:xfrm>
            <a:off x="7226920" y="1062241"/>
            <a:ext cx="1343025" cy="13049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обозначает</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9" name="Прямая со стрелкой 8">
            <a:extLst>
              <a:ext uri="{FF2B5EF4-FFF2-40B4-BE49-F238E27FC236}">
                <a16:creationId xmlns="" xmlns:a16="http://schemas.microsoft.com/office/drawing/2014/main" id="{AB53023B-9433-484F-8CFC-F16C528E90D5}"/>
              </a:ext>
            </a:extLst>
          </p:cNvPr>
          <p:cNvCxnSpPr/>
          <p:nvPr/>
        </p:nvCxnSpPr>
        <p:spPr>
          <a:xfrm flipV="1">
            <a:off x="6868114" y="2296213"/>
            <a:ext cx="57150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Овал 8">
            <a:extLst>
              <a:ext uri="{FF2B5EF4-FFF2-40B4-BE49-F238E27FC236}">
                <a16:creationId xmlns="" xmlns:a16="http://schemas.microsoft.com/office/drawing/2014/main" id="{F93B6D7D-A139-4235-820A-C1503D01378E}"/>
              </a:ext>
            </a:extLst>
          </p:cNvPr>
          <p:cNvSpPr>
            <a:spLocks noChangeArrowheads="1"/>
          </p:cNvSpPr>
          <p:nvPr/>
        </p:nvSpPr>
        <p:spPr bwMode="auto">
          <a:xfrm>
            <a:off x="7878103" y="2297354"/>
            <a:ext cx="1428750" cy="114300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вопрос</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11" name="Прямая со стрелкой 10">
            <a:extLst>
              <a:ext uri="{FF2B5EF4-FFF2-40B4-BE49-F238E27FC236}">
                <a16:creationId xmlns="" xmlns:a16="http://schemas.microsoft.com/office/drawing/2014/main" id="{70DE8A33-3663-4489-AF27-561C2AE0FE58}"/>
              </a:ext>
            </a:extLst>
          </p:cNvPr>
          <p:cNvCxnSpPr/>
          <p:nvPr/>
        </p:nvCxnSpPr>
        <p:spPr>
          <a:xfrm flipV="1">
            <a:off x="7174289" y="2973371"/>
            <a:ext cx="676275" cy="27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 xmlns:a16="http://schemas.microsoft.com/office/drawing/2014/main" id="{8D3FAA96-9587-4060-8B72-D0898FE3DB3F}"/>
              </a:ext>
            </a:extLst>
          </p:cNvPr>
          <p:cNvCxnSpPr/>
          <p:nvPr/>
        </p:nvCxnSpPr>
        <p:spPr>
          <a:xfrm>
            <a:off x="6468064" y="4344088"/>
            <a:ext cx="14287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Овал 16">
            <a:extLst>
              <a:ext uri="{FF2B5EF4-FFF2-40B4-BE49-F238E27FC236}">
                <a16:creationId xmlns="" xmlns:a16="http://schemas.microsoft.com/office/drawing/2014/main" id="{C783E06C-AF5D-44BE-87A8-5416DC3C75B8}"/>
              </a:ext>
            </a:extLst>
          </p:cNvPr>
          <p:cNvSpPr>
            <a:spLocks noChangeArrowheads="1"/>
          </p:cNvSpPr>
          <p:nvPr/>
        </p:nvSpPr>
        <p:spPr bwMode="auto">
          <a:xfrm>
            <a:off x="6023718" y="4669525"/>
            <a:ext cx="1504950" cy="127635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изменяются</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13" name="Овал 17">
            <a:extLst>
              <a:ext uri="{FF2B5EF4-FFF2-40B4-BE49-F238E27FC236}">
                <a16:creationId xmlns="" xmlns:a16="http://schemas.microsoft.com/office/drawing/2014/main" id="{9799FEE6-569F-480B-BE50-3528228A9ECF}"/>
              </a:ext>
            </a:extLst>
          </p:cNvPr>
          <p:cNvSpPr>
            <a:spLocks noChangeArrowheads="1"/>
          </p:cNvSpPr>
          <p:nvPr/>
        </p:nvSpPr>
        <p:spPr bwMode="auto">
          <a:xfrm>
            <a:off x="4232895" y="1171198"/>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cxnSp>
        <p:nvCxnSpPr>
          <p:cNvPr id="15" name="Прямая со стрелкой 14">
            <a:extLst>
              <a:ext uri="{FF2B5EF4-FFF2-40B4-BE49-F238E27FC236}">
                <a16:creationId xmlns="" xmlns:a16="http://schemas.microsoft.com/office/drawing/2014/main" id="{78DB1CB5-1BC3-49F3-A9F3-9953DEE41260}"/>
              </a:ext>
            </a:extLst>
          </p:cNvPr>
          <p:cNvCxnSpPr/>
          <p:nvPr/>
        </p:nvCxnSpPr>
        <p:spPr>
          <a:xfrm flipH="1" flipV="1">
            <a:off x="4677364" y="3429688"/>
            <a:ext cx="495300" cy="95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 xmlns:a16="http://schemas.microsoft.com/office/drawing/2014/main" id="{B3CD76EA-FA3C-4439-9C5A-767D942E825D}"/>
              </a:ext>
            </a:extLst>
          </p:cNvPr>
          <p:cNvCxnSpPr/>
          <p:nvPr/>
        </p:nvCxnSpPr>
        <p:spPr>
          <a:xfrm flipH="1" flipV="1">
            <a:off x="4677364" y="2200963"/>
            <a:ext cx="19050" cy="1200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 xmlns:a16="http://schemas.microsoft.com/office/drawing/2014/main" id="{651981C7-F9B0-4F55-8AFD-9683C8408C39}"/>
              </a:ext>
            </a:extLst>
          </p:cNvPr>
          <p:cNvCxnSpPr/>
          <p:nvPr/>
        </p:nvCxnSpPr>
        <p:spPr>
          <a:xfrm flipH="1" flipV="1">
            <a:off x="4067764" y="2477188"/>
            <a:ext cx="571500" cy="87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 xmlns:a16="http://schemas.microsoft.com/office/drawing/2014/main" id="{4B5889CD-ABCF-4425-B35A-6DE9F2035206}"/>
              </a:ext>
            </a:extLst>
          </p:cNvPr>
          <p:cNvCxnSpPr/>
          <p:nvPr/>
        </p:nvCxnSpPr>
        <p:spPr>
          <a:xfrm flipH="1" flipV="1">
            <a:off x="3619454" y="3400478"/>
            <a:ext cx="942975" cy="4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 xmlns:a16="http://schemas.microsoft.com/office/drawing/2014/main" id="{38E215D2-709A-4C06-BA7A-9DAE2CB21B9D}"/>
              </a:ext>
            </a:extLst>
          </p:cNvPr>
          <p:cNvCxnSpPr/>
          <p:nvPr/>
        </p:nvCxnSpPr>
        <p:spPr>
          <a:xfrm flipH="1">
            <a:off x="3743914" y="3543988"/>
            <a:ext cx="866775" cy="40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 xmlns:a16="http://schemas.microsoft.com/office/drawing/2014/main" id="{96ED83FC-C923-4C45-9F34-1D69F74A3FBF}"/>
              </a:ext>
            </a:extLst>
          </p:cNvPr>
          <p:cNvCxnSpPr/>
          <p:nvPr/>
        </p:nvCxnSpPr>
        <p:spPr>
          <a:xfrm flipH="1">
            <a:off x="4343989" y="3648763"/>
            <a:ext cx="314325" cy="857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Овал 24">
            <a:extLst>
              <a:ext uri="{FF2B5EF4-FFF2-40B4-BE49-F238E27FC236}">
                <a16:creationId xmlns="" xmlns:a16="http://schemas.microsoft.com/office/drawing/2014/main" id="{5255F00A-05EC-45B5-BC77-EF7F5529305C}"/>
              </a:ext>
            </a:extLst>
          </p:cNvPr>
          <p:cNvSpPr>
            <a:spLocks noChangeArrowheads="1"/>
          </p:cNvSpPr>
          <p:nvPr/>
        </p:nvSpPr>
        <p:spPr bwMode="auto">
          <a:xfrm>
            <a:off x="3143478" y="1546527"/>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dirty="0">
              <a:ln>
                <a:noFill/>
              </a:ln>
              <a:solidFill>
                <a:schemeClr val="tx1"/>
              </a:solidFill>
              <a:effectLst/>
              <a:latin typeface="Arial" panose="020B0604020202020204" pitchFamily="34" charset="0"/>
            </a:endParaRPr>
          </a:p>
        </p:txBody>
      </p:sp>
      <p:sp>
        <p:nvSpPr>
          <p:cNvPr id="21" name="Овал 25">
            <a:extLst>
              <a:ext uri="{FF2B5EF4-FFF2-40B4-BE49-F238E27FC236}">
                <a16:creationId xmlns="" xmlns:a16="http://schemas.microsoft.com/office/drawing/2014/main" id="{640AF4D8-B8CC-41CE-B628-7095A31D0F4B}"/>
              </a:ext>
            </a:extLst>
          </p:cNvPr>
          <p:cNvSpPr>
            <a:spLocks noChangeArrowheads="1"/>
          </p:cNvSpPr>
          <p:nvPr/>
        </p:nvSpPr>
        <p:spPr bwMode="auto">
          <a:xfrm>
            <a:off x="2491528" y="2576709"/>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sp>
        <p:nvSpPr>
          <p:cNvPr id="22" name="Овал 26">
            <a:extLst>
              <a:ext uri="{FF2B5EF4-FFF2-40B4-BE49-F238E27FC236}">
                <a16:creationId xmlns="" xmlns:a16="http://schemas.microsoft.com/office/drawing/2014/main" id="{CB249FAB-4E77-4D5E-BD3D-549125E39B57}"/>
              </a:ext>
            </a:extLst>
          </p:cNvPr>
          <p:cNvSpPr>
            <a:spLocks noChangeArrowheads="1"/>
          </p:cNvSpPr>
          <p:nvPr/>
        </p:nvSpPr>
        <p:spPr bwMode="auto">
          <a:xfrm>
            <a:off x="2511629" y="3600941"/>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sp>
        <p:nvSpPr>
          <p:cNvPr id="23" name="Овал 27">
            <a:extLst>
              <a:ext uri="{FF2B5EF4-FFF2-40B4-BE49-F238E27FC236}">
                <a16:creationId xmlns="" xmlns:a16="http://schemas.microsoft.com/office/drawing/2014/main" id="{1619058C-1129-43A1-A05C-AB5071A460B3}"/>
              </a:ext>
            </a:extLst>
          </p:cNvPr>
          <p:cNvSpPr>
            <a:spLocks noChangeArrowheads="1"/>
          </p:cNvSpPr>
          <p:nvPr/>
        </p:nvSpPr>
        <p:spPr bwMode="auto">
          <a:xfrm>
            <a:off x="3397361" y="4387132"/>
            <a:ext cx="1162050" cy="103822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Могут быть</a:t>
            </a:r>
            <a:endParaRPr kumimoji="0" lang="ru-RU" altLang="ru-RU" sz="2400" b="1" i="0" u="none" strike="noStrike" cap="none" normalizeH="0" baseline="0">
              <a:ln>
                <a:noFill/>
              </a:ln>
              <a:solidFill>
                <a:schemeClr val="tx1"/>
              </a:solidFill>
              <a:effectLst/>
              <a:latin typeface="Arial" panose="020B0604020202020204" pitchFamily="34" charset="0"/>
            </a:endParaRPr>
          </a:p>
        </p:txBody>
      </p:sp>
      <p:sp>
        <p:nvSpPr>
          <p:cNvPr id="24" name="Овал 28">
            <a:extLst>
              <a:ext uri="{FF2B5EF4-FFF2-40B4-BE49-F238E27FC236}">
                <a16:creationId xmlns="" xmlns:a16="http://schemas.microsoft.com/office/drawing/2014/main" id="{1D2A386A-90C5-4390-80D5-BB9E9B714CAF}"/>
              </a:ext>
            </a:extLst>
          </p:cNvPr>
          <p:cNvSpPr>
            <a:spLocks noChangeArrowheads="1"/>
          </p:cNvSpPr>
          <p:nvPr/>
        </p:nvSpPr>
        <p:spPr bwMode="auto">
          <a:xfrm>
            <a:off x="3957422" y="2855012"/>
            <a:ext cx="1143000" cy="1133475"/>
          </a:xfrm>
          <a:prstGeom prst="ellipse">
            <a:avLst/>
          </a:prstGeom>
          <a:solidFill>
            <a:schemeClr val="accent4">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Синтак</a:t>
            </a:r>
            <a:r>
              <a:rPr kumimoji="0" lang="ru-RU"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ru-RU" altLang="ru-RU" sz="10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сическая</a:t>
            </a:r>
            <a:r>
              <a:rPr kumimoji="0" lang="ru-RU" altLang="ru-RU"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роль</a:t>
            </a:r>
            <a:endParaRPr kumimoji="0" lang="ru-RU" altLang="ru-RU" sz="2400" b="1" i="0" u="none" strike="noStrike" cap="none" normalizeH="0" baseline="0" dirty="0">
              <a:ln>
                <a:noFill/>
              </a:ln>
              <a:solidFill>
                <a:schemeClr val="tx1"/>
              </a:solidFill>
              <a:effectLst/>
              <a:latin typeface="Arial" panose="020B0604020202020204" pitchFamily="34" charset="0"/>
            </a:endParaRPr>
          </a:p>
        </p:txBody>
      </p:sp>
      <p:cxnSp>
        <p:nvCxnSpPr>
          <p:cNvPr id="26" name="Прямая со стрелкой 25">
            <a:extLst>
              <a:ext uri="{FF2B5EF4-FFF2-40B4-BE49-F238E27FC236}">
                <a16:creationId xmlns="" xmlns:a16="http://schemas.microsoft.com/office/drawing/2014/main" id="{AF20EE33-A9EA-41DD-8B7A-3E6F0F6EC59B}"/>
              </a:ext>
            </a:extLst>
          </p:cNvPr>
          <p:cNvCxnSpPr/>
          <p:nvPr/>
        </p:nvCxnSpPr>
        <p:spPr>
          <a:xfrm>
            <a:off x="7240473" y="3561172"/>
            <a:ext cx="609600" cy="523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Овал 31">
            <a:extLst>
              <a:ext uri="{FF2B5EF4-FFF2-40B4-BE49-F238E27FC236}">
                <a16:creationId xmlns="" xmlns:a16="http://schemas.microsoft.com/office/drawing/2014/main" id="{40542245-A5FB-437F-A198-60D661058315}"/>
              </a:ext>
            </a:extLst>
          </p:cNvPr>
          <p:cNvSpPr>
            <a:spLocks noChangeArrowheads="1"/>
          </p:cNvSpPr>
          <p:nvPr/>
        </p:nvSpPr>
        <p:spPr bwMode="auto">
          <a:xfrm>
            <a:off x="7811089" y="3588792"/>
            <a:ext cx="1323975" cy="11144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вопрос</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27" name="Овал 32">
            <a:extLst>
              <a:ext uri="{FF2B5EF4-FFF2-40B4-BE49-F238E27FC236}">
                <a16:creationId xmlns="" xmlns:a16="http://schemas.microsoft.com/office/drawing/2014/main" id="{D29D19FE-CF3A-4BEA-8F1E-C49BEF61AA5C}"/>
              </a:ext>
            </a:extLst>
          </p:cNvPr>
          <p:cNvSpPr>
            <a:spLocks noChangeArrowheads="1"/>
          </p:cNvSpPr>
          <p:nvPr/>
        </p:nvSpPr>
        <p:spPr bwMode="auto">
          <a:xfrm>
            <a:off x="9309720" y="1305613"/>
            <a:ext cx="1428750" cy="1143000"/>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Разряд по значению</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28" name="Овал 33">
            <a:extLst>
              <a:ext uri="{FF2B5EF4-FFF2-40B4-BE49-F238E27FC236}">
                <a16:creationId xmlns="" xmlns:a16="http://schemas.microsoft.com/office/drawing/2014/main" id="{9CD5C9E4-AE29-4E49-B83A-251A7FF8BB6F}"/>
              </a:ext>
            </a:extLst>
          </p:cNvPr>
          <p:cNvSpPr>
            <a:spLocks noChangeArrowheads="1"/>
          </p:cNvSpPr>
          <p:nvPr/>
        </p:nvSpPr>
        <p:spPr bwMode="auto">
          <a:xfrm>
            <a:off x="9490978" y="4507290"/>
            <a:ext cx="1323975" cy="1114425"/>
          </a:xfrm>
          <a:prstGeom prst="ellipse">
            <a:avLst/>
          </a:prstGeom>
          <a:solidFill>
            <a:schemeClr val="accent1">
              <a:lumMod val="40000"/>
              <a:lumOff val="60000"/>
            </a:schemeClr>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Разряд по значению</a:t>
            </a:r>
            <a:endParaRPr kumimoji="0" lang="ru-RU" altLang="ru-RU" sz="3200" b="0" i="0" u="none" strike="noStrike" cap="none" normalizeH="0" baseline="0">
              <a:ln>
                <a:noFill/>
              </a:ln>
              <a:solidFill>
                <a:schemeClr val="tx1"/>
              </a:solidFill>
              <a:effectLst/>
              <a:latin typeface="Arial" panose="020B0604020202020204" pitchFamily="34" charset="0"/>
            </a:endParaRPr>
          </a:p>
        </p:txBody>
      </p:sp>
      <p:cxnSp>
        <p:nvCxnSpPr>
          <p:cNvPr id="30" name="Прямая со стрелкой 29">
            <a:extLst>
              <a:ext uri="{FF2B5EF4-FFF2-40B4-BE49-F238E27FC236}">
                <a16:creationId xmlns="" xmlns:a16="http://schemas.microsoft.com/office/drawing/2014/main" id="{50C468A2-0C5E-4DA4-AAED-57A8B019CD8D}"/>
              </a:ext>
            </a:extLst>
          </p:cNvPr>
          <p:cNvCxnSpPr/>
          <p:nvPr/>
        </p:nvCxnSpPr>
        <p:spPr>
          <a:xfrm flipV="1">
            <a:off x="9012418" y="2123978"/>
            <a:ext cx="276225"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 xmlns:a16="http://schemas.microsoft.com/office/drawing/2014/main" id="{88E28335-21FF-4E21-B69B-C5C5419014DF}"/>
              </a:ext>
            </a:extLst>
          </p:cNvPr>
          <p:cNvCxnSpPr/>
          <p:nvPr/>
        </p:nvCxnSpPr>
        <p:spPr>
          <a:xfrm>
            <a:off x="9068586" y="4478911"/>
            <a:ext cx="40005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 xmlns:a16="http://schemas.microsoft.com/office/drawing/2014/main" id="{F93C52BE-0FAD-412C-AEBA-7FB2C225DEC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24" name="Rectangle 43">
            <a:extLst>
              <a:ext uri="{FF2B5EF4-FFF2-40B4-BE49-F238E27FC236}">
                <a16:creationId xmlns="" xmlns:a16="http://schemas.microsoft.com/office/drawing/2014/main" id="{72050F8C-C0B1-48D6-8F95-BF82371AC3D4}"/>
              </a:ext>
            </a:extLst>
          </p:cNvPr>
          <p:cNvSpPr>
            <a:spLocks noChangeArrowheads="1"/>
          </p:cNvSpPr>
          <p:nvPr/>
        </p:nvSpPr>
        <p:spPr bwMode="auto">
          <a:xfrm>
            <a:off x="0" y="457200"/>
            <a:ext cx="12192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 xmlns:p14="http://schemas.microsoft.com/office/powerpoint/2010/main" val="2339545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989056" y="1896981"/>
            <a:ext cx="1020294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6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Три и два –пять.</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8" name="Прямая соединительная линия 27"/>
          <p:cNvCxnSpPr/>
          <p:nvPr/>
        </p:nvCxnSpPr>
        <p:spPr>
          <a:xfrm flipV="1">
            <a:off x="2187019" y="3101419"/>
            <a:ext cx="3148552" cy="9426"/>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Прямая соединительная линия 29"/>
          <p:cNvCxnSpPr/>
          <p:nvPr/>
        </p:nvCxnSpPr>
        <p:spPr>
          <a:xfrm flipV="1">
            <a:off x="6006446" y="3063712"/>
            <a:ext cx="1591558" cy="10998"/>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Прямая соединительная линия 31"/>
          <p:cNvCxnSpPr/>
          <p:nvPr/>
        </p:nvCxnSpPr>
        <p:spPr>
          <a:xfrm flipV="1">
            <a:off x="6064578" y="3225538"/>
            <a:ext cx="1591558" cy="1099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9879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marL="0" lvl="0" indent="0" eaLnBrk="0" fontAlgn="base" hangingPunct="0">
              <a:spcBef>
                <a:spcPct val="0"/>
              </a:spcBef>
              <a:spcAft>
                <a:spcPct val="0"/>
              </a:spcAft>
              <a:buClrTx/>
              <a:buSzTx/>
              <a:buNone/>
            </a:pPr>
            <a:r>
              <a:rPr lang="ru-RU" sz="4400" dirty="0" smtClean="0">
                <a:solidFill>
                  <a:srgbClr val="000000"/>
                </a:solidFill>
                <a:latin typeface="Calibri" pitchFamily="34" charset="0"/>
                <a:ea typeface="Times New Roman" pitchFamily="18" charset="0"/>
                <a:cs typeface="Times New Roman" pitchFamily="18" charset="0"/>
              </a:rPr>
              <a:t>Первый луч солнца пробился в окно.</a:t>
            </a:r>
            <a:endParaRPr lang="ru-RU" sz="4400" dirty="0" smtClean="0">
              <a:latin typeface="Arial" pitchFamily="34" charset="0"/>
              <a:cs typeface="Arial" pitchFamily="34" charset="0"/>
            </a:endParaRPr>
          </a:p>
          <a:p>
            <a:endParaRPr lang="ru-RU" sz="4400" dirty="0"/>
          </a:p>
        </p:txBody>
      </p:sp>
      <p:sp>
        <p:nvSpPr>
          <p:cNvPr id="5" name="Полилиния 4"/>
          <p:cNvSpPr/>
          <p:nvPr/>
        </p:nvSpPr>
        <p:spPr>
          <a:xfrm>
            <a:off x="1772239" y="2169737"/>
            <a:ext cx="2130458" cy="356647"/>
          </a:xfrm>
          <a:custGeom>
            <a:avLst/>
            <a:gdLst>
              <a:gd name="connsiteX0" fmla="*/ 0 w 2130458"/>
              <a:gd name="connsiteY0" fmla="*/ 252952 h 356647"/>
              <a:gd name="connsiteX1" fmla="*/ 169683 w 2130458"/>
              <a:gd name="connsiteY1" fmla="*/ 17282 h 356647"/>
              <a:gd name="connsiteX2" fmla="*/ 329938 w 2130458"/>
              <a:gd name="connsiteY2" fmla="*/ 252952 h 356647"/>
              <a:gd name="connsiteX3" fmla="*/ 518474 w 2130458"/>
              <a:gd name="connsiteY3" fmla="*/ 26708 h 356647"/>
              <a:gd name="connsiteX4" fmla="*/ 688157 w 2130458"/>
              <a:gd name="connsiteY4" fmla="*/ 271805 h 356647"/>
              <a:gd name="connsiteX5" fmla="*/ 876693 w 2130458"/>
              <a:gd name="connsiteY5" fmla="*/ 45562 h 356647"/>
              <a:gd name="connsiteX6" fmla="*/ 1018095 w 2130458"/>
              <a:gd name="connsiteY6" fmla="*/ 290659 h 356647"/>
              <a:gd name="connsiteX7" fmla="*/ 1263192 w 2130458"/>
              <a:gd name="connsiteY7" fmla="*/ 17282 h 356647"/>
              <a:gd name="connsiteX8" fmla="*/ 1423448 w 2130458"/>
              <a:gd name="connsiteY8" fmla="*/ 318939 h 356647"/>
              <a:gd name="connsiteX9" fmla="*/ 1621410 w 2130458"/>
              <a:gd name="connsiteY9" fmla="*/ 83269 h 356647"/>
              <a:gd name="connsiteX10" fmla="*/ 1734532 w 2130458"/>
              <a:gd name="connsiteY10" fmla="*/ 252952 h 356647"/>
              <a:gd name="connsiteX11" fmla="*/ 1970202 w 2130458"/>
              <a:gd name="connsiteY11" fmla="*/ 17282 h 356647"/>
              <a:gd name="connsiteX12" fmla="*/ 2130458 w 2130458"/>
              <a:gd name="connsiteY12" fmla="*/ 356647 h 35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0458" h="356647">
                <a:moveTo>
                  <a:pt x="0" y="252952"/>
                </a:moveTo>
                <a:cubicBezTo>
                  <a:pt x="57346" y="135117"/>
                  <a:pt x="114693" y="17282"/>
                  <a:pt x="169683" y="17282"/>
                </a:cubicBezTo>
                <a:cubicBezTo>
                  <a:pt x="224673" y="17282"/>
                  <a:pt x="271806" y="251381"/>
                  <a:pt x="329938" y="252952"/>
                </a:cubicBezTo>
                <a:cubicBezTo>
                  <a:pt x="388070" y="254523"/>
                  <a:pt x="458771" y="23566"/>
                  <a:pt x="518474" y="26708"/>
                </a:cubicBezTo>
                <a:cubicBezTo>
                  <a:pt x="578177" y="29850"/>
                  <a:pt x="628454" y="268663"/>
                  <a:pt x="688157" y="271805"/>
                </a:cubicBezTo>
                <a:cubicBezTo>
                  <a:pt x="747860" y="274947"/>
                  <a:pt x="821703" y="42420"/>
                  <a:pt x="876693" y="45562"/>
                </a:cubicBezTo>
                <a:cubicBezTo>
                  <a:pt x="931683" y="48704"/>
                  <a:pt x="953678" y="295372"/>
                  <a:pt x="1018095" y="290659"/>
                </a:cubicBezTo>
                <a:cubicBezTo>
                  <a:pt x="1082512" y="285946"/>
                  <a:pt x="1195633" y="12569"/>
                  <a:pt x="1263192" y="17282"/>
                </a:cubicBezTo>
                <a:cubicBezTo>
                  <a:pt x="1330751" y="21995"/>
                  <a:pt x="1363745" y="307941"/>
                  <a:pt x="1423448" y="318939"/>
                </a:cubicBezTo>
                <a:cubicBezTo>
                  <a:pt x="1483151" y="329937"/>
                  <a:pt x="1569563" y="94267"/>
                  <a:pt x="1621410" y="83269"/>
                </a:cubicBezTo>
                <a:cubicBezTo>
                  <a:pt x="1673257" y="72271"/>
                  <a:pt x="1676400" y="263950"/>
                  <a:pt x="1734532" y="252952"/>
                </a:cubicBezTo>
                <a:cubicBezTo>
                  <a:pt x="1792664" y="241954"/>
                  <a:pt x="1904214" y="0"/>
                  <a:pt x="1970202" y="17282"/>
                </a:cubicBezTo>
                <a:cubicBezTo>
                  <a:pt x="2036190" y="34564"/>
                  <a:pt x="2100606" y="312655"/>
                  <a:pt x="2130458" y="356647"/>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marL="0" lvl="0" indent="0" eaLnBrk="0" fontAlgn="base" hangingPunct="0">
              <a:spcBef>
                <a:spcPct val="0"/>
              </a:spcBef>
              <a:spcAft>
                <a:spcPct val="0"/>
              </a:spcAft>
              <a:buClrTx/>
              <a:buSzTx/>
              <a:buNone/>
            </a:pPr>
            <a:r>
              <a:rPr lang="ru-RU" sz="4800" dirty="0" smtClean="0">
                <a:solidFill>
                  <a:srgbClr val="000000"/>
                </a:solidFill>
                <a:latin typeface="Calibri" pitchFamily="34" charset="0"/>
                <a:ea typeface="Times New Roman" pitchFamily="18" charset="0"/>
                <a:cs typeface="Times New Roman" pitchFamily="18" charset="0"/>
              </a:rPr>
              <a:t>Поезд отправляется в два часа.</a:t>
            </a:r>
            <a:endParaRPr lang="ru-RU" sz="4800" dirty="0" smtClean="0">
              <a:latin typeface="Arial" pitchFamily="34" charset="0"/>
              <a:cs typeface="Arial" pitchFamily="34" charset="0"/>
            </a:endParaRPr>
          </a:p>
          <a:p>
            <a:endParaRPr lang="ru-RU" dirty="0"/>
          </a:p>
        </p:txBody>
      </p:sp>
      <p:cxnSp>
        <p:nvCxnSpPr>
          <p:cNvPr id="8" name="Прямая соединительная линия 7"/>
          <p:cNvCxnSpPr/>
          <p:nvPr/>
        </p:nvCxnSpPr>
        <p:spPr>
          <a:xfrm flipV="1">
            <a:off x="9459798" y="2220013"/>
            <a:ext cx="735291" cy="9427"/>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Прямая соединительная линия 8"/>
          <p:cNvCxnSpPr/>
          <p:nvPr/>
        </p:nvCxnSpPr>
        <p:spPr>
          <a:xfrm flipV="1">
            <a:off x="8377286" y="2202730"/>
            <a:ext cx="735291" cy="9427"/>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Прямая соединительная линия 9"/>
          <p:cNvCxnSpPr/>
          <p:nvPr/>
        </p:nvCxnSpPr>
        <p:spPr>
          <a:xfrm flipV="1">
            <a:off x="7323056" y="2242009"/>
            <a:ext cx="735291" cy="9427"/>
          </a:xfrm>
          <a:prstGeom prst="line">
            <a:avLst/>
          </a:prstGeom>
        </p:spPr>
        <p:style>
          <a:lnRef idx="3">
            <a:schemeClr val="accent1"/>
          </a:lnRef>
          <a:fillRef idx="0">
            <a:schemeClr val="accent1"/>
          </a:fillRef>
          <a:effectRef idx="2">
            <a:schemeClr val="accent1"/>
          </a:effectRef>
          <a:fontRef idx="minor">
            <a:schemeClr val="tx1"/>
          </a:fontRef>
        </p:style>
      </p:cxnSp>
      <p:sp>
        <p:nvSpPr>
          <p:cNvPr id="11" name="Овал 10"/>
          <p:cNvSpPr/>
          <p:nvPr/>
        </p:nvSpPr>
        <p:spPr>
          <a:xfrm>
            <a:off x="8173039" y="2168165"/>
            <a:ext cx="65988" cy="94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flipH="1">
            <a:off x="9192706" y="2158739"/>
            <a:ext cx="158684" cy="95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lvl="0"/>
            <a:r>
              <a:rPr lang="ru-RU" sz="4800" dirty="0" smtClean="0">
                <a:solidFill>
                  <a:srgbClr val="000000"/>
                </a:solidFill>
                <a:latin typeface="Calibri" pitchFamily="34" charset="0"/>
                <a:ea typeface="Times New Roman" pitchFamily="18" charset="0"/>
                <a:cs typeface="Times New Roman" pitchFamily="18" charset="0"/>
              </a:rPr>
              <a:t>Я пригласил в гости двух друзей.</a:t>
            </a:r>
            <a:endParaRPr lang="ru-RU" sz="6000" dirty="0" smtClean="0">
              <a:latin typeface="Arial" pitchFamily="34" charset="0"/>
              <a:cs typeface="Arial" pitchFamily="34" charset="0"/>
            </a:endParaRPr>
          </a:p>
          <a:p>
            <a:endParaRPr lang="ru-RU" sz="4800" dirty="0"/>
          </a:p>
        </p:txBody>
      </p:sp>
      <p:cxnSp>
        <p:nvCxnSpPr>
          <p:cNvPr id="4" name="Прямая соединительная линия 3"/>
          <p:cNvCxnSpPr/>
          <p:nvPr/>
        </p:nvCxnSpPr>
        <p:spPr>
          <a:xfrm flipV="1">
            <a:off x="7511592" y="2242009"/>
            <a:ext cx="735291" cy="9427"/>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flipV="1">
            <a:off x="8653806" y="2271861"/>
            <a:ext cx="735291" cy="9427"/>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flipV="1">
            <a:off x="9862009" y="2235725"/>
            <a:ext cx="735291" cy="9427"/>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460</TotalTime>
  <Words>702</Words>
  <Application>Microsoft Office PowerPoint</Application>
  <PresentationFormat>Произвольный</PresentationFormat>
  <Paragraphs>128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Солнцестояние</vt:lpstr>
      <vt:lpstr>Слайд 1</vt:lpstr>
      <vt:lpstr>Двадцать девятое февраля. Классная работа. Имя числительное как часть речи</vt:lpstr>
      <vt:lpstr>Стр 42-43. Прочитать теоретический материал</vt:lpstr>
      <vt:lpstr>Слайд 4</vt:lpstr>
      <vt:lpstr>Слайд 5</vt:lpstr>
      <vt:lpstr>Слайд 6</vt:lpstr>
      <vt:lpstr>Слайд 7</vt:lpstr>
      <vt:lpstr>Слайд 8</vt:lpstr>
      <vt:lpstr>Слайд 9</vt:lpstr>
      <vt:lpstr>Слайд 10</vt:lpstr>
      <vt:lpstr>Что такое блокада?</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COMP15</dc:creator>
  <cp:lastModifiedBy>1</cp:lastModifiedBy>
  <cp:revision>19</cp:revision>
  <dcterms:created xsi:type="dcterms:W3CDTF">2020-02-27T03:45:52Z</dcterms:created>
  <dcterms:modified xsi:type="dcterms:W3CDTF">2020-02-28T14:34:38Z</dcterms:modified>
</cp:coreProperties>
</file>