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306" r:id="rId3"/>
    <p:sldId id="304" r:id="rId4"/>
    <p:sldId id="282" r:id="rId5"/>
    <p:sldId id="257" r:id="rId6"/>
    <p:sldId id="274" r:id="rId7"/>
    <p:sldId id="311" r:id="rId8"/>
    <p:sldId id="283" r:id="rId9"/>
    <p:sldId id="286" r:id="rId10"/>
    <p:sldId id="276" r:id="rId11"/>
    <p:sldId id="277" r:id="rId12"/>
    <p:sldId id="265" r:id="rId13"/>
    <p:sldId id="319" r:id="rId14"/>
    <p:sldId id="321" r:id="rId15"/>
    <p:sldId id="323" r:id="rId16"/>
    <p:sldId id="327" r:id="rId17"/>
    <p:sldId id="328" r:id="rId18"/>
    <p:sldId id="330" r:id="rId19"/>
    <p:sldId id="324" r:id="rId20"/>
    <p:sldId id="280" r:id="rId21"/>
    <p:sldId id="341" r:id="rId22"/>
    <p:sldId id="347" r:id="rId23"/>
    <p:sldId id="331" r:id="rId24"/>
    <p:sldId id="337" r:id="rId25"/>
    <p:sldId id="332" r:id="rId26"/>
    <p:sldId id="339" r:id="rId27"/>
    <p:sldId id="336" r:id="rId28"/>
    <p:sldId id="334" r:id="rId29"/>
    <p:sldId id="335" r:id="rId30"/>
    <p:sldId id="342" r:id="rId31"/>
    <p:sldId id="264" r:id="rId32"/>
    <p:sldId id="343" r:id="rId33"/>
    <p:sldId id="291" r:id="rId34"/>
    <p:sldId id="344" r:id="rId35"/>
    <p:sldId id="292" r:id="rId36"/>
    <p:sldId id="305" r:id="rId37"/>
    <p:sldId id="302" r:id="rId3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9BD"/>
    <a:srgbClr val="FF0000"/>
    <a:srgbClr val="2A08B8"/>
    <a:srgbClr val="F278EC"/>
    <a:srgbClr val="7BEF9F"/>
    <a:srgbClr val="993366"/>
    <a:srgbClr val="951EEE"/>
    <a:srgbClr val="F4A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34" autoAdjust="0"/>
    <p:restoredTop sz="94660"/>
  </p:normalViewPr>
  <p:slideViewPr>
    <p:cSldViewPr snapToGrid="0">
      <p:cViewPr varScale="1">
        <p:scale>
          <a:sx n="96" d="100"/>
          <a:sy n="96" d="100"/>
        </p:scale>
        <p:origin x="-11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EDECD-C18F-48DE-A2DF-C5AEBB150DBD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6C28EF-0483-4C03-92F8-497F9180E9C5}">
      <dgm:prSet/>
      <dgm:spPr/>
      <dgm:t>
        <a:bodyPr/>
        <a:lstStyle/>
        <a:p>
          <a:r>
            <a:rPr lang="ru-RU" dirty="0" smtClean="0"/>
            <a:t>Выставка творческих работ «Госпожа Пуговица»</a:t>
          </a:r>
          <a:endParaRPr lang="ru-RU" dirty="0"/>
        </a:p>
      </dgm:t>
    </dgm:pt>
    <dgm:pt modelId="{33B82026-C52F-476C-93FC-72A80A4E3F83}" type="parTrans" cxnId="{F7FBEF45-E855-4B44-80CA-AF469C5AD444}">
      <dgm:prSet/>
      <dgm:spPr/>
      <dgm:t>
        <a:bodyPr/>
        <a:lstStyle/>
        <a:p>
          <a:endParaRPr lang="ru-RU"/>
        </a:p>
      </dgm:t>
    </dgm:pt>
    <dgm:pt modelId="{6A5FEE89-3B62-4890-AD40-DC68D2CF7A43}" type="sibTrans" cxnId="{F7FBEF45-E855-4B44-80CA-AF469C5AD444}">
      <dgm:prSet/>
      <dgm:spPr/>
      <dgm:t>
        <a:bodyPr/>
        <a:lstStyle/>
        <a:p>
          <a:endParaRPr lang="ru-RU"/>
        </a:p>
      </dgm:t>
    </dgm:pt>
    <dgm:pt modelId="{6CC2BF96-92EF-4764-89D5-BBC77ED3D48F}">
      <dgm:prSet/>
      <dgm:spPr/>
      <dgm:t>
        <a:bodyPr/>
        <a:lstStyle/>
        <a:p>
          <a:r>
            <a:rPr lang="ru-RU" dirty="0" smtClean="0"/>
            <a:t>повышение уровня познавательных процессов и мелкой моторики рук;</a:t>
          </a:r>
          <a:endParaRPr lang="ru-RU" dirty="0"/>
        </a:p>
      </dgm:t>
    </dgm:pt>
    <dgm:pt modelId="{0A399517-FDC4-404B-A201-20B308CBB4D3}" type="parTrans" cxnId="{CF96875C-202C-43AD-9B48-E48F5662DF5E}">
      <dgm:prSet/>
      <dgm:spPr/>
      <dgm:t>
        <a:bodyPr/>
        <a:lstStyle/>
        <a:p>
          <a:endParaRPr lang="ru-RU"/>
        </a:p>
      </dgm:t>
    </dgm:pt>
    <dgm:pt modelId="{B9545055-1F16-4277-BE36-D939C5FE1EE3}" type="sibTrans" cxnId="{CF96875C-202C-43AD-9B48-E48F5662DF5E}">
      <dgm:prSet/>
      <dgm:spPr/>
      <dgm:t>
        <a:bodyPr/>
        <a:lstStyle/>
        <a:p>
          <a:endParaRPr lang="ru-RU"/>
        </a:p>
      </dgm:t>
    </dgm:pt>
    <dgm:pt modelId="{354E9F00-E4A0-40C2-B784-371CE03E8D9F}">
      <dgm:prSet/>
      <dgm:spPr/>
      <dgm:t>
        <a:bodyPr/>
        <a:lstStyle/>
        <a:p>
          <a:r>
            <a:rPr lang="ru-RU" dirty="0" smtClean="0"/>
            <a:t>улучшение работы по взаимодействию с родителями</a:t>
          </a:r>
          <a:endParaRPr lang="ru-RU" dirty="0"/>
        </a:p>
      </dgm:t>
    </dgm:pt>
    <dgm:pt modelId="{468A3544-644B-47AD-9AD6-B3AC0E5E3388}" type="parTrans" cxnId="{B4A8704C-D23A-4F19-8868-1D4C3381BE57}">
      <dgm:prSet/>
      <dgm:spPr/>
      <dgm:t>
        <a:bodyPr/>
        <a:lstStyle/>
        <a:p>
          <a:endParaRPr lang="ru-RU"/>
        </a:p>
      </dgm:t>
    </dgm:pt>
    <dgm:pt modelId="{D2AF7A85-7801-4064-8850-2F2E82566810}" type="sibTrans" cxnId="{B4A8704C-D23A-4F19-8868-1D4C3381BE57}">
      <dgm:prSet/>
      <dgm:spPr/>
      <dgm:t>
        <a:bodyPr/>
        <a:lstStyle/>
        <a:p>
          <a:endParaRPr lang="ru-RU"/>
        </a:p>
      </dgm:t>
    </dgm:pt>
    <dgm:pt modelId="{DBA48C40-1304-4D16-A471-B5D33C66B48F}">
      <dgm:prSet/>
      <dgm:spPr/>
      <dgm:t>
        <a:bodyPr/>
        <a:lstStyle/>
        <a:p>
          <a:r>
            <a:rPr lang="ru-RU" dirty="0" smtClean="0"/>
            <a:t>создание «Наша коллекция пуговиц» в группе</a:t>
          </a:r>
          <a:endParaRPr lang="ru-RU" dirty="0"/>
        </a:p>
      </dgm:t>
    </dgm:pt>
    <dgm:pt modelId="{6E677E2C-45FD-437E-B6E2-ED0D0B243595}" type="parTrans" cxnId="{4BF7A7B1-E159-499A-B332-9870EE30DE83}">
      <dgm:prSet/>
      <dgm:spPr/>
      <dgm:t>
        <a:bodyPr/>
        <a:lstStyle/>
        <a:p>
          <a:endParaRPr lang="ru-RU"/>
        </a:p>
      </dgm:t>
    </dgm:pt>
    <dgm:pt modelId="{9DB14A62-4D5C-4302-A39D-E2CE80072677}" type="sibTrans" cxnId="{4BF7A7B1-E159-499A-B332-9870EE30DE83}">
      <dgm:prSet/>
      <dgm:spPr/>
      <dgm:t>
        <a:bodyPr/>
        <a:lstStyle/>
        <a:p>
          <a:endParaRPr lang="ru-RU"/>
        </a:p>
      </dgm:t>
    </dgm:pt>
    <dgm:pt modelId="{AA5453CC-BA1F-4679-8669-51E9F9BCDBF7}" type="pres">
      <dgm:prSet presAssocID="{1FCEDECD-C18F-48DE-A2DF-C5AEBB150DB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2A1DCA3-FD76-4E2E-A684-3E4C83545076}" type="pres">
      <dgm:prSet presAssocID="{DBA48C40-1304-4D16-A471-B5D33C66B48F}" presName="compNode" presStyleCnt="0"/>
      <dgm:spPr/>
    </dgm:pt>
    <dgm:pt modelId="{CFDB7140-FC2C-42DD-8032-B724A94C7A60}" type="pres">
      <dgm:prSet presAssocID="{DBA48C40-1304-4D16-A471-B5D33C66B48F}" presName="dummyConnPt" presStyleCnt="0"/>
      <dgm:spPr/>
    </dgm:pt>
    <dgm:pt modelId="{00E4D018-AADF-4ED3-BCFB-932A526ADD72}" type="pres">
      <dgm:prSet presAssocID="{DBA48C40-1304-4D16-A471-B5D33C66B48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F00A9-63C1-4A05-9E61-4C9CE5071085}" type="pres">
      <dgm:prSet presAssocID="{9DB14A62-4D5C-4302-A39D-E2CE80072677}" presName="sibTrans" presStyleLbl="bgSibTrans2D1" presStyleIdx="0" presStyleCnt="3"/>
      <dgm:spPr/>
      <dgm:t>
        <a:bodyPr/>
        <a:lstStyle/>
        <a:p>
          <a:endParaRPr lang="ru-RU"/>
        </a:p>
      </dgm:t>
    </dgm:pt>
    <dgm:pt modelId="{28BDC439-9F5A-4217-916E-C3EC70DF758F}" type="pres">
      <dgm:prSet presAssocID="{354E9F00-E4A0-40C2-B784-371CE03E8D9F}" presName="compNode" presStyleCnt="0"/>
      <dgm:spPr/>
    </dgm:pt>
    <dgm:pt modelId="{B2C55D53-0F4F-4FAB-82AD-FBB7AF95EFC1}" type="pres">
      <dgm:prSet presAssocID="{354E9F00-E4A0-40C2-B784-371CE03E8D9F}" presName="dummyConnPt" presStyleCnt="0"/>
      <dgm:spPr/>
    </dgm:pt>
    <dgm:pt modelId="{BA6B2D0E-381F-4A72-90C4-B0DC00BC75AE}" type="pres">
      <dgm:prSet presAssocID="{354E9F00-E4A0-40C2-B784-371CE03E8D9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E0499-1507-45D8-A7E4-F898382FB904}" type="pres">
      <dgm:prSet presAssocID="{D2AF7A85-7801-4064-8850-2F2E82566810}" presName="sibTrans" presStyleLbl="bgSibTrans2D1" presStyleIdx="1" presStyleCnt="3"/>
      <dgm:spPr/>
      <dgm:t>
        <a:bodyPr/>
        <a:lstStyle/>
        <a:p>
          <a:endParaRPr lang="ru-RU"/>
        </a:p>
      </dgm:t>
    </dgm:pt>
    <dgm:pt modelId="{41ED02E4-372E-48AD-A5C2-07DB0DE48BF1}" type="pres">
      <dgm:prSet presAssocID="{6CC2BF96-92EF-4764-89D5-BBC77ED3D48F}" presName="compNode" presStyleCnt="0"/>
      <dgm:spPr/>
    </dgm:pt>
    <dgm:pt modelId="{D0CD15E2-F5A9-4BDB-AFB5-9DB702407950}" type="pres">
      <dgm:prSet presAssocID="{6CC2BF96-92EF-4764-89D5-BBC77ED3D48F}" presName="dummyConnPt" presStyleCnt="0"/>
      <dgm:spPr/>
    </dgm:pt>
    <dgm:pt modelId="{D088B30F-D5CF-490D-831E-47E2B98AA107}" type="pres">
      <dgm:prSet presAssocID="{6CC2BF96-92EF-4764-89D5-BBC77ED3D48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72FF8-06E2-47F5-B638-3CB995324C97}" type="pres">
      <dgm:prSet presAssocID="{B9545055-1F16-4277-BE36-D939C5FE1EE3}" presName="sibTrans" presStyleLbl="bgSibTrans2D1" presStyleIdx="2" presStyleCnt="3"/>
      <dgm:spPr/>
      <dgm:t>
        <a:bodyPr/>
        <a:lstStyle/>
        <a:p>
          <a:endParaRPr lang="ru-RU"/>
        </a:p>
      </dgm:t>
    </dgm:pt>
    <dgm:pt modelId="{283B0595-E193-4849-940D-0C31303E8D8F}" type="pres">
      <dgm:prSet presAssocID="{076C28EF-0483-4C03-92F8-497F9180E9C5}" presName="compNode" presStyleCnt="0"/>
      <dgm:spPr/>
    </dgm:pt>
    <dgm:pt modelId="{C149EBA6-D478-4260-98FC-AEB6057D0865}" type="pres">
      <dgm:prSet presAssocID="{076C28EF-0483-4C03-92F8-497F9180E9C5}" presName="dummyConnPt" presStyleCnt="0"/>
      <dgm:spPr/>
    </dgm:pt>
    <dgm:pt modelId="{1F6CEB8B-D130-40F9-A361-4C29F1872738}" type="pres">
      <dgm:prSet presAssocID="{076C28EF-0483-4C03-92F8-497F9180E9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3BA1BD-0853-4459-A431-2F571254B0F2}" type="presOf" srcId="{1FCEDECD-C18F-48DE-A2DF-C5AEBB150DBD}" destId="{AA5453CC-BA1F-4679-8669-51E9F9BCDBF7}" srcOrd="0" destOrd="0" presId="urn:microsoft.com/office/officeart/2005/8/layout/bProcess4"/>
    <dgm:cxn modelId="{CF96875C-202C-43AD-9B48-E48F5662DF5E}" srcId="{1FCEDECD-C18F-48DE-A2DF-C5AEBB150DBD}" destId="{6CC2BF96-92EF-4764-89D5-BBC77ED3D48F}" srcOrd="2" destOrd="0" parTransId="{0A399517-FDC4-404B-A201-20B308CBB4D3}" sibTransId="{B9545055-1F16-4277-BE36-D939C5FE1EE3}"/>
    <dgm:cxn modelId="{5CB46640-53CC-46E2-A8B6-5230C245CCCE}" type="presOf" srcId="{D2AF7A85-7801-4064-8850-2F2E82566810}" destId="{1F9E0499-1507-45D8-A7E4-F898382FB904}" srcOrd="0" destOrd="0" presId="urn:microsoft.com/office/officeart/2005/8/layout/bProcess4"/>
    <dgm:cxn modelId="{4BF7A7B1-E159-499A-B332-9870EE30DE83}" srcId="{1FCEDECD-C18F-48DE-A2DF-C5AEBB150DBD}" destId="{DBA48C40-1304-4D16-A471-B5D33C66B48F}" srcOrd="0" destOrd="0" parTransId="{6E677E2C-45FD-437E-B6E2-ED0D0B243595}" sibTransId="{9DB14A62-4D5C-4302-A39D-E2CE80072677}"/>
    <dgm:cxn modelId="{DBBDBDE7-9E49-401E-B810-BA5A2049F085}" type="presOf" srcId="{354E9F00-E4A0-40C2-B784-371CE03E8D9F}" destId="{BA6B2D0E-381F-4A72-90C4-B0DC00BC75AE}" srcOrd="0" destOrd="0" presId="urn:microsoft.com/office/officeart/2005/8/layout/bProcess4"/>
    <dgm:cxn modelId="{E6283EBD-AE65-4D10-B722-D8ACF5FB19BB}" type="presOf" srcId="{6CC2BF96-92EF-4764-89D5-BBC77ED3D48F}" destId="{D088B30F-D5CF-490D-831E-47E2B98AA107}" srcOrd="0" destOrd="0" presId="urn:microsoft.com/office/officeart/2005/8/layout/bProcess4"/>
    <dgm:cxn modelId="{293F48F3-384B-4D61-B1D2-9753FF4A8D41}" type="presOf" srcId="{B9545055-1F16-4277-BE36-D939C5FE1EE3}" destId="{6BC72FF8-06E2-47F5-B638-3CB995324C97}" srcOrd="0" destOrd="0" presId="urn:microsoft.com/office/officeart/2005/8/layout/bProcess4"/>
    <dgm:cxn modelId="{69B3222E-B598-4D15-A401-7ED3978774B9}" type="presOf" srcId="{DBA48C40-1304-4D16-A471-B5D33C66B48F}" destId="{00E4D018-AADF-4ED3-BCFB-932A526ADD72}" srcOrd="0" destOrd="0" presId="urn:microsoft.com/office/officeart/2005/8/layout/bProcess4"/>
    <dgm:cxn modelId="{B4A8704C-D23A-4F19-8868-1D4C3381BE57}" srcId="{1FCEDECD-C18F-48DE-A2DF-C5AEBB150DBD}" destId="{354E9F00-E4A0-40C2-B784-371CE03E8D9F}" srcOrd="1" destOrd="0" parTransId="{468A3544-644B-47AD-9AD6-B3AC0E5E3388}" sibTransId="{D2AF7A85-7801-4064-8850-2F2E82566810}"/>
    <dgm:cxn modelId="{66D6ACA2-A224-4CEE-880D-72A8C4240D04}" type="presOf" srcId="{076C28EF-0483-4C03-92F8-497F9180E9C5}" destId="{1F6CEB8B-D130-40F9-A361-4C29F1872738}" srcOrd="0" destOrd="0" presId="urn:microsoft.com/office/officeart/2005/8/layout/bProcess4"/>
    <dgm:cxn modelId="{F7FBEF45-E855-4B44-80CA-AF469C5AD444}" srcId="{1FCEDECD-C18F-48DE-A2DF-C5AEBB150DBD}" destId="{076C28EF-0483-4C03-92F8-497F9180E9C5}" srcOrd="3" destOrd="0" parTransId="{33B82026-C52F-476C-93FC-72A80A4E3F83}" sibTransId="{6A5FEE89-3B62-4890-AD40-DC68D2CF7A43}"/>
    <dgm:cxn modelId="{A3B36186-72E6-4EAA-BFE2-9A3129C632D0}" type="presOf" srcId="{9DB14A62-4D5C-4302-A39D-E2CE80072677}" destId="{41CF00A9-63C1-4A05-9E61-4C9CE5071085}" srcOrd="0" destOrd="0" presId="urn:microsoft.com/office/officeart/2005/8/layout/bProcess4"/>
    <dgm:cxn modelId="{284C5455-DE75-49D0-AF09-88419E6566F8}" type="presParOf" srcId="{AA5453CC-BA1F-4679-8669-51E9F9BCDBF7}" destId="{42A1DCA3-FD76-4E2E-A684-3E4C83545076}" srcOrd="0" destOrd="0" presId="urn:microsoft.com/office/officeart/2005/8/layout/bProcess4"/>
    <dgm:cxn modelId="{BF7AE00B-F6A8-4BEC-A719-3F27C72D352A}" type="presParOf" srcId="{42A1DCA3-FD76-4E2E-A684-3E4C83545076}" destId="{CFDB7140-FC2C-42DD-8032-B724A94C7A60}" srcOrd="0" destOrd="0" presId="urn:microsoft.com/office/officeart/2005/8/layout/bProcess4"/>
    <dgm:cxn modelId="{75937EB8-96AA-42B9-AA85-C7E75D28C497}" type="presParOf" srcId="{42A1DCA3-FD76-4E2E-A684-3E4C83545076}" destId="{00E4D018-AADF-4ED3-BCFB-932A526ADD72}" srcOrd="1" destOrd="0" presId="urn:microsoft.com/office/officeart/2005/8/layout/bProcess4"/>
    <dgm:cxn modelId="{AD0414C3-FB7A-43D3-9165-C38E3117D3DF}" type="presParOf" srcId="{AA5453CC-BA1F-4679-8669-51E9F9BCDBF7}" destId="{41CF00A9-63C1-4A05-9E61-4C9CE5071085}" srcOrd="1" destOrd="0" presId="urn:microsoft.com/office/officeart/2005/8/layout/bProcess4"/>
    <dgm:cxn modelId="{177F2AA4-68A4-4579-84CF-4285BE3B437C}" type="presParOf" srcId="{AA5453CC-BA1F-4679-8669-51E9F9BCDBF7}" destId="{28BDC439-9F5A-4217-916E-C3EC70DF758F}" srcOrd="2" destOrd="0" presId="urn:microsoft.com/office/officeart/2005/8/layout/bProcess4"/>
    <dgm:cxn modelId="{007C3B08-3473-473C-BE78-74FB98F2558E}" type="presParOf" srcId="{28BDC439-9F5A-4217-916E-C3EC70DF758F}" destId="{B2C55D53-0F4F-4FAB-82AD-FBB7AF95EFC1}" srcOrd="0" destOrd="0" presId="urn:microsoft.com/office/officeart/2005/8/layout/bProcess4"/>
    <dgm:cxn modelId="{A8A2444F-2096-4D54-8442-7EEA38C7C231}" type="presParOf" srcId="{28BDC439-9F5A-4217-916E-C3EC70DF758F}" destId="{BA6B2D0E-381F-4A72-90C4-B0DC00BC75AE}" srcOrd="1" destOrd="0" presId="urn:microsoft.com/office/officeart/2005/8/layout/bProcess4"/>
    <dgm:cxn modelId="{09B09225-51AC-4D8D-9B53-DE1F9847F332}" type="presParOf" srcId="{AA5453CC-BA1F-4679-8669-51E9F9BCDBF7}" destId="{1F9E0499-1507-45D8-A7E4-F898382FB904}" srcOrd="3" destOrd="0" presId="urn:microsoft.com/office/officeart/2005/8/layout/bProcess4"/>
    <dgm:cxn modelId="{5199EF0C-0797-4D2B-A40A-4DBC36454F28}" type="presParOf" srcId="{AA5453CC-BA1F-4679-8669-51E9F9BCDBF7}" destId="{41ED02E4-372E-48AD-A5C2-07DB0DE48BF1}" srcOrd="4" destOrd="0" presId="urn:microsoft.com/office/officeart/2005/8/layout/bProcess4"/>
    <dgm:cxn modelId="{A4FA6F22-6C41-4A11-8038-7AC8D51FC011}" type="presParOf" srcId="{41ED02E4-372E-48AD-A5C2-07DB0DE48BF1}" destId="{D0CD15E2-F5A9-4BDB-AFB5-9DB702407950}" srcOrd="0" destOrd="0" presId="urn:microsoft.com/office/officeart/2005/8/layout/bProcess4"/>
    <dgm:cxn modelId="{A718FEEF-BBA3-4DDA-8013-D411D0DBFBE8}" type="presParOf" srcId="{41ED02E4-372E-48AD-A5C2-07DB0DE48BF1}" destId="{D088B30F-D5CF-490D-831E-47E2B98AA107}" srcOrd="1" destOrd="0" presId="urn:microsoft.com/office/officeart/2005/8/layout/bProcess4"/>
    <dgm:cxn modelId="{9458F572-20CE-4953-AD5D-563DDE18DB84}" type="presParOf" srcId="{AA5453CC-BA1F-4679-8669-51E9F9BCDBF7}" destId="{6BC72FF8-06E2-47F5-B638-3CB995324C97}" srcOrd="5" destOrd="0" presId="urn:microsoft.com/office/officeart/2005/8/layout/bProcess4"/>
    <dgm:cxn modelId="{02926F32-BFF3-4E6E-BD05-F91AAFDF572E}" type="presParOf" srcId="{AA5453CC-BA1F-4679-8669-51E9F9BCDBF7}" destId="{283B0595-E193-4849-940D-0C31303E8D8F}" srcOrd="6" destOrd="0" presId="urn:microsoft.com/office/officeart/2005/8/layout/bProcess4"/>
    <dgm:cxn modelId="{8829C044-1C78-406E-8ACF-77F63981B64D}" type="presParOf" srcId="{283B0595-E193-4849-940D-0C31303E8D8F}" destId="{C149EBA6-D478-4260-98FC-AEB6057D0865}" srcOrd="0" destOrd="0" presId="urn:microsoft.com/office/officeart/2005/8/layout/bProcess4"/>
    <dgm:cxn modelId="{ABB02533-1CFD-4A7D-831E-249D5FE2EEED}" type="presParOf" srcId="{283B0595-E193-4849-940D-0C31303E8D8F}" destId="{1F6CEB8B-D130-40F9-A361-4C29F187273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F00A9-63C1-4A05-9E61-4C9CE5071085}">
      <dsp:nvSpPr>
        <dsp:cNvPr id="0" name=""/>
        <dsp:cNvSpPr/>
      </dsp:nvSpPr>
      <dsp:spPr>
        <a:xfrm rot="5400000">
          <a:off x="-314496" y="1640145"/>
          <a:ext cx="2561688" cy="30913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4D018-AADF-4ED3-BCFB-932A526ADD72}">
      <dsp:nvSpPr>
        <dsp:cNvPr id="0" name=""/>
        <dsp:cNvSpPr/>
      </dsp:nvSpPr>
      <dsp:spPr>
        <a:xfrm>
          <a:off x="272139" y="1346"/>
          <a:ext cx="3434874" cy="2060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создание «Наша коллекция пуговиц» в группе</a:t>
          </a:r>
          <a:endParaRPr lang="ru-RU" sz="3200" kern="1200" dirty="0"/>
        </a:p>
      </dsp:txBody>
      <dsp:txXfrm>
        <a:off x="332501" y="61708"/>
        <a:ext cx="3314150" cy="1940200"/>
      </dsp:txXfrm>
    </dsp:sp>
    <dsp:sp modelId="{1F9E0499-1507-45D8-A7E4-F898382FB904}">
      <dsp:nvSpPr>
        <dsp:cNvPr id="0" name=""/>
        <dsp:cNvSpPr/>
      </dsp:nvSpPr>
      <dsp:spPr>
        <a:xfrm>
          <a:off x="973581" y="2928223"/>
          <a:ext cx="4553915" cy="30913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B2D0E-381F-4A72-90C4-B0DC00BC75AE}">
      <dsp:nvSpPr>
        <dsp:cNvPr id="0" name=""/>
        <dsp:cNvSpPr/>
      </dsp:nvSpPr>
      <dsp:spPr>
        <a:xfrm>
          <a:off x="272139" y="2577502"/>
          <a:ext cx="3434874" cy="2060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улучшение работы по взаимодействию с родителями</a:t>
          </a:r>
          <a:endParaRPr lang="ru-RU" sz="3200" kern="1200" dirty="0"/>
        </a:p>
      </dsp:txBody>
      <dsp:txXfrm>
        <a:off x="332501" y="2637864"/>
        <a:ext cx="3314150" cy="1940200"/>
      </dsp:txXfrm>
    </dsp:sp>
    <dsp:sp modelId="{6BC72FF8-06E2-47F5-B638-3CB995324C97}">
      <dsp:nvSpPr>
        <dsp:cNvPr id="0" name=""/>
        <dsp:cNvSpPr/>
      </dsp:nvSpPr>
      <dsp:spPr>
        <a:xfrm rot="16200000">
          <a:off x="4253886" y="1640145"/>
          <a:ext cx="2561688" cy="30913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8B30F-D5CF-490D-831E-47E2B98AA107}">
      <dsp:nvSpPr>
        <dsp:cNvPr id="0" name=""/>
        <dsp:cNvSpPr/>
      </dsp:nvSpPr>
      <dsp:spPr>
        <a:xfrm>
          <a:off x="4840522" y="2577502"/>
          <a:ext cx="3434874" cy="2060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повышение уровня познавательных процессов и мелкой моторики рук;</a:t>
          </a:r>
          <a:endParaRPr lang="ru-RU" sz="3200" kern="1200" dirty="0"/>
        </a:p>
      </dsp:txBody>
      <dsp:txXfrm>
        <a:off x="4900884" y="2637864"/>
        <a:ext cx="3314150" cy="1940200"/>
      </dsp:txXfrm>
    </dsp:sp>
    <dsp:sp modelId="{1F6CEB8B-D130-40F9-A361-4C29F1872738}">
      <dsp:nvSpPr>
        <dsp:cNvPr id="0" name=""/>
        <dsp:cNvSpPr/>
      </dsp:nvSpPr>
      <dsp:spPr>
        <a:xfrm>
          <a:off x="4840522" y="1346"/>
          <a:ext cx="3434874" cy="2060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Выставка творческих работ «Госпожа Пуговица»</a:t>
          </a:r>
          <a:endParaRPr lang="ru-RU" sz="3200" kern="1200" dirty="0"/>
        </a:p>
      </dsp:txBody>
      <dsp:txXfrm>
        <a:off x="4900884" y="61708"/>
        <a:ext cx="3314150" cy="1940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F6E42C5-6768-4D56-BBE6-79D3AA383046}" type="datetimeFigureOut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8978E1-59D5-4336-984D-B81C34E2C5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6704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fld id="{C7CABBAA-7566-4247-9325-CEAA07672C58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8699"/>
            <a:ext cx="7772400" cy="1211263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D1E7-5736-486B-8869-19DB51041DC0}" type="datetimeFigureOut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4C26C-A0B8-47AF-A8F8-18A9153765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90237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5144B-B759-49AB-A097-563BE57693ED}" type="datetimeFigureOut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AC3F9-B5AF-49CB-AE1F-1470FA9E3C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959406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B4293-CA56-481F-AA5E-B02ED21B99A2}" type="datetimeFigureOut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62726-F777-40A9-B888-FCE20E95E3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14837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25090-AD44-445F-8DC3-6915729D458D}" type="datetimeFigureOut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2576E-59EA-4A0C-A521-076E634471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227696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9DCAB-EA3F-4D65-B914-69EEAD19148A}" type="datetimeFigureOut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E2EFB-B158-43E7-A09F-5C15F94501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5898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227B-9928-421F-8B9C-23A1E1DE3BEF}" type="datetimeFigureOut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0FC8B-ED33-46D7-9EE5-516EC079F8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63646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1AFD5-E078-45FD-A2B5-76143D5B013E}" type="datetimeFigureOut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93280-9076-4B00-9FE0-81E6F5BDC1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61561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9CAF7-A1C6-46DD-BCE0-17451441AF70}" type="datetimeFigureOut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71595-5783-40BE-B97D-DB76FF271D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936003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8CE59-D467-4028-8C07-B6A6A45B4C68}" type="datetimeFigureOut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5977D-1C5B-4ABC-8EA2-913AC5DA4C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972320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EB11C-5F1F-4AE5-87BE-09FCED744715}" type="datetimeFigureOut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EA505-BAFC-4702-BB09-FA2ACEC0D1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116646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397F0-AA33-49EE-82C0-4B8684B96664}" type="datetimeFigureOut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054BA-7F95-4F23-B393-6919B2F9AA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695057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206ADD-3A3C-4A4F-85A0-20D5442FEDCE}" type="datetimeFigureOut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08E8D"/>
                </a:solidFill>
              </a:defRPr>
            </a:lvl1pPr>
          </a:lstStyle>
          <a:p>
            <a:fld id="{125F9420-0C40-4FB7-8F19-A7E4312256E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s52.radikal.ru/i138/0810/ed/cc1af76edf6b.pn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1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879475" y="577850"/>
            <a:ext cx="7408863" cy="2339975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002060"/>
                </a:solidFill>
              </a:rPr>
              <a:t>ГБОУ Школа №463</a:t>
            </a:r>
            <a:br>
              <a:rPr lang="ru-RU" altLang="ru-RU" sz="3200" smtClean="0">
                <a:solidFill>
                  <a:srgbClr val="002060"/>
                </a:solidFill>
              </a:rPr>
            </a:br>
            <a:r>
              <a:rPr lang="ru-RU" altLang="ru-RU" sz="3200" smtClean="0">
                <a:solidFill>
                  <a:srgbClr val="002060"/>
                </a:solidFill>
              </a:rPr>
              <a:t>структурное подразделение </a:t>
            </a:r>
            <a:br>
              <a:rPr lang="ru-RU" altLang="ru-RU" sz="3200" smtClean="0">
                <a:solidFill>
                  <a:srgbClr val="002060"/>
                </a:solidFill>
              </a:rPr>
            </a:br>
            <a:r>
              <a:rPr lang="ru-RU" altLang="ru-RU" sz="3200" smtClean="0">
                <a:solidFill>
                  <a:srgbClr val="002060"/>
                </a:solidFill>
              </a:rPr>
              <a:t>«Любознайка»</a:t>
            </a:r>
            <a:br>
              <a:rPr lang="ru-RU" altLang="ru-RU" sz="3200" smtClean="0">
                <a:solidFill>
                  <a:srgbClr val="002060"/>
                </a:solidFill>
              </a:rPr>
            </a:br>
            <a:r>
              <a:rPr lang="ru-RU" altLang="ru-RU" sz="4000" smtClean="0">
                <a:solidFill>
                  <a:srgbClr val="002060"/>
                </a:solidFill>
              </a:rPr>
              <a:t/>
            </a:r>
            <a:br>
              <a:rPr lang="ru-RU" altLang="ru-RU" sz="4000" smtClean="0">
                <a:solidFill>
                  <a:srgbClr val="002060"/>
                </a:solidFill>
              </a:rPr>
            </a:br>
            <a:endParaRPr lang="ru-RU" altLang="ru-RU" sz="2400" smtClean="0">
              <a:solidFill>
                <a:srgbClr val="7030A0"/>
              </a:solidFill>
              <a:ea typeface="Microsoft YaHei UI" pitchFamily="34" charset="-122"/>
              <a:cs typeface="Times New Roman" pitchFamily="18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83000" y="4984750"/>
            <a:ext cx="5254625" cy="1176338"/>
          </a:xfrm>
        </p:spPr>
        <p:txBody>
          <a:bodyPr/>
          <a:lstStyle/>
          <a:p>
            <a:r>
              <a:rPr lang="ru-RU" altLang="ru-RU" sz="2800" smtClean="0"/>
              <a:t>Воспитатель: НЕМЦОВА В.В.</a:t>
            </a:r>
          </a:p>
          <a:p>
            <a:r>
              <a:rPr lang="ru-RU" altLang="ru-RU" sz="2800" smtClean="0"/>
              <a:t>                </a:t>
            </a:r>
          </a:p>
          <a:p>
            <a:r>
              <a:rPr lang="ru-RU" altLang="ru-RU" sz="2800" smtClean="0"/>
              <a:t>Москва</a:t>
            </a:r>
          </a:p>
          <a:p>
            <a:endParaRPr lang="ru-RU" altLang="ru-RU" sz="280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54896">
            <a:off x="7353837" y="148893"/>
            <a:ext cx="1790163" cy="164849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077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80827">
            <a:off x="-942182" y="569119"/>
            <a:ext cx="399891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 descr="Картинка 5 из 35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484870">
            <a:off x="-283369" y="3948906"/>
            <a:ext cx="2852738" cy="232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1075" y="2418696"/>
            <a:ext cx="78582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8000" b="1" dirty="0">
                <a:ln w="24500" cmpd="dbl">
                  <a:solidFill>
                    <a:schemeClr val="accent5"/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«Госпожа</a:t>
            </a:r>
            <a:r>
              <a:rPr lang="ru-RU" altLang="ru-RU" sz="8000" b="1" dirty="0">
                <a:ln w="24500" cmpd="dbl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altLang="ru-RU" sz="8000" b="1" dirty="0">
                <a:ln w="24500" cmpd="dbl">
                  <a:solidFill>
                    <a:schemeClr val="accent5"/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пуговица</a:t>
            </a:r>
            <a:r>
              <a:rPr lang="ru-RU" altLang="ru-RU" sz="8000" b="1" dirty="0">
                <a:ln w="24500" cmpd="dbl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»</a:t>
            </a:r>
            <a:endParaRPr lang="ru-RU" sz="8000" b="1" dirty="0">
              <a:ln w="24500" cmpd="dbl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742950" y="290513"/>
            <a:ext cx="7864475" cy="1409700"/>
          </a:xfrm>
        </p:spPr>
        <p:txBody>
          <a:bodyPr/>
          <a:lstStyle/>
          <a:p>
            <a:pPr algn="ctr"/>
            <a:r>
              <a:rPr lang="ru-RU" altLang="ru-RU" sz="4000" i="1" smtClean="0">
                <a:solidFill>
                  <a:srgbClr val="C00000"/>
                </a:solidFill>
                <a:cs typeface="Times New Roman" pitchFamily="18" charset="0"/>
              </a:rPr>
              <a:t>1.Подготовительный этап</a:t>
            </a:r>
            <a:r>
              <a:rPr lang="ru-RU" altLang="ru-RU" sz="4000" i="1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altLang="ru-RU" sz="4000" i="1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altLang="ru-RU" sz="3200" i="1" smtClean="0">
                <a:solidFill>
                  <a:srgbClr val="002060"/>
                </a:solidFill>
                <a:cs typeface="Times New Roman" pitchFamily="18" charset="0"/>
              </a:rPr>
              <a:t>Формы и методы работы с детьми. </a:t>
            </a:r>
            <a:r>
              <a:rPr lang="ru-RU" altLang="ru-RU" sz="2400" i="1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altLang="ru-RU" sz="2400" i="1" smtClean="0">
                <a:solidFill>
                  <a:srgbClr val="002060"/>
                </a:solidFill>
                <a:cs typeface="Times New Roman" pitchFamily="18" charset="0"/>
              </a:rPr>
            </a:br>
            <a:endParaRPr lang="ru-RU" altLang="ru-RU" sz="2400" i="1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3" y="1700213"/>
            <a:ext cx="8682037" cy="3079750"/>
          </a:xfrm>
        </p:spPr>
        <p:txBody>
          <a:bodyPr/>
          <a:lstStyle/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rgbClr val="002060"/>
              </a:buClr>
              <a:buSzPct val="80000"/>
              <a:buFont typeface="Courier New" pitchFamily="49" charset="0"/>
              <a:buChar char="o"/>
              <a:defRPr/>
            </a:pPr>
            <a:r>
              <a:rPr lang="ru-RU" altLang="ru-RU" sz="3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Подбор иллюстративного, художественного материала;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rgbClr val="002060"/>
              </a:buClr>
              <a:buSzPct val="80000"/>
              <a:buFont typeface="Courier New" pitchFamily="49" charset="0"/>
              <a:buChar char="o"/>
              <a:defRPr/>
            </a:pPr>
            <a:r>
              <a:rPr lang="ru-RU" altLang="ru-RU" sz="3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</a:t>
            </a:r>
            <a:r>
              <a:rPr lang="ru-RU" altLang="ru-RU" sz="3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оставление конспектов тематических занятий по теме проекта;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rgbClr val="002060"/>
              </a:buClr>
              <a:buSzPct val="80000"/>
              <a:buFont typeface="Courier New" pitchFamily="49" charset="0"/>
              <a:buChar char="o"/>
              <a:defRPr/>
            </a:pPr>
            <a:r>
              <a:rPr lang="ru-RU" altLang="ru-RU" sz="3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обсуждение </a:t>
            </a:r>
            <a:r>
              <a:rPr lang="ru-RU" altLang="ru-RU" sz="3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темы </a:t>
            </a:r>
            <a:r>
              <a:rPr lang="ru-RU" altLang="ru-RU" sz="3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проекта с детьми;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rgbClr val="002060"/>
              </a:buClr>
              <a:buSzPct val="80000"/>
              <a:buFont typeface="Courier New" pitchFamily="49" charset="0"/>
              <a:buChar char="o"/>
              <a:defRPr/>
            </a:pPr>
            <a:r>
              <a:rPr lang="ru-RU" altLang="ru-RU" sz="3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определение </a:t>
            </a:r>
            <a:r>
              <a:rPr lang="ru-RU" altLang="ru-RU" sz="3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уровня </a:t>
            </a:r>
            <a:r>
              <a:rPr lang="ru-RU" altLang="ru-RU" sz="3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sz="32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сформированности</a:t>
            </a:r>
            <a:r>
              <a:rPr lang="ru-RU" altLang="ru-RU" sz="3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знаний у детей о пуговицах; представлений  </a:t>
            </a:r>
            <a:r>
              <a:rPr lang="ru-RU" altLang="ru-RU" sz="3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 </a:t>
            </a:r>
            <a:r>
              <a:rPr lang="ru-RU" altLang="ru-RU" sz="3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понятиях: </a:t>
            </a:r>
            <a:r>
              <a:rPr lang="ru-RU" altLang="ru-RU" sz="3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«коллекция», «коллекционер»;</a:t>
            </a:r>
          </a:p>
          <a:p>
            <a:pPr marL="0" indent="0" eaLnBrk="1" hangingPunct="1">
              <a:lnSpc>
                <a:spcPct val="100000"/>
              </a:lnSpc>
              <a:spcBef>
                <a:spcPct val="20000"/>
              </a:spcBef>
              <a:buClr>
                <a:srgbClr val="002060"/>
              </a:buClr>
              <a:buSzPct val="80000"/>
              <a:buFont typeface="Arial" panose="020B0604020202020204" pitchFamily="34" charset="0"/>
              <a:buNone/>
              <a:defRPr/>
            </a:pPr>
            <a:endParaRPr lang="ru-RU" altLang="ru-RU" sz="32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rgbClr val="D8C460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ru-RU" alt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rgbClr val="D8C460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ru-RU" alt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altLang="ru-RU" sz="3800" dirty="0">
                <a:solidFill>
                  <a:srgbClr val="2A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Формы и методы работы с </a:t>
            </a:r>
            <a:r>
              <a:rPr lang="ru-RU" altLang="ru-RU" sz="3800" dirty="0" smtClean="0">
                <a:solidFill>
                  <a:srgbClr val="2A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родителями:</a:t>
            </a:r>
            <a:endParaRPr lang="ru-RU" dirty="0">
              <a:solidFill>
                <a:srgbClr val="2A08B8"/>
              </a:solidFill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2A08B8"/>
              </a:buClr>
              <a:buSzPct val="80000"/>
              <a:buFont typeface="Wingdings" pitchFamily="2" charset="2"/>
              <a:buChar char="§"/>
              <a:defRPr/>
            </a:pPr>
            <a:r>
              <a:rPr lang="ru-RU" altLang="ru-RU" sz="3200" dirty="0">
                <a:solidFill>
                  <a:schemeClr val="bg1"/>
                </a:solidFill>
              </a:rPr>
              <a:t>Беседы с родителями о важности данной проблемы. 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2A08B8"/>
              </a:buClr>
              <a:buSzPct val="80000"/>
              <a:buFont typeface="Wingdings" pitchFamily="2" charset="2"/>
              <a:buChar char="§"/>
              <a:defRPr/>
            </a:pPr>
            <a:r>
              <a:rPr lang="ru-RU" altLang="ru-RU" sz="3200" dirty="0">
                <a:solidFill>
                  <a:schemeClr val="bg1"/>
                </a:solidFill>
              </a:rPr>
              <a:t>Привлечение родителей к пополнению </a:t>
            </a:r>
            <a:r>
              <a:rPr lang="ru-RU" altLang="ru-RU" sz="3200" dirty="0" smtClean="0">
                <a:solidFill>
                  <a:schemeClr val="bg1"/>
                </a:solidFill>
              </a:rPr>
              <a:t>групповой коллекции  </a:t>
            </a:r>
            <a:r>
              <a:rPr lang="ru-RU" altLang="ru-RU" sz="3200" dirty="0">
                <a:solidFill>
                  <a:schemeClr val="bg1"/>
                </a:solidFill>
              </a:rPr>
              <a:t>новыми экспонатами. 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2A08B8"/>
              </a:buClr>
              <a:buSzPct val="80000"/>
              <a:buFont typeface="Wingdings" pitchFamily="2" charset="2"/>
              <a:buChar char="§"/>
              <a:defRPr/>
            </a:pPr>
            <a:r>
              <a:rPr lang="ru-RU" altLang="ru-RU" sz="3200" dirty="0">
                <a:solidFill>
                  <a:schemeClr val="bg1"/>
                </a:solidFill>
              </a:rPr>
              <a:t>В</a:t>
            </a:r>
            <a:r>
              <a:rPr lang="ru-RU" altLang="ru-RU" sz="3200" dirty="0" smtClean="0">
                <a:solidFill>
                  <a:schemeClr val="bg1"/>
                </a:solidFill>
              </a:rPr>
              <a:t>ыставка </a:t>
            </a:r>
            <a:r>
              <a:rPr lang="ru-RU" altLang="ru-RU" sz="3200" dirty="0">
                <a:solidFill>
                  <a:schemeClr val="bg1"/>
                </a:solidFill>
              </a:rPr>
              <a:t>поделок, выполненных совместно с родителями.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www.doktorpapa.ru/blog/wp-content/uploads/2010/07/pi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7934" y="4590395"/>
            <a:ext cx="2344283" cy="2088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595" y="3449053"/>
            <a:ext cx="4185430" cy="3139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352425" y="1384300"/>
            <a:ext cx="8345488" cy="52038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ru-RU" altLang="ru-RU" sz="3200" dirty="0" smtClean="0">
                <a:solidFill>
                  <a:srgbClr val="380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3600" dirty="0" smtClean="0">
                <a:solidFill>
                  <a:srgbClr val="380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Экспериментально-исследовательская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altLang="ru-RU" sz="3600" dirty="0">
                <a:solidFill>
                  <a:srgbClr val="380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ru-RU" altLang="ru-RU" sz="3600" dirty="0" smtClean="0">
                <a:solidFill>
                  <a:srgbClr val="380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                     деятельность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altLang="ru-RU" sz="3200" b="1" dirty="0">
                <a:solidFill>
                  <a:srgbClr val="380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smtClean="0">
                <a:solidFill>
                  <a:srgbClr val="380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smtClean="0">
                <a:solidFill>
                  <a:schemeClr val="bg1"/>
                </a:solidFill>
              </a:rPr>
              <a:t>рассматривание пуговиц под лупой;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D8C46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altLang="ru-RU" sz="3200" b="1" dirty="0" smtClean="0">
                <a:solidFill>
                  <a:schemeClr val="bg1"/>
                </a:solidFill>
              </a:rPr>
              <a:t>знакомство с качествами и свойствами материалов, из которых сделаны пуговицы;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D8C46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altLang="ru-RU" sz="3200" b="1" dirty="0" smtClean="0"/>
              <a:t>наблюдения;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D8C46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altLang="ru-RU" sz="3200" b="1" dirty="0" smtClean="0"/>
              <a:t> обследование пуговиц;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D8C46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altLang="ru-RU" sz="3200" b="1" dirty="0" smtClean="0"/>
              <a:t>опыты.</a:t>
            </a:r>
            <a:endParaRPr lang="ru-RU" altLang="ru-RU" sz="3200" dirty="0" smtClean="0">
              <a:solidFill>
                <a:schemeClr val="bg1"/>
              </a:solidFill>
            </a:endParaRPr>
          </a:p>
        </p:txBody>
      </p:sp>
      <p:sp>
        <p:nvSpPr>
          <p:cNvPr id="15364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90575"/>
          </a:xfrm>
        </p:spPr>
        <p:txBody>
          <a:bodyPr/>
          <a:lstStyle/>
          <a:p>
            <a:pPr marL="342900" indent="-342900"/>
            <a:r>
              <a:rPr lang="ru-RU" altLang="ru-RU" sz="3600" dirty="0" smtClean="0">
                <a:solidFill>
                  <a:srgbClr val="C00000"/>
                </a:solidFill>
                <a:cs typeface="Times New Roman" pitchFamily="18" charset="0"/>
              </a:rPr>
              <a:t>                       </a:t>
            </a:r>
            <a:r>
              <a:rPr lang="ru-RU" altLang="ru-RU" sz="4000" dirty="0" smtClean="0">
                <a:solidFill>
                  <a:srgbClr val="C00000"/>
                </a:solidFill>
                <a:cs typeface="Times New Roman" pitchFamily="18" charset="0"/>
              </a:rPr>
              <a:t>2. Основной этап                   </a:t>
            </a:r>
            <a:endParaRPr lang="ru-RU" altLang="ru-RU" sz="4000" b="0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15365" name="Рисунок 6" descr="http://zoozel.ru/gallery/images/662593_bolshie-pugovic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00" y="136525"/>
            <a:ext cx="168433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990581">
            <a:off x="382417" y="411999"/>
            <a:ext cx="3149081" cy="2517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6158">
            <a:off x="427258" y="3833689"/>
            <a:ext cx="2880822" cy="2367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5606">
            <a:off x="5519374" y="3754115"/>
            <a:ext cx="3287057" cy="2465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9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05342">
            <a:off x="2488406" y="2159794"/>
            <a:ext cx="392588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7922">
            <a:off x="5648954" y="448490"/>
            <a:ext cx="3071828" cy="2439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525463" y="365125"/>
            <a:ext cx="8383587" cy="60229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dirty="0" smtClean="0"/>
              <a:t>                                  </a:t>
            </a:r>
            <a:r>
              <a:rPr lang="ru-RU" alt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ru-RU" altLang="ru-RU" dirty="0" smtClean="0"/>
          </a:p>
          <a:p>
            <a:pPr>
              <a:buFont typeface="Arial" panose="020B0604020202020204" pitchFamily="34" charset="0"/>
              <a:buNone/>
              <a:defRPr/>
            </a:pPr>
            <a:endParaRPr lang="ru-RU" altLang="ru-RU" dirty="0" smtClean="0"/>
          </a:p>
          <a:p>
            <a:pPr>
              <a:buFont typeface="Arial" panose="020B0604020202020204" pitchFamily="34" charset="0"/>
              <a:buNone/>
              <a:defRPr/>
            </a:pPr>
            <a:endParaRPr lang="ru-RU" altLang="ru-RU" dirty="0" smtClean="0"/>
          </a:p>
          <a:p>
            <a:pPr>
              <a:buFont typeface="Arial" panose="020B0604020202020204" pitchFamily="34" charset="0"/>
              <a:buNone/>
              <a:defRPr/>
            </a:pPr>
            <a:endParaRPr lang="ru-RU" altLang="ru-RU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dirty="0"/>
              <a:t> </a:t>
            </a:r>
            <a:r>
              <a:rPr lang="ru-RU" altLang="ru-RU" dirty="0" smtClean="0"/>
              <a:t>               Сравнение по размеру (больше или меньше, счет, выкладывание геометрических фигур (круг, квадрат, треугольник, ромб, сравнение по количеству и т. д.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ru-RU" alt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4092" y="4505064"/>
            <a:ext cx="2523970" cy="1964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82" name="Picture 10" descr="Пуговицы - png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1707">
            <a:off x="664894" y="4831725"/>
            <a:ext cx="1634966" cy="1479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686" name="Picture 14" descr="Куплю пуговицы б/у - SECOND.B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9097">
            <a:off x="6590007" y="4780682"/>
            <a:ext cx="2023064" cy="15267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438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62618">
            <a:off x="343559" y="756786"/>
            <a:ext cx="3143070" cy="2335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41170">
            <a:off x="6033813" y="488218"/>
            <a:ext cx="2787565" cy="2382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60413" y="889000"/>
            <a:ext cx="7754937" cy="801688"/>
          </a:xfrm>
        </p:spPr>
        <p:txBody>
          <a:bodyPr/>
          <a:lstStyle/>
          <a:p>
            <a:r>
              <a:rPr lang="ru-RU" altLang="ru-RU" smtClean="0"/>
              <a:t>     </a:t>
            </a:r>
            <a:r>
              <a:rPr lang="ru-RU" altLang="ru-RU" smtClean="0">
                <a:solidFill>
                  <a:srgbClr val="0070C0"/>
                </a:solidFill>
              </a:rPr>
              <a:t>Художественное творчество</a:t>
            </a:r>
            <a:br>
              <a:rPr lang="ru-RU" altLang="ru-RU" smtClean="0">
                <a:solidFill>
                  <a:srgbClr val="0070C0"/>
                </a:solidFill>
              </a:rPr>
            </a:br>
            <a:endParaRPr lang="ru-RU" altLang="ru-RU" smtClean="0">
              <a:solidFill>
                <a:srgbClr val="0070C0"/>
              </a:solidFill>
            </a:endParaRPr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187325" y="1293813"/>
            <a:ext cx="7585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3200" b="1"/>
              <a:t>                               Лепка и аппликация </a:t>
            </a:r>
          </a:p>
        </p:txBody>
      </p:sp>
      <p:pic>
        <p:nvPicPr>
          <p:cNvPr id="18436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2925" y="4287838"/>
            <a:ext cx="9525" cy="952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94" y="2095501"/>
            <a:ext cx="31496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336575" y="2199732"/>
            <a:ext cx="2871650" cy="2153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F:\Проект-пуговицы\IMG_04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4449" y="4642755"/>
            <a:ext cx="3635867" cy="2064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87" y="117566"/>
            <a:ext cx="4582543" cy="3436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14357" y="1332413"/>
            <a:ext cx="5172888" cy="4023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55" y="3827418"/>
            <a:ext cx="4466609" cy="2725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214">
            <a:off x="5254242" y="497952"/>
            <a:ext cx="3558090" cy="2954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78503">
            <a:off x="698706" y="256020"/>
            <a:ext cx="2985776" cy="3656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297" y="3618557"/>
            <a:ext cx="4219575" cy="3038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647" y="366304"/>
            <a:ext cx="3894137" cy="5199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73" y="470830"/>
            <a:ext cx="34290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554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889" y="3341688"/>
            <a:ext cx="3206750" cy="35163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760413" y="-603250"/>
            <a:ext cx="7754937" cy="4260850"/>
          </a:xfrm>
        </p:spPr>
        <p:txBody>
          <a:bodyPr/>
          <a:lstStyle/>
          <a:p>
            <a:r>
              <a:rPr lang="ru-RU" altLang="ru-RU" smtClean="0">
                <a:solidFill>
                  <a:srgbClr val="0070C0"/>
                </a:solidFill>
              </a:rPr>
              <a:t>      Художественное творчество</a:t>
            </a:r>
            <a:br>
              <a:rPr lang="ru-RU" altLang="ru-RU" smtClean="0">
                <a:solidFill>
                  <a:srgbClr val="0070C0"/>
                </a:solidFill>
              </a:rPr>
            </a:br>
            <a:r>
              <a:rPr lang="ru-RU" altLang="ru-RU" smtClean="0">
                <a:solidFill>
                  <a:srgbClr val="0070C0"/>
                </a:solidFill>
              </a:rPr>
              <a:t>                 </a:t>
            </a:r>
            <a:r>
              <a:rPr lang="ru-RU" altLang="ru-RU" sz="3200" smtClean="0">
                <a:solidFill>
                  <a:srgbClr val="FF0000"/>
                </a:solidFill>
              </a:rPr>
              <a:t>Рисование на тему: </a:t>
            </a:r>
            <a:br>
              <a:rPr lang="ru-RU" altLang="ru-RU" sz="3200" smtClean="0">
                <a:solidFill>
                  <a:srgbClr val="FF0000"/>
                </a:solidFill>
              </a:rPr>
            </a:br>
            <a:r>
              <a:rPr lang="ru-RU" altLang="ru-RU" sz="3200" smtClean="0">
                <a:solidFill>
                  <a:srgbClr val="FF0000"/>
                </a:solidFill>
              </a:rPr>
              <a:t>                   </a:t>
            </a:r>
            <a:r>
              <a:rPr lang="ru-RU" altLang="ru-RU" sz="3600" smtClean="0">
                <a:solidFill>
                  <a:srgbClr val="FF0000"/>
                </a:solidFill>
              </a:rPr>
              <a:t>«Такая разная пуговка»</a:t>
            </a:r>
            <a:r>
              <a:rPr lang="ru-RU" altLang="ru-RU" sz="3200" smtClean="0">
                <a:solidFill>
                  <a:srgbClr val="FF0000"/>
                </a:solidFill>
              </a:rPr>
              <a:t/>
            </a:r>
            <a:br>
              <a:rPr lang="ru-RU" altLang="ru-RU" sz="3200" smtClean="0">
                <a:solidFill>
                  <a:srgbClr val="FF0000"/>
                </a:solidFill>
              </a:rPr>
            </a:br>
            <a:endParaRPr lang="ru-RU" altLang="ru-RU" sz="3200" smtClean="0">
              <a:solidFill>
                <a:srgbClr val="FF0000"/>
              </a:solidFill>
            </a:endParaRPr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187325" y="1293813"/>
            <a:ext cx="7585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3200" b="1"/>
              <a:t>                             </a:t>
            </a:r>
          </a:p>
        </p:txBody>
      </p:sp>
      <p:pic>
        <p:nvPicPr>
          <p:cNvPr id="2253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2925" y="4287838"/>
            <a:ext cx="9525" cy="9525"/>
          </a:xfrm>
        </p:spPr>
      </p:pic>
      <p:pic>
        <p:nvPicPr>
          <p:cNvPr id="20485" name="Picture 2" descr="C:\Users\1\Desktop\прект\DSC011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039104">
            <a:off x="5651500" y="3722688"/>
            <a:ext cx="3079750" cy="283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 descr="F:\Проект-пуговицы\IMG_04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930550">
            <a:off x="724694" y="3229769"/>
            <a:ext cx="2832100" cy="3246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4006" y="2100699"/>
            <a:ext cx="2927749" cy="219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56113" y="552450"/>
            <a:ext cx="4687887" cy="386556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smtClean="0">
                <a:solidFill>
                  <a:srgbClr val="FF0000"/>
                </a:solidFill>
                <a:latin typeface="Calibri" pitchFamily="34" charset="0"/>
              </a:rPr>
              <a:t>«Вы можете стать кем угодно, и никто не заметит этого.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smtClean="0">
                <a:solidFill>
                  <a:srgbClr val="FF0000"/>
                </a:solidFill>
                <a:latin typeface="Calibri" pitchFamily="34" charset="0"/>
              </a:rPr>
              <a:t>Но если у вас отсутствует пуговица,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smtClean="0">
                <a:solidFill>
                  <a:srgbClr val="FF0000"/>
                </a:solidFill>
                <a:latin typeface="Calibri" pitchFamily="34" charset="0"/>
              </a:rPr>
              <a:t>каждый обратит на это внимание»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altLang="ru-RU" sz="2800" b="1" i="1" smtClean="0">
                <a:solidFill>
                  <a:srgbClr val="C00000"/>
                </a:solidFill>
              </a:rPr>
              <a:t> </a:t>
            </a:r>
            <a:endParaRPr lang="ru-RU" altLang="ru-RU" sz="2800" b="1" smtClean="0">
              <a:solidFill>
                <a:srgbClr val="C00000"/>
              </a:solidFill>
            </a:endParaRPr>
          </a:p>
        </p:txBody>
      </p:sp>
      <p:pic>
        <p:nvPicPr>
          <p:cNvPr id="4099" name="cc-m-textwithimage-image-9506231297" descr="http://u.jimdo.com/www64/o/s7c9edf72bf232109/img/i134305dd7347c620/1400438257/std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07194">
            <a:off x="495300" y="4429125"/>
            <a:ext cx="229711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i-1019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552450"/>
            <a:ext cx="3494088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7" descr="https://otvet.imgsmail.ru/download/7ca7eb789b5f70ab86dd41acd7368886_i-21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2413" y="4264025"/>
            <a:ext cx="3405187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87338"/>
            <a:ext cx="7886700" cy="1403350"/>
          </a:xfrm>
        </p:spPr>
        <p:txBody>
          <a:bodyPr/>
          <a:lstStyle/>
          <a:p>
            <a:r>
              <a:rPr lang="ru-RU" altLang="ru-RU" sz="36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           </a:t>
            </a:r>
            <a:r>
              <a:rPr lang="ru-RU" altLang="ru-RU" sz="4000" smtClean="0">
                <a:solidFill>
                  <a:srgbClr val="2A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Конструирование </a:t>
            </a:r>
            <a:r>
              <a:rPr lang="ru-RU" altLang="ru-RU" sz="3600" smtClean="0">
                <a:solidFill>
                  <a:srgbClr val="2A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smtClean="0">
                <a:solidFill>
                  <a:srgbClr val="2A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0" smtClean="0">
                <a:solidFill>
                  <a:srgbClr val="002060"/>
                </a:solidFill>
                <a:ea typeface="Mongolian Baiti" pitchFamily="66" charset="0"/>
                <a:cs typeface="Mongolian Baiti" pitchFamily="66" charset="0"/>
              </a:rPr>
              <a:t>Выкладывание из пуговиц мозаичных изображений. </a:t>
            </a:r>
            <a:br>
              <a:rPr lang="ru-RU" altLang="ru-RU" sz="2800" b="0" smtClean="0">
                <a:solidFill>
                  <a:srgbClr val="002060"/>
                </a:solidFill>
                <a:ea typeface="Mongolian Baiti" pitchFamily="66" charset="0"/>
                <a:cs typeface="Mongolian Baiti" pitchFamily="66" charset="0"/>
              </a:rPr>
            </a:br>
            <a:endParaRPr lang="ru-RU" altLang="ru-RU" sz="2800" smtClean="0">
              <a:solidFill>
                <a:srgbClr val="002060"/>
              </a:solidFill>
              <a:ea typeface="Mongolian Baiti" pitchFamily="66" charset="0"/>
              <a:cs typeface="Mongolian Baiti" pitchFamily="66" charset="0"/>
            </a:endParaRPr>
          </a:p>
        </p:txBody>
      </p:sp>
      <p:pic>
        <p:nvPicPr>
          <p:cNvPr id="2560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813" y="1596209"/>
            <a:ext cx="4202112" cy="3152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987" y="3802697"/>
            <a:ext cx="3789363" cy="2963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4383" y="1387203"/>
            <a:ext cx="2862263" cy="2141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4779">
            <a:off x="4618813" y="404055"/>
            <a:ext cx="3854450" cy="288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48116">
            <a:off x="351440" y="3544844"/>
            <a:ext cx="3844925" cy="2884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652463" y="363538"/>
            <a:ext cx="3227387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/>
              <a:t>Пуговицы являются доступным материалом для развития мелкой моторики рук.</a:t>
            </a:r>
            <a:br>
              <a:rPr lang="ru-RU" altLang="ru-RU" sz="3200" b="1"/>
            </a:br>
            <a:endParaRPr lang="ru-RU" altLang="ru-RU" sz="3200" b="1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079" y="3391392"/>
            <a:ext cx="4254663" cy="3191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187575"/>
          </a:xfrm>
        </p:spPr>
        <p:txBody>
          <a:bodyPr/>
          <a:lstStyle/>
          <a:p>
            <a:r>
              <a:rPr lang="ru-RU" altLang="ru-RU" smtClean="0"/>
              <a:t>       Просмотр презентаций:</a:t>
            </a:r>
            <a:br>
              <a:rPr lang="ru-RU" altLang="ru-RU" smtClean="0"/>
            </a:br>
            <a:r>
              <a:rPr lang="ru-RU" altLang="ru-RU" sz="3600" smtClean="0"/>
              <a:t>«История маленькой пуговки»,</a:t>
            </a:r>
            <a:br>
              <a:rPr lang="ru-RU" altLang="ru-RU" sz="3600" smtClean="0"/>
            </a:br>
            <a:r>
              <a:rPr lang="ru-RU" altLang="ru-RU" sz="3600" smtClean="0"/>
              <a:t>«Пуговица, пуговица».</a:t>
            </a:r>
            <a:br>
              <a:rPr lang="ru-RU" altLang="ru-RU" sz="3600" smtClean="0"/>
            </a:br>
            <a:endParaRPr lang="ru-RU" altLang="ru-RU" sz="3600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17535" y="2834943"/>
            <a:ext cx="3265934" cy="43570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38" y="2411411"/>
            <a:ext cx="4521862" cy="33894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eac9de39-c715-11e2-9833-0017317feee3-400x400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33019" y="613954"/>
            <a:ext cx="2170343" cy="260455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300038"/>
            <a:ext cx="7943850" cy="1076325"/>
          </a:xfrm>
        </p:spPr>
        <p:txBody>
          <a:bodyPr/>
          <a:lstStyle/>
          <a:p>
            <a:pPr algn="ctr">
              <a:defRPr/>
            </a:pPr>
            <a:r>
              <a:rPr lang="ru-RU" altLang="ru-RU" sz="3200" dirty="0" smtClean="0">
                <a:solidFill>
                  <a:srgbClr val="380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solidFill>
                  <a:srgbClr val="380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380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Сюжетно-ролевая игра</a:t>
            </a:r>
            <a:br>
              <a:rPr lang="ru-RU" altLang="ru-RU" sz="3200" dirty="0" smtClean="0">
                <a:solidFill>
                  <a:srgbClr val="380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380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«Мы дизайнеры»</a:t>
            </a:r>
            <a:br>
              <a:rPr lang="ru-RU" altLang="ru-RU" sz="3200" dirty="0" smtClean="0">
                <a:solidFill>
                  <a:srgbClr val="380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/>
            </a:r>
            <a:br>
              <a:rPr lang="ru-RU" altLang="ru-RU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0" y="3997932"/>
            <a:ext cx="3284435" cy="2463326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2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319874">
            <a:off x="6444456" y="827882"/>
            <a:ext cx="399891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22792" y="2218136"/>
            <a:ext cx="4746124" cy="3559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77" y="1376363"/>
            <a:ext cx="3082092" cy="2311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257" y="238125"/>
            <a:ext cx="4029075" cy="3016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280" y="2880088"/>
            <a:ext cx="2836228" cy="3782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8600" y="381000"/>
            <a:ext cx="3641725" cy="2730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https://otvet.imgsmail.ru/download/7ca7eb789b5f70ab86dd41acd7368886_i-21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31397">
            <a:off x="193190" y="5061040"/>
            <a:ext cx="2047240" cy="15354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809625"/>
            <a:ext cx="7943850" cy="654050"/>
          </a:xfrm>
        </p:spPr>
        <p:txBody>
          <a:bodyPr/>
          <a:lstStyle/>
          <a:p>
            <a:pPr algn="ctr">
              <a:defRPr/>
            </a:pPr>
            <a:r>
              <a:rPr lang="ru-RU" altLang="ru-RU" sz="3200" dirty="0" smtClean="0">
                <a:solidFill>
                  <a:srgbClr val="380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solidFill>
                  <a:srgbClr val="380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rgbClr val="380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br>
              <a:rPr lang="ru-RU" altLang="ru-RU" dirty="0" smtClean="0">
                <a:solidFill>
                  <a:srgbClr val="380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rgbClr val="380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solidFill>
                  <a:srgbClr val="3809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/>
            </a:r>
            <a:br>
              <a:rPr lang="ru-RU" altLang="ru-RU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867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319874">
            <a:off x="6446044" y="819944"/>
            <a:ext cx="3998912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Объект 4"/>
          <p:cNvSpPr>
            <a:spLocks noGrp="1"/>
          </p:cNvSpPr>
          <p:nvPr>
            <p:ph idx="1"/>
          </p:nvPr>
        </p:nvSpPr>
        <p:spPr>
          <a:xfrm>
            <a:off x="628650" y="1266825"/>
            <a:ext cx="7886700" cy="49101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3600" b="1" smtClean="0"/>
              <a:t>            «Подбери листья к дереву»</a:t>
            </a:r>
          </a:p>
        </p:txBody>
      </p:sp>
      <p:pic>
        <p:nvPicPr>
          <p:cNvPr id="28677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605088"/>
            <a:ext cx="37052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75" y="2033588"/>
            <a:ext cx="3044825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2066">
            <a:off x="344488" y="4651375"/>
            <a:ext cx="3998912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             «</a:t>
            </a:r>
            <a:r>
              <a:rPr lang="ru-RU" altLang="ru-RU" b="1" smtClean="0"/>
              <a:t>Запомни и повтори»</a:t>
            </a:r>
          </a:p>
        </p:txBody>
      </p:sp>
      <p:pic>
        <p:nvPicPr>
          <p:cNvPr id="31747" name="Объект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110" y="1557298"/>
            <a:ext cx="3964570" cy="2973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3305" y="2894696"/>
            <a:ext cx="4363312" cy="32720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5671">
            <a:off x="892175" y="4621213"/>
            <a:ext cx="3335338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«Помоги другу» </a:t>
            </a:r>
            <a:br>
              <a:rPr lang="ru-RU" altLang="ru-RU" b="1" smtClean="0"/>
            </a:br>
            <a:r>
              <a:rPr lang="ru-RU" altLang="ru-RU" b="1" smtClean="0"/>
              <a:t>                                 «Кто быстрее?»</a:t>
            </a:r>
          </a:p>
        </p:txBody>
      </p:sp>
      <p:pic>
        <p:nvPicPr>
          <p:cNvPr id="29699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606" y="1690688"/>
            <a:ext cx="4209143" cy="31568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9749" y="3269116"/>
            <a:ext cx="4482735" cy="3362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014" y="4219303"/>
            <a:ext cx="3278418" cy="2479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794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879" y="50511"/>
            <a:ext cx="3736975" cy="4778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535" y="2841426"/>
            <a:ext cx="2471738" cy="3295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          </a:t>
            </a:r>
            <a:br>
              <a:rPr lang="ru-RU" altLang="ru-RU" smtClean="0"/>
            </a:br>
            <a:r>
              <a:rPr lang="ru-RU" altLang="ru-RU" smtClean="0"/>
              <a:t>           Виды пуговиц и приемы</a:t>
            </a:r>
            <a:br>
              <a:rPr lang="ru-RU" altLang="ru-RU" smtClean="0"/>
            </a:br>
            <a:r>
              <a:rPr lang="ru-RU" altLang="ru-RU" smtClean="0"/>
              <a:t>                     пришивания</a:t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34819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07661" y="1690688"/>
            <a:ext cx="3225800" cy="2371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9" descr="ДОМИК С СЕРДЕЧКОМ *: Март 20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089" y="335687"/>
            <a:ext cx="1555522" cy="141283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3" descr="Groups - GERMANY.RU - КУПЛЮ. НОВАЯ ТЕМА. - CЕМЕЙНАЯ БАРАХОЛ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5259388"/>
            <a:ext cx="1606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Микро-пуговицы 3 мм круглые пластиковые цветные на ножке 30 шт в наборе / nobr Мини-пуговицы/nobr / Пуговицы / Каталог / Attic C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7540" y="433113"/>
            <a:ext cx="1951152" cy="15338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Декоративные пуговицы Trendy Bugs - КУКЛЫ-МИШКИ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089" y="5363999"/>
            <a:ext cx="1555522" cy="121968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509" y="1690688"/>
            <a:ext cx="2865981" cy="21497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996" y="3863432"/>
            <a:ext cx="406400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733425"/>
          </a:xfrm>
        </p:spPr>
        <p:txBody>
          <a:bodyPr/>
          <a:lstStyle/>
          <a:p>
            <a:r>
              <a:rPr lang="ru-RU" altLang="ru-RU" i="1" smtClean="0">
                <a:solidFill>
                  <a:srgbClr val="002060"/>
                </a:solidFill>
              </a:rPr>
              <a:t>        Актуальность</a:t>
            </a:r>
            <a:endParaRPr lang="ru-RU" altLang="ru-RU" smtClean="0"/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285750" y="1428750"/>
            <a:ext cx="857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/>
              <a:t> 	</a:t>
            </a:r>
            <a:endParaRPr lang="ru-RU" altLang="ru-RU" sz="320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00063" y="1214438"/>
            <a:ext cx="82867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2060"/>
                </a:solidFill>
              </a:rPr>
              <a:t>      Мы живем во время стремительных скоростей и высоких технологий. С каждым годом увеличивается количество технических новинок, поражающих своими возможностями. Мир предметов, и без того огромный, пополняется и расширяется. Все это отражается на нашей повседневной жизни – мы уже не обращаем внимания на предметы, которыми пользуемся изо дня в день. А жаль, ведь некоторые из них, порой даже самые обычные, таят в себе много интересного.</a:t>
            </a:r>
          </a:p>
        </p:txBody>
      </p:sp>
      <p:pic>
        <p:nvPicPr>
          <p:cNvPr id="6149" name="Picture 6" descr="http://im7-tub-ru.yandex.net/i?id=38881141-5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225" y="4889500"/>
            <a:ext cx="246538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1885" y="248193"/>
            <a:ext cx="859150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Из пуговиц родители сделали украшения для </a:t>
            </a:r>
          </a:p>
          <a:p>
            <a:pPr algn="ctr">
              <a:defRPr/>
            </a:pPr>
            <a:r>
              <a:rPr lang="ru-RU" sz="36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дома и просто оригинальные поделки!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70368" y="1944422"/>
            <a:ext cx="3443453" cy="25825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725" y="2735263"/>
            <a:ext cx="2852738" cy="3798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57" y="1513990"/>
            <a:ext cx="2889827" cy="38498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334963" y="365125"/>
            <a:ext cx="8180387" cy="677863"/>
          </a:xfrm>
        </p:spPr>
        <p:txBody>
          <a:bodyPr/>
          <a:lstStyle/>
          <a:p>
            <a:r>
              <a:rPr lang="ru-RU" altLang="ru-RU" smtClean="0"/>
              <a:t>           </a:t>
            </a: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30729" name="Picture 8" descr="000662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22044">
            <a:off x="7245378" y="5361802"/>
            <a:ext cx="1776031" cy="1248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714" y="877585"/>
            <a:ext cx="5795191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8" descr="0006620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40869">
            <a:off x="402487" y="5428684"/>
            <a:ext cx="1728104" cy="1214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2146">
            <a:off x="389591" y="586303"/>
            <a:ext cx="4033971" cy="5076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86069">
            <a:off x="4381661" y="2053035"/>
            <a:ext cx="5057074" cy="37928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solidFill>
                  <a:srgbClr val="C00000"/>
                </a:solidFill>
                <a:cs typeface="Times New Roman" pitchFamily="18" charset="0"/>
              </a:rPr>
              <a:t>             3. Заключительный этап.</a:t>
            </a:r>
            <a:r>
              <a:rPr lang="ru-RU" altLang="ru-RU" smtClean="0">
                <a:solidFill>
                  <a:srgbClr val="C00000"/>
                </a:solidFill>
              </a:rPr>
              <a:t/>
            </a:r>
            <a:br>
              <a:rPr lang="ru-RU" altLang="ru-RU" smtClean="0">
                <a:solidFill>
                  <a:srgbClr val="C00000"/>
                </a:solidFill>
              </a:rPr>
            </a:b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628650" y="927100"/>
            <a:ext cx="7886700" cy="52498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mtClean="0"/>
              <a:t>Выставка работ родителей с детьми поделок из пуговиц.</a:t>
            </a:r>
          </a:p>
          <a:p>
            <a:pPr marL="0" indent="0">
              <a:buFont typeface="Arial" charset="0"/>
              <a:buNone/>
            </a:pPr>
            <a:endParaRPr lang="ru-RU" altLang="ru-RU" smtClean="0"/>
          </a:p>
          <a:p>
            <a:pPr marL="0" indent="0">
              <a:buFont typeface="Arial" charset="0"/>
              <a:buNone/>
            </a:pPr>
            <a:endParaRPr lang="ru-RU" altLang="ru-RU" sz="4000" smtClean="0">
              <a:solidFill>
                <a:srgbClr val="FF0000"/>
              </a:solidFill>
            </a:endParaRPr>
          </a:p>
        </p:txBody>
      </p:sp>
      <p:pic>
        <p:nvPicPr>
          <p:cNvPr id="3686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690688"/>
            <a:ext cx="4003675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3016250"/>
            <a:ext cx="5029200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422">
            <a:off x="2720975" y="5273675"/>
            <a:ext cx="3335338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47650"/>
            <a:ext cx="8786812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628650" y="757238"/>
            <a:ext cx="7886700" cy="1411287"/>
          </a:xfrm>
        </p:spPr>
        <p:txBody>
          <a:bodyPr/>
          <a:lstStyle/>
          <a:p>
            <a:r>
              <a:rPr lang="ru-RU" altLang="ru-RU" sz="4800" smtClean="0">
                <a:solidFill>
                  <a:srgbClr val="2A08B8"/>
                </a:solidFill>
              </a:rPr>
              <a:t>     Ожидаемый результат:</a:t>
            </a:r>
            <a:br>
              <a:rPr lang="ru-RU" altLang="ru-RU" sz="4800" smtClean="0">
                <a:solidFill>
                  <a:srgbClr val="2A08B8"/>
                </a:solidFill>
              </a:rPr>
            </a:b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>
          <a:xfrm>
            <a:off x="404813" y="1195388"/>
            <a:ext cx="8110537" cy="5662612"/>
          </a:xfrm>
        </p:spPr>
        <p:txBody>
          <a:bodyPr/>
          <a:lstStyle/>
          <a:p>
            <a:pPr>
              <a:buClr>
                <a:srgbClr val="2A08B8"/>
              </a:buClr>
            </a:pPr>
            <a:r>
              <a:rPr lang="ru-RU" altLang="ru-RU" smtClean="0"/>
              <a:t> Полученную коллекцию мы планируем использовать на занятиях по развитию речи, по изобразительной деятельности, развитию элементарных математических представлений, в экспериментально-поисковой деятельности, проведении дидактических и сюжетных игр, исследовательской деятельности.</a:t>
            </a:r>
          </a:p>
          <a:p>
            <a:pPr>
              <a:buClr>
                <a:srgbClr val="2A08B8"/>
              </a:buClr>
            </a:pPr>
            <a:r>
              <a:rPr lang="ru-RU" altLang="ru-RU" smtClean="0"/>
              <a:t>Расширить кругозор, цветовое восприятие, познание формы; проявление фантазии. </a:t>
            </a:r>
          </a:p>
          <a:p>
            <a:pPr>
              <a:buClr>
                <a:srgbClr val="2A08B8"/>
              </a:buClr>
            </a:pPr>
            <a:r>
              <a:rPr lang="ru-RU" altLang="ru-RU" smtClean="0"/>
              <a:t>Проект должен быть интересным для всех его участников. История пуговицы должна захватить детей и их родителей, для дальнейшего коллекционирования.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800225"/>
          </a:xfrm>
        </p:spPr>
        <p:txBody>
          <a:bodyPr/>
          <a:lstStyle/>
          <a:p>
            <a:pPr eaLnBrk="1" hangingPunct="1"/>
            <a:r>
              <a:rPr lang="ru-RU" altLang="ru-RU" sz="4000" i="1" smtClean="0">
                <a:solidFill>
                  <a:srgbClr val="CC0000"/>
                </a:solidFill>
              </a:rPr>
              <a:t>            Даже такой маленький предмет,</a:t>
            </a:r>
            <a:br>
              <a:rPr lang="ru-RU" altLang="ru-RU" sz="4000" i="1" smtClean="0">
                <a:solidFill>
                  <a:srgbClr val="CC0000"/>
                </a:solidFill>
              </a:rPr>
            </a:br>
            <a:r>
              <a:rPr lang="ru-RU" altLang="ru-RU" sz="4000" i="1" smtClean="0">
                <a:solidFill>
                  <a:srgbClr val="CC0000"/>
                </a:solidFill>
              </a:rPr>
              <a:t>     как пуговица хранит в себе удивительную</a:t>
            </a:r>
            <a:br>
              <a:rPr lang="ru-RU" altLang="ru-RU" sz="4000" i="1" smtClean="0">
                <a:solidFill>
                  <a:srgbClr val="CC0000"/>
                </a:solidFill>
              </a:rPr>
            </a:br>
            <a:r>
              <a:rPr lang="ru-RU" altLang="ru-RU" sz="4000" i="1" smtClean="0">
                <a:solidFill>
                  <a:srgbClr val="CC0000"/>
                </a:solidFill>
              </a:rPr>
              <a:t>                      историю появления!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00113" y="5876925"/>
            <a:ext cx="9467851" cy="981075"/>
          </a:xfrm>
        </p:spPr>
        <p:txBody>
          <a:bodyPr/>
          <a:lstStyle/>
          <a:p>
            <a:pPr lvl="4" eaLnBrk="1" hangingPunct="1">
              <a:buFontTx/>
              <a:buNone/>
            </a:pPr>
            <a:r>
              <a:rPr lang="ru-RU" altLang="ru-RU" sz="3600" smtClean="0">
                <a:solidFill>
                  <a:srgbClr val="0000CC"/>
                </a:solidFill>
              </a:rPr>
              <a:t>       </a:t>
            </a:r>
          </a:p>
        </p:txBody>
      </p:sp>
      <p:pic>
        <p:nvPicPr>
          <p:cNvPr id="39940" name="Picture 4" descr="Фото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366963"/>
            <a:ext cx="5978525" cy="2957512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68360" y="354763"/>
            <a:ext cx="653466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A08B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</a:p>
        </p:txBody>
      </p:sp>
      <p:pic>
        <p:nvPicPr>
          <p:cNvPr id="40963" name="Picture 3" descr="C:\Users\Пользователь\Desktop\111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2703513"/>
            <a:ext cx="6102350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                  Тип проекта:</a:t>
            </a:r>
            <a:r>
              <a:rPr lang="ru-RU" altLang="ru-RU" sz="3600" dirty="0" smtClean="0"/>
              <a:t>  </a:t>
            </a:r>
            <a:br>
              <a:rPr lang="ru-RU" altLang="ru-RU" sz="3600" dirty="0" smtClean="0"/>
            </a:br>
            <a:r>
              <a:rPr lang="ru-RU" altLang="ru-RU" sz="3600" dirty="0" smtClean="0"/>
              <a:t>    </a:t>
            </a:r>
            <a:r>
              <a:rPr lang="ru-RU" altLang="ru-RU" b="0" dirty="0" err="1" smtClean="0"/>
              <a:t>творческо</a:t>
            </a:r>
            <a:r>
              <a:rPr lang="ru-RU" altLang="ru-RU" b="0" dirty="0" smtClean="0"/>
              <a:t> – исследовательский.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628650" y="1930128"/>
            <a:ext cx="8268291" cy="4351338"/>
          </a:xfrm>
          <a:extLst/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20000"/>
              </a:spcBef>
              <a:buClr>
                <a:srgbClr val="D8C460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ru-RU" sz="3600" b="1" i="1" spc="-150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+mj-lt"/>
              </a:rPr>
              <a:t>Продолжительность  - краткосрочный (1 месяц)</a:t>
            </a:r>
            <a:endParaRPr lang="ru-RU" sz="3600" b="1" i="1" spc="-150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latin typeface="+mj-lt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20000"/>
              </a:spcBef>
              <a:buClr>
                <a:srgbClr val="D8C460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ru-RU" sz="36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+mj-lt"/>
              </a:rPr>
              <a:t>         предмет исследования - пуговицы  </a:t>
            </a:r>
          </a:p>
          <a:p>
            <a:pPr marL="0" indent="0" eaLnBrk="1" hangingPunct="1">
              <a:lnSpc>
                <a:spcPct val="100000"/>
              </a:lnSpc>
              <a:spcBef>
                <a:spcPct val="20000"/>
              </a:spcBef>
              <a:buClr>
                <a:srgbClr val="D8C460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ru-RU" altLang="ru-RU" sz="3600" spc="-150" dirty="0" smtClean="0">
                <a:solidFill>
                  <a:schemeClr val="bg1"/>
                </a:solidFill>
                <a:latin typeface="+mj-lt"/>
              </a:rPr>
              <a:t>         УЧАСТНИКИ ПРОЕКТА:</a:t>
            </a:r>
            <a:br>
              <a:rPr lang="ru-RU" altLang="ru-RU" sz="3600" spc="-150" dirty="0" smtClean="0">
                <a:solidFill>
                  <a:schemeClr val="bg1"/>
                </a:solidFill>
                <a:latin typeface="+mj-lt"/>
              </a:rPr>
            </a:br>
            <a:r>
              <a:rPr lang="ru-RU" altLang="ru-RU" sz="3600" spc="-150" dirty="0" smtClean="0">
                <a:solidFill>
                  <a:schemeClr val="bg1"/>
                </a:solidFill>
                <a:latin typeface="+mj-lt"/>
              </a:rPr>
              <a:t>               дети </a:t>
            </a:r>
            <a:endParaRPr lang="ru-RU" altLang="ru-RU" sz="3600" spc="-150" dirty="0">
              <a:solidFill>
                <a:schemeClr val="bg1"/>
              </a:solidFill>
              <a:latin typeface="+mj-lt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20000"/>
              </a:spcBef>
              <a:buClr>
                <a:srgbClr val="D8C460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ru-RU" altLang="ru-RU" sz="3600" spc="-150" dirty="0" smtClean="0">
                <a:solidFill>
                  <a:schemeClr val="bg1"/>
                </a:solidFill>
                <a:latin typeface="+mj-lt"/>
              </a:rPr>
              <a:t>              родители </a:t>
            </a:r>
            <a:r>
              <a:rPr lang="ru-RU" altLang="ru-RU" sz="3600" spc="-150" dirty="0">
                <a:solidFill>
                  <a:schemeClr val="bg1"/>
                </a:solidFill>
                <a:latin typeface="+mj-lt"/>
              </a:rPr>
              <a:t>воспитанников</a:t>
            </a:r>
          </a:p>
          <a:p>
            <a:pPr marL="0" indent="0" eaLnBrk="1" hangingPunct="1">
              <a:lnSpc>
                <a:spcPct val="100000"/>
              </a:lnSpc>
              <a:spcBef>
                <a:spcPct val="20000"/>
              </a:spcBef>
              <a:buClr>
                <a:srgbClr val="D8C460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ru-RU" altLang="ru-RU" sz="3600" spc="-150" dirty="0" smtClean="0">
                <a:solidFill>
                  <a:schemeClr val="bg1"/>
                </a:solidFill>
                <a:latin typeface="+mj-lt"/>
              </a:rPr>
              <a:t>              воспитатели </a:t>
            </a:r>
            <a:r>
              <a:rPr lang="ru-RU" altLang="ru-RU" sz="3600" spc="-150" dirty="0">
                <a:solidFill>
                  <a:schemeClr val="bg1"/>
                </a:solidFill>
                <a:latin typeface="+mj-lt"/>
              </a:rPr>
              <a:t>группы</a:t>
            </a:r>
          </a:p>
        </p:txBody>
      </p:sp>
      <p:pic>
        <p:nvPicPr>
          <p:cNvPr id="10247" name="Picture 7" descr="C:\Users\Пользователь\Desktop\111\101425666_486672_473739592711198_636109398_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4600" y="2662016"/>
            <a:ext cx="1352341" cy="1352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3" name="Picture 13" descr="C:\Users\Пользователь\Desktop\111\101425671_1305141744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554" y="4971050"/>
            <a:ext cx="1344746" cy="1663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45095">
            <a:off x="3219450" y="4456113"/>
            <a:ext cx="392588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87350" y="365125"/>
            <a:ext cx="7215188" cy="4416425"/>
          </a:xfrm>
        </p:spPr>
        <p:txBody>
          <a:bodyPr/>
          <a:lstStyle/>
          <a:p>
            <a:r>
              <a:rPr lang="ru-RU" altLang="ru-RU" sz="3600" b="0" i="1" dirty="0" smtClean="0">
                <a:cs typeface="Times New Roman" pitchFamily="18" charset="0"/>
              </a:rPr>
              <a:t>     Формирование у детей</a:t>
            </a:r>
            <a:r>
              <a:rPr lang="ru-RU" altLang="ru-RU" sz="3600" b="0" dirty="0" smtClean="0">
                <a:cs typeface="Segoe UI Semilight" pitchFamily="34" charset="0"/>
              </a:rPr>
              <a:t> естественно-научных представлений о предметах окружающего мира, расширение кругозора посредством познавательно- исследовательской деятельности.</a:t>
            </a:r>
          </a:p>
        </p:txBody>
      </p:sp>
      <p:pic>
        <p:nvPicPr>
          <p:cNvPr id="5123" name="Picture 17" descr="IMG_007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3232">
            <a:off x="6015577" y="3921704"/>
            <a:ext cx="2787650" cy="2644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919287" y="224135"/>
            <a:ext cx="39613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 проекта:</a:t>
            </a:r>
          </a:p>
        </p:txBody>
      </p:sp>
      <p:pic>
        <p:nvPicPr>
          <p:cNvPr id="12296" name="Picture 8" descr="luceelshop - Пуговицы &quot;Favorite Findings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59650">
            <a:off x="542356" y="3909434"/>
            <a:ext cx="2992210" cy="20945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417513" y="1076325"/>
            <a:ext cx="8504237" cy="3783013"/>
          </a:xfrm>
        </p:spPr>
        <p:txBody>
          <a:bodyPr/>
          <a:lstStyle/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ru-RU" altLang="ru-RU" sz="3200" dirty="0" smtClean="0"/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Обогатить </a:t>
            </a:r>
            <a:r>
              <a:rPr lang="ru-RU" sz="3200" dirty="0">
                <a:solidFill>
                  <a:schemeClr val="bg1"/>
                </a:solidFill>
              </a:rPr>
              <a:t>представления детей о роли пуговиц в жизни человека, о многообразии пуговиц; 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ru-RU" sz="3200" dirty="0">
                <a:solidFill>
                  <a:schemeClr val="bg1"/>
                </a:solidFill>
              </a:rPr>
              <a:t>Поддержать стремление дошкольников в обследовании предметов для выявления их особенностей, свойств, качеств через деятельность экспериментирования;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ru-RU" altLang="ru-RU" sz="3200" dirty="0" smtClean="0"/>
              <a:t>Развивать познавательную активность, творческие способности, воображение, фантазию, коммуникативные навыки.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sz="32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3200" dirty="0" smtClean="0"/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endParaRPr lang="ru-RU" altLang="ru-RU" sz="3200" dirty="0" smtClean="0"/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endParaRPr lang="ru-RU" altLang="ru-RU" sz="3200" b="1" dirty="0" smtClean="0">
              <a:solidFill>
                <a:srgbClr val="FFCC00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ru-RU" altLang="ru-RU" dirty="0" smtClean="0"/>
          </a:p>
        </p:txBody>
      </p:sp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2989263" y="312738"/>
            <a:ext cx="4184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/>
              <a:t> </a:t>
            </a:r>
            <a:endParaRPr lang="ru-RU" altLang="ru-RU" sz="3600"/>
          </a:p>
        </p:txBody>
      </p:sp>
      <p:sp>
        <p:nvSpPr>
          <p:cNvPr id="6" name="Прямоугольник 5"/>
          <p:cNvSpPr/>
          <p:nvPr/>
        </p:nvSpPr>
        <p:spPr>
          <a:xfrm>
            <a:off x="2404649" y="169817"/>
            <a:ext cx="45175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A08B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 проекта:</a:t>
            </a:r>
          </a:p>
        </p:txBody>
      </p:sp>
      <p:pic>
        <p:nvPicPr>
          <p:cNvPr id="9221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52147">
            <a:off x="5202238" y="4483100"/>
            <a:ext cx="3440112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565150" y="417513"/>
            <a:ext cx="7886700" cy="5624512"/>
          </a:xfrm>
        </p:spPr>
        <p:txBody>
          <a:bodyPr/>
          <a:lstStyle/>
          <a:p>
            <a:pPr>
              <a:buFont typeface="Arial" charset="0"/>
              <a:buBlip>
                <a:blip r:embed="rId2"/>
              </a:buBlip>
            </a:pPr>
            <a:r>
              <a:rPr lang="ru-RU" altLang="ru-RU" sz="3200" dirty="0" smtClean="0">
                <a:solidFill>
                  <a:schemeClr val="bg1"/>
                </a:solidFill>
              </a:rPr>
              <a:t>Развивать мелкую моторику рук;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altLang="ru-RU" sz="3200" dirty="0" smtClean="0">
                <a:solidFill>
                  <a:schemeClr val="bg1"/>
                </a:solidFill>
              </a:rPr>
              <a:t>Познакомить с различными способами пришивания пуговиц;</a:t>
            </a:r>
            <a:endParaRPr lang="ru-RU" altLang="ru-RU" sz="3200" dirty="0" smtClean="0"/>
          </a:p>
          <a:p>
            <a:pPr>
              <a:buFont typeface="Arial" charset="0"/>
              <a:buBlip>
                <a:blip r:embed="rId2"/>
              </a:buBlip>
            </a:pPr>
            <a:r>
              <a:rPr lang="ru-RU" altLang="ru-RU" sz="3200" dirty="0" smtClean="0"/>
              <a:t> Заинтересовать и увлечь детей идеей коллекционирования;</a:t>
            </a:r>
            <a:endParaRPr lang="ru-RU" altLang="ru-RU" sz="320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Blip>
                <a:blip r:embed="rId2"/>
              </a:buBlip>
            </a:pPr>
            <a:r>
              <a:rPr lang="ru-RU" altLang="ru-RU" sz="3200" dirty="0" smtClean="0"/>
              <a:t> Привлечь родителей и детей к совместному продуктивному творчеству.</a:t>
            </a:r>
            <a:endParaRPr lang="ru-RU" alt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10243" name="Picture 4" descr="12872327222400459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650" y="3500438"/>
            <a:ext cx="2674938" cy="3182937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298938" y="1690688"/>
          <a:ext cx="8547536" cy="4639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37175" y="0"/>
            <a:ext cx="820929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2A08B8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Предполагаемые результаты </a:t>
            </a:r>
          </a:p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2A08B8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реализации проекта: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Monotype Corsiva" pitchFamily="66" charset="0"/>
              <a:buAutoNum type="arabicPeriod"/>
              <a:defRPr/>
            </a:pPr>
            <a:r>
              <a:rPr lang="ru-RU" altLang="ru-RU" sz="4000" dirty="0" smtClean="0">
                <a:latin typeface="+mj-lt"/>
                <a:cs typeface="Arial" pitchFamily="34" charset="0"/>
              </a:rPr>
              <a:t>Подготовительный</a:t>
            </a:r>
          </a:p>
          <a:p>
            <a:pPr marL="514350" indent="-514350">
              <a:buFont typeface="Monotype Corsiva" pitchFamily="66" charset="0"/>
              <a:buAutoNum type="arabicPeriod"/>
              <a:defRPr/>
            </a:pPr>
            <a:r>
              <a:rPr lang="ru-RU" altLang="ru-RU" sz="4000" dirty="0" smtClean="0">
                <a:latin typeface="+mj-lt"/>
                <a:cs typeface="Arial" pitchFamily="34" charset="0"/>
              </a:rPr>
              <a:t>Основной</a:t>
            </a:r>
          </a:p>
          <a:p>
            <a:pPr marL="514350" indent="-514350">
              <a:buFont typeface="Monotype Corsiva" pitchFamily="66" charset="0"/>
              <a:buAutoNum type="arabicPeriod"/>
              <a:defRPr/>
            </a:pPr>
            <a:r>
              <a:rPr lang="ru-RU" altLang="ru-RU" sz="4000" dirty="0" smtClean="0">
                <a:latin typeface="+mj-lt"/>
                <a:cs typeface="Arial" pitchFamily="34" charset="0"/>
              </a:rPr>
              <a:t>Заключительный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3059" y="420077"/>
            <a:ext cx="76097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A08B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Этапы реализации проекта:</a:t>
            </a:r>
          </a:p>
        </p:txBody>
      </p:sp>
      <p:pic>
        <p:nvPicPr>
          <p:cNvPr id="15366" name="Picture 6" descr="Вязаная мода для малышей: Пуговицы ручной работы Daisy-Button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19586">
            <a:off x="975908" y="4505448"/>
            <a:ext cx="2396218" cy="2072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Пуговицы ручной работы Daisy-Button. Маргаритковый дневник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80094">
            <a:off x="5574292" y="1379620"/>
            <a:ext cx="2821914" cy="17954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7" descr="https://otvet.imgsmail.ru/download/7ca7eb789b5f70ab86dd41acd7368886_i-21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2454">
            <a:off x="5425641" y="4166918"/>
            <a:ext cx="2651761" cy="19888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39302A"/>
      </a:dk1>
      <a:lt1>
        <a:srgbClr val="39302A"/>
      </a:lt1>
      <a:dk2>
        <a:srgbClr val="39302A"/>
      </a:dk2>
      <a:lt2>
        <a:srgbClr val="E5DEDB"/>
      </a:lt2>
      <a:accent1>
        <a:srgbClr val="FFDF6A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Другая 2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1999</TotalTime>
  <Words>584</Words>
  <Application>Microsoft Office PowerPoint</Application>
  <PresentationFormat>Экран (4:3)</PresentationFormat>
  <Paragraphs>92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8" baseType="lpstr">
      <vt:lpstr>Monotype Corsiva</vt:lpstr>
      <vt:lpstr>Arial</vt:lpstr>
      <vt:lpstr>Calibri</vt:lpstr>
      <vt:lpstr>Microsoft YaHei UI</vt:lpstr>
      <vt:lpstr>Times New Roman</vt:lpstr>
      <vt:lpstr>Segoe UI Semilight</vt:lpstr>
      <vt:lpstr>Tahoma</vt:lpstr>
      <vt:lpstr>Courier New</vt:lpstr>
      <vt:lpstr>Wingdings</vt:lpstr>
      <vt:lpstr>Mongolian Baiti</vt:lpstr>
      <vt:lpstr>Тема Office</vt:lpstr>
      <vt:lpstr>ГБОУ Школа №463 структурное подразделение  «Любознайка»  </vt:lpstr>
      <vt:lpstr>Презентация PowerPoint</vt:lpstr>
      <vt:lpstr>        Актуальность</vt:lpstr>
      <vt:lpstr>                  Тип проекта:       творческо – исследовательский.</vt:lpstr>
      <vt:lpstr>     Формирование у детей естественно-научных представлений о предметах окружающего мира, расширение кругозора посредством познавательно- исследовательской деятельности.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1.Подготовительный этап Формы и методы работы с детьми.  </vt:lpstr>
      <vt:lpstr>Формы и методы работы с родителями:</vt:lpstr>
      <vt:lpstr>                       2. Основной этап                   </vt:lpstr>
      <vt:lpstr>Презентация PowerPoint</vt:lpstr>
      <vt:lpstr>Презентация PowerPoint</vt:lpstr>
      <vt:lpstr>     Художественное творчество </vt:lpstr>
      <vt:lpstr>Презентация PowerPoint</vt:lpstr>
      <vt:lpstr>Презентация PowerPoint</vt:lpstr>
      <vt:lpstr>Презентация PowerPoint</vt:lpstr>
      <vt:lpstr>      Художественное творчество                  Рисование на тему:                     «Такая разная пуговка» </vt:lpstr>
      <vt:lpstr>                Конструирование  Выкладывание из пуговиц мозаичных изображений.  </vt:lpstr>
      <vt:lpstr>Презентация PowerPoint</vt:lpstr>
      <vt:lpstr>       Просмотр презентаций: «История маленькой пуговки», «Пуговица, пуговица». </vt:lpstr>
      <vt:lpstr> Сюжетно-ролевая игра «Мы дизайнеры»  </vt:lpstr>
      <vt:lpstr>Презентация PowerPoint</vt:lpstr>
      <vt:lpstr> Дидактические игры   </vt:lpstr>
      <vt:lpstr>             «Запомни и повтори»</vt:lpstr>
      <vt:lpstr>«Помоги другу»                                   «Кто быстрее?»</vt:lpstr>
      <vt:lpstr>Презентация PowerPoint</vt:lpstr>
      <vt:lpstr>                      Виды пуговиц и приемы                      пришивания  </vt:lpstr>
      <vt:lpstr>Презентация PowerPoint</vt:lpstr>
      <vt:lpstr>           </vt:lpstr>
      <vt:lpstr>Презентация PowerPoint</vt:lpstr>
      <vt:lpstr>             3. Заключительный этап. </vt:lpstr>
      <vt:lpstr>Презентация PowerPoint</vt:lpstr>
      <vt:lpstr>     Ожидаемый результат:  </vt:lpstr>
      <vt:lpstr>            Даже такой маленький предмет,      как пуговица хранит в себе удивительную                       историю появления!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Надежда Пронская</cp:lastModifiedBy>
  <cp:revision>200</cp:revision>
  <dcterms:created xsi:type="dcterms:W3CDTF">2014-09-24T12:50:46Z</dcterms:created>
  <dcterms:modified xsi:type="dcterms:W3CDTF">2019-03-29T13:31:08Z</dcterms:modified>
</cp:coreProperties>
</file>