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8" r:id="rId5"/>
    <p:sldId id="262" r:id="rId6"/>
    <p:sldId id="263" r:id="rId7"/>
    <p:sldId id="264" r:id="rId8"/>
    <p:sldId id="266" r:id="rId9"/>
    <p:sldId id="265" r:id="rId10"/>
    <p:sldId id="267" r:id="rId11"/>
    <p:sldId id="259" r:id="rId12"/>
    <p:sldId id="260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C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53" d="100"/>
          <a:sy n="53" d="100"/>
        </p:scale>
        <p:origin x="72" y="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07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82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9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19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46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1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5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89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64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48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55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714348" y="285728"/>
            <a:ext cx="8215370" cy="635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642556"/>
            <a:ext cx="15001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kern="12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© Фокина Лидия Петровна </a:t>
            </a:r>
          </a:p>
        </p:txBody>
      </p:sp>
      <p:grpSp>
        <p:nvGrpSpPr>
          <p:cNvPr id="8" name="Группа 7"/>
          <p:cNvGrpSpPr/>
          <p:nvPr/>
        </p:nvGrpSpPr>
        <p:grpSpPr>
          <a:xfrm rot="10800000">
            <a:off x="357158" y="6147194"/>
            <a:ext cx="821538" cy="250033"/>
            <a:chOff x="2714612" y="1428736"/>
            <a:chExt cx="2857520" cy="7858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Овал 8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 rot="10800000">
            <a:off x="357158" y="5436391"/>
            <a:ext cx="821538" cy="250033"/>
            <a:chOff x="2714612" y="1428736"/>
            <a:chExt cx="2857520" cy="7858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" name="Овал 14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/>
        </p:nvGrpSpPr>
        <p:grpSpPr>
          <a:xfrm rot="10800000">
            <a:off x="357158" y="4725588"/>
            <a:ext cx="821538" cy="250033"/>
            <a:chOff x="2714612" y="1428736"/>
            <a:chExt cx="2857520" cy="7858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8" name="Овал 8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/>
        </p:nvGrpSpPr>
        <p:grpSpPr>
          <a:xfrm rot="10800000">
            <a:off x="357158" y="4014785"/>
            <a:ext cx="821538" cy="250033"/>
            <a:chOff x="2714612" y="1428736"/>
            <a:chExt cx="2857520" cy="7858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4" name="Овал 9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98"/>
          <p:cNvGrpSpPr/>
          <p:nvPr/>
        </p:nvGrpSpPr>
        <p:grpSpPr>
          <a:xfrm rot="10800000">
            <a:off x="357158" y="3303982"/>
            <a:ext cx="821538" cy="250033"/>
            <a:chOff x="2714612" y="1428736"/>
            <a:chExt cx="2857520" cy="7858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0" name="Овал 99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5" name="Группа 104"/>
          <p:cNvGrpSpPr/>
          <p:nvPr/>
        </p:nvGrpSpPr>
        <p:grpSpPr>
          <a:xfrm rot="10800000">
            <a:off x="357158" y="2593179"/>
            <a:ext cx="821538" cy="250033"/>
            <a:chOff x="2714612" y="1428736"/>
            <a:chExt cx="2857520" cy="7858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6" name="Овал 105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/>
          <p:cNvGrpSpPr/>
          <p:nvPr/>
        </p:nvGrpSpPr>
        <p:grpSpPr>
          <a:xfrm rot="10800000">
            <a:off x="357158" y="1882376"/>
            <a:ext cx="821538" cy="250033"/>
            <a:chOff x="2714612" y="1428736"/>
            <a:chExt cx="2857520" cy="7858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2" name="Овал 111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7" name="Группа 116"/>
          <p:cNvGrpSpPr/>
          <p:nvPr/>
        </p:nvGrpSpPr>
        <p:grpSpPr>
          <a:xfrm rot="10800000">
            <a:off x="357158" y="1171573"/>
            <a:ext cx="821538" cy="250033"/>
            <a:chOff x="2714612" y="1428736"/>
            <a:chExt cx="2857520" cy="7858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8" name="Овал 1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/>
          <p:cNvGrpSpPr/>
          <p:nvPr/>
        </p:nvGrpSpPr>
        <p:grpSpPr>
          <a:xfrm rot="10800000">
            <a:off x="357158" y="460770"/>
            <a:ext cx="821538" cy="250033"/>
            <a:chOff x="2714612" y="1428736"/>
            <a:chExt cx="2857520" cy="7858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4" name="Овал 12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665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25FE8-ADE1-4C0E-8C22-1282864DE9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 going on holiday 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B3EEFE-BE99-4A88-8E9B-3832BC1BD5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040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529684"/>
              </p:ext>
            </p:extLst>
          </p:nvPr>
        </p:nvGraphicFramePr>
        <p:xfrm>
          <a:off x="1407886" y="356327"/>
          <a:ext cx="7474857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8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6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084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084">
                <a:tc>
                  <a:txBody>
                    <a:bodyPr/>
                    <a:lstStyle/>
                    <a:p>
                      <a:r>
                        <a:rPr lang="en-US" sz="2400" dirty="0"/>
                        <a:t>A car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Автомобиль</a:t>
                      </a:r>
                      <a:r>
                        <a:rPr lang="ru-RU" sz="2400" baseline="0" dirty="0"/>
                        <a:t>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084">
                <a:tc>
                  <a:txBody>
                    <a:bodyPr/>
                    <a:lstStyle/>
                    <a:p>
                      <a:r>
                        <a:rPr lang="en-US" sz="2400" dirty="0"/>
                        <a:t>A bus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Автобус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084">
                <a:tc>
                  <a:txBody>
                    <a:bodyPr/>
                    <a:lstStyle/>
                    <a:p>
                      <a:r>
                        <a:rPr lang="en-US" sz="2400" dirty="0"/>
                        <a:t>A train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Поезд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084">
                <a:tc>
                  <a:txBody>
                    <a:bodyPr/>
                    <a:lstStyle/>
                    <a:p>
                      <a:r>
                        <a:rPr lang="en-US" sz="2400" dirty="0"/>
                        <a:t>A 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Корабль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084">
                <a:tc>
                  <a:txBody>
                    <a:bodyPr/>
                    <a:lstStyle/>
                    <a:p>
                      <a:r>
                        <a:rPr lang="en-US" sz="2400" dirty="0"/>
                        <a:t>A plane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Самолет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5947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A r</a:t>
                      </a:r>
                      <a:r>
                        <a:rPr lang="en-US" sz="2400" dirty="0"/>
                        <a:t>ailway </a:t>
                      </a:r>
                      <a:r>
                        <a:rPr lang="en-US" sz="2400" baseline="0" dirty="0"/>
                        <a:t> station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Железнодорожная станция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084">
                <a:tc>
                  <a:txBody>
                    <a:bodyPr/>
                    <a:lstStyle/>
                    <a:p>
                      <a:r>
                        <a:rPr lang="en-US" sz="2400" dirty="0"/>
                        <a:t>An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airport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Аэропорт</a:t>
                      </a:r>
                      <a:r>
                        <a:rPr lang="ru-RU" sz="2400" baseline="0" dirty="0"/>
                        <a:t>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1151">
                <a:tc>
                  <a:txBody>
                    <a:bodyPr/>
                    <a:lstStyle/>
                    <a:p>
                      <a:r>
                        <a:rPr lang="en-US" sz="2400" dirty="0"/>
                        <a:t>A bus station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Автобусная</a:t>
                      </a:r>
                      <a:r>
                        <a:rPr lang="ru-RU" sz="2400" baseline="0" dirty="0"/>
                        <a:t> станция Автовокзал 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5084">
                <a:tc>
                  <a:txBody>
                    <a:bodyPr/>
                    <a:lstStyle/>
                    <a:p>
                      <a:r>
                        <a:rPr lang="en-US" sz="2400" dirty="0"/>
                        <a:t>A ferry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Паром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5084">
                <a:tc>
                  <a:txBody>
                    <a:bodyPr/>
                    <a:lstStyle/>
                    <a:p>
                      <a:r>
                        <a:rPr lang="en-US" sz="2400" dirty="0"/>
                        <a:t>Leaves</a:t>
                      </a:r>
                      <a:r>
                        <a:rPr lang="en-US" sz="2400" baseline="0" dirty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Отправляется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Arrives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Прибывает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819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64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2954" y="1636568"/>
            <a:ext cx="529937" cy="300082"/>
          </a:xfrm>
          <a:prstGeom prst="rect">
            <a:avLst/>
          </a:prstGeom>
          <a:ln>
            <a:solidFill>
              <a:srgbClr val="FEFCF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35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8676409" y="1532659"/>
            <a:ext cx="166254" cy="300082"/>
          </a:xfrm>
          <a:prstGeom prst="rect">
            <a:avLst/>
          </a:prstGeom>
          <a:ln>
            <a:solidFill>
              <a:srgbClr val="FEFCF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350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955965" y="968952"/>
            <a:ext cx="3304308" cy="1127414"/>
          </a:xfrm>
          <a:prstGeom prst="wedgeEllipseCallout">
            <a:avLst>
              <a:gd name="adj1" fmla="val -39150"/>
              <a:gd name="adj2" fmla="val 844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Hello! Sir, how can I help you?</a:t>
            </a:r>
            <a:endParaRPr lang="ru-RU" sz="2100" b="1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955965" y="845560"/>
            <a:ext cx="3527712" cy="1374197"/>
          </a:xfrm>
          <a:prstGeom prst="wedgeEllipseCallout">
            <a:avLst>
              <a:gd name="adj1" fmla="val -10099"/>
              <a:gd name="adj2" fmla="val 575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Hi! tell me please, what time does the train leave for Moscow?  </a:t>
            </a:r>
            <a:endParaRPr lang="ru-RU" sz="2100" b="1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732561" y="857251"/>
            <a:ext cx="3527712" cy="1374197"/>
          </a:xfrm>
          <a:prstGeom prst="wedgeEllipseCallout">
            <a:avLst>
              <a:gd name="adj1" fmla="val -32779"/>
              <a:gd name="adj2" fmla="val 6438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The train for Moscow leaves at half past six.</a:t>
            </a:r>
            <a:endParaRPr lang="ru-RU" sz="2100" b="1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779321" y="868941"/>
            <a:ext cx="3527712" cy="1374197"/>
          </a:xfrm>
          <a:prstGeom prst="wedgeEllipseCallout">
            <a:avLst>
              <a:gd name="adj1" fmla="val -5386"/>
              <a:gd name="adj2" fmla="val 5606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Thank you very much!</a:t>
            </a:r>
            <a:endParaRPr lang="ru-RU" sz="2100" b="1" dirty="0"/>
          </a:p>
        </p:txBody>
      </p:sp>
    </p:spTree>
    <p:extLst>
      <p:ext uri="{BB962C8B-B14F-4D97-AF65-F5344CB8AC3E}">
        <p14:creationId xmlns:p14="http://schemas.microsoft.com/office/powerpoint/2010/main" val="359532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64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2954" y="1636568"/>
            <a:ext cx="529937" cy="300082"/>
          </a:xfrm>
          <a:prstGeom prst="rect">
            <a:avLst/>
          </a:prstGeom>
          <a:ln>
            <a:solidFill>
              <a:srgbClr val="FEFCF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35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8676409" y="1532659"/>
            <a:ext cx="166254" cy="300082"/>
          </a:xfrm>
          <a:prstGeom prst="rect">
            <a:avLst/>
          </a:prstGeom>
          <a:ln>
            <a:solidFill>
              <a:srgbClr val="FEFCF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35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4431724" y="949470"/>
            <a:ext cx="3527712" cy="1374197"/>
          </a:xfrm>
          <a:prstGeom prst="wedgeEllipseCallout">
            <a:avLst>
              <a:gd name="adj1" fmla="val -94930"/>
              <a:gd name="adj2" fmla="val 696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What time does the train leave for Moscow?  </a:t>
            </a:r>
            <a:endParaRPr lang="ru-RU" sz="2100" b="1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690998" y="812131"/>
            <a:ext cx="3527712" cy="1374197"/>
          </a:xfrm>
          <a:prstGeom prst="wedgeEllipseCallout">
            <a:avLst>
              <a:gd name="adj1" fmla="val -32779"/>
              <a:gd name="adj2" fmla="val 6438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The train for Moscow leaves at half past six.</a:t>
            </a:r>
            <a:endParaRPr lang="ru-RU" sz="2100" b="1" dirty="0"/>
          </a:p>
        </p:txBody>
      </p:sp>
    </p:spTree>
    <p:extLst>
      <p:ext uri="{BB962C8B-B14F-4D97-AF65-F5344CB8AC3E}">
        <p14:creationId xmlns:p14="http://schemas.microsoft.com/office/powerpoint/2010/main" val="1101388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3682" y="1127413"/>
            <a:ext cx="8437418" cy="45304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0"/>
                <a:solidFill>
                  <a:schemeClr val="tx1"/>
                </a:solidFill>
              </a:rPr>
              <a:t>Make Ben’s ticket.</a:t>
            </a:r>
          </a:p>
          <a:p>
            <a:pPr algn="ctr"/>
            <a:endParaRPr lang="en-US" sz="3000" b="1" dirty="0">
              <a:ln w="0"/>
              <a:solidFill>
                <a:schemeClr val="tx1"/>
              </a:solidFill>
            </a:endParaRPr>
          </a:p>
          <a:p>
            <a:pPr algn="ctr"/>
            <a:r>
              <a:rPr lang="en-US" sz="3000" b="1" u="sng" dirty="0">
                <a:ln w="0"/>
                <a:solidFill>
                  <a:schemeClr val="tx1"/>
                </a:solidFill>
              </a:rPr>
              <a:t>Ben</a:t>
            </a:r>
            <a:r>
              <a:rPr lang="en-US" sz="3000" b="1" dirty="0">
                <a:ln w="0"/>
                <a:solidFill>
                  <a:schemeClr val="tx1"/>
                </a:solidFill>
              </a:rPr>
              <a:t>: This is my ticket. It’s a plane ticket  </a:t>
            </a:r>
          </a:p>
          <a:p>
            <a:pPr algn="ctr"/>
            <a:r>
              <a:rPr lang="en-US" sz="3000" b="1" u="sng" dirty="0">
                <a:ln w="0"/>
                <a:solidFill>
                  <a:schemeClr val="tx1"/>
                </a:solidFill>
              </a:rPr>
              <a:t>Eddy</a:t>
            </a:r>
            <a:r>
              <a:rPr lang="en-US" sz="3000" b="1" dirty="0">
                <a:ln w="0"/>
                <a:solidFill>
                  <a:schemeClr val="tx1"/>
                </a:solidFill>
              </a:rPr>
              <a:t>: Where are you going?</a:t>
            </a:r>
          </a:p>
          <a:p>
            <a:pPr algn="ctr"/>
            <a:r>
              <a:rPr lang="en-US" sz="3000" b="1" u="sng" dirty="0">
                <a:ln w="0"/>
                <a:solidFill>
                  <a:schemeClr val="tx1"/>
                </a:solidFill>
              </a:rPr>
              <a:t>Ben</a:t>
            </a:r>
            <a:r>
              <a:rPr lang="en-US" sz="3000" b="1" dirty="0">
                <a:ln w="0"/>
                <a:solidFill>
                  <a:schemeClr val="tx1"/>
                </a:solidFill>
              </a:rPr>
              <a:t>: I’m going from Canada to Italy.</a:t>
            </a:r>
          </a:p>
          <a:p>
            <a:pPr algn="ctr"/>
            <a:r>
              <a:rPr lang="en-US" sz="3000" b="1" u="sng" dirty="0">
                <a:ln w="0"/>
                <a:solidFill>
                  <a:schemeClr val="tx1"/>
                </a:solidFill>
              </a:rPr>
              <a:t>Eddy</a:t>
            </a:r>
            <a:r>
              <a:rPr lang="en-US" sz="3000" b="1" dirty="0">
                <a:ln w="0"/>
                <a:solidFill>
                  <a:schemeClr val="tx1"/>
                </a:solidFill>
              </a:rPr>
              <a:t>: What time does the plane leave ?</a:t>
            </a:r>
          </a:p>
          <a:p>
            <a:pPr algn="ctr"/>
            <a:r>
              <a:rPr lang="en-US" sz="3000" b="1" dirty="0">
                <a:ln w="0"/>
                <a:solidFill>
                  <a:schemeClr val="tx1"/>
                </a:solidFill>
              </a:rPr>
              <a:t>Ben: Half past six. </a:t>
            </a:r>
          </a:p>
          <a:p>
            <a:pPr algn="ctr"/>
            <a:r>
              <a:rPr lang="en-US" sz="3000" b="1" u="sng" dirty="0">
                <a:ln w="0"/>
                <a:solidFill>
                  <a:schemeClr val="tx1"/>
                </a:solidFill>
              </a:rPr>
              <a:t>Eddy</a:t>
            </a:r>
            <a:r>
              <a:rPr lang="en-US" sz="3000" b="1" dirty="0">
                <a:ln w="0"/>
                <a:solidFill>
                  <a:schemeClr val="tx1"/>
                </a:solidFill>
              </a:rPr>
              <a:t>: When does it arrive in Italy ?</a:t>
            </a:r>
          </a:p>
          <a:p>
            <a:pPr algn="ctr"/>
            <a:r>
              <a:rPr lang="en-US" sz="3000" b="1" u="sng" dirty="0">
                <a:ln w="0"/>
                <a:solidFill>
                  <a:schemeClr val="tx1"/>
                </a:solidFill>
              </a:rPr>
              <a:t>Ben</a:t>
            </a:r>
            <a:r>
              <a:rPr lang="en-US" sz="3000" b="1">
                <a:ln w="0"/>
                <a:solidFill>
                  <a:schemeClr val="tx1"/>
                </a:solidFill>
              </a:rPr>
              <a:t>: It </a:t>
            </a:r>
            <a:r>
              <a:rPr lang="en-US" sz="3000" b="1" dirty="0">
                <a:ln w="0"/>
                <a:solidFill>
                  <a:schemeClr val="tx1"/>
                </a:solidFill>
              </a:rPr>
              <a:t>arrives </a:t>
            </a:r>
            <a:r>
              <a:rPr lang="en-US" sz="3000" b="1">
                <a:ln w="0"/>
                <a:solidFill>
                  <a:schemeClr val="tx1"/>
                </a:solidFill>
              </a:rPr>
              <a:t>at eleven</a:t>
            </a:r>
            <a:r>
              <a:rPr lang="en-US" sz="3000" b="1" dirty="0">
                <a:ln w="0"/>
                <a:solidFill>
                  <a:schemeClr val="tx1"/>
                </a:solidFill>
              </a:rPr>
              <a:t>.</a:t>
            </a:r>
            <a:endParaRPr lang="ru-RU" sz="3000" b="1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0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fade in="500"/>
                </p14:media>
              </p:ext>
            </p:extLst>
          </p:nvPr>
        </p:nvPicPr>
        <p:blipFill rotWithShape="1">
          <a:blip r:embed="rId4"/>
          <a:srcRect l="8636" t="6135" r="9789" b="8455"/>
          <a:stretch/>
        </p:blipFill>
        <p:spPr>
          <a:xfrm>
            <a:off x="2022763" y="1620983"/>
            <a:ext cx="5791200" cy="4821382"/>
          </a:xfrm>
          <a:prstGeom prst="rect">
            <a:avLst/>
          </a:prstGeom>
          <a:ln>
            <a:noFill/>
          </a:ln>
          <a:effectLst>
            <a:outerShdw blurRad="127000" dist="190500" dir="8100000" algn="tr" rotWithShape="0">
              <a:srgbClr val="000000">
                <a:alpha val="40000"/>
              </a:srgbClr>
            </a:outerShdw>
          </a:effectLst>
          <a:scene3d>
            <a:camera prst="orthographicFront"/>
            <a:lightRig rig="flood" dir="t">
              <a:rot lat="0" lon="0" rev="8100000"/>
            </a:lightRig>
          </a:scene3d>
          <a:sp3d prstMaterial="plastic">
            <a:bevelT w="508000" h="50800" prst="cross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019720" y="556643"/>
            <a:ext cx="1797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Bus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1877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56360" y="1814944"/>
            <a:ext cx="7413568" cy="46901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35104" y="625917"/>
            <a:ext cx="1717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Car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4017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7" t="217" r="-9025" b="66"/>
          <a:stretch/>
        </p:blipFill>
        <p:spPr>
          <a:xfrm>
            <a:off x="1177636" y="152401"/>
            <a:ext cx="7966364" cy="63592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65907" y="5463616"/>
            <a:ext cx="275208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Train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739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3457">
            <a:off x="1108364" y="2161308"/>
            <a:ext cx="7831418" cy="37782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30763" y="890415"/>
            <a:ext cx="2159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Ship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236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2421720"/>
            <a:ext cx="7938654" cy="42867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82176" y="695189"/>
            <a:ext cx="2361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Plane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3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7" y="1579418"/>
            <a:ext cx="7242941" cy="48467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2800" y="528935"/>
            <a:ext cx="5146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Railway station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876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26" y="1544781"/>
            <a:ext cx="6627092" cy="49703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39707" y="487371"/>
            <a:ext cx="3945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Bus station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058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48" y="1523999"/>
            <a:ext cx="6794352" cy="50193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43025" y="404244"/>
            <a:ext cx="3122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 airport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789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1">
  <a:themeElements>
    <a:clrScheme name="Другая 2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080"/>
      </a:accent1>
      <a:accent2>
        <a:srgbClr val="990000"/>
      </a:accent2>
      <a:accent3>
        <a:srgbClr val="FFFF00"/>
      </a:accent3>
      <a:accent4>
        <a:srgbClr val="006600"/>
      </a:accent4>
      <a:accent5>
        <a:srgbClr val="0000FF"/>
      </a:accent5>
      <a:accent6>
        <a:srgbClr val="FF0000"/>
      </a:accent6>
      <a:hlink>
        <a:srgbClr val="FF6566"/>
      </a:hlink>
      <a:folHlink>
        <a:srgbClr val="BF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3E37CE80-2001-435C-9485-376242EF6B06}" vid="{3B20D88F-B37C-4494-BA41-3FBC75D455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977</TotalTime>
  <Words>179</Words>
  <Application>Microsoft Office PowerPoint</Application>
  <PresentationFormat>Экран (4:3)</PresentationFormat>
  <Paragraphs>46</Paragraphs>
  <Slides>13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Тема1</vt:lpstr>
      <vt:lpstr>I’m going on holiday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1</cp:lastModifiedBy>
  <cp:revision>18</cp:revision>
  <dcterms:created xsi:type="dcterms:W3CDTF">2019-02-25T12:49:23Z</dcterms:created>
  <dcterms:modified xsi:type="dcterms:W3CDTF">2019-04-22T18:15:03Z</dcterms:modified>
</cp:coreProperties>
</file>