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3" r:id="rId3"/>
    <p:sldId id="312" r:id="rId4"/>
    <p:sldId id="307" r:id="rId5"/>
    <p:sldId id="308" r:id="rId6"/>
    <p:sldId id="309" r:id="rId7"/>
    <p:sldId id="310" r:id="rId8"/>
    <p:sldId id="280" r:id="rId9"/>
    <p:sldId id="281" r:id="rId10"/>
    <p:sldId id="282" r:id="rId11"/>
    <p:sldId id="284" r:id="rId12"/>
    <p:sldId id="292" r:id="rId13"/>
    <p:sldId id="313" r:id="rId14"/>
    <p:sldId id="291" r:id="rId15"/>
    <p:sldId id="294" r:id="rId16"/>
    <p:sldId id="295" r:id="rId17"/>
    <p:sldId id="298" r:id="rId18"/>
    <p:sldId id="314" r:id="rId19"/>
    <p:sldId id="321" r:id="rId20"/>
    <p:sldId id="315" r:id="rId21"/>
    <p:sldId id="316" r:id="rId22"/>
    <p:sldId id="301" r:id="rId23"/>
    <p:sldId id="306" r:id="rId24"/>
    <p:sldId id="317" r:id="rId25"/>
    <p:sldId id="325" r:id="rId26"/>
    <p:sldId id="326" r:id="rId27"/>
    <p:sldId id="302" r:id="rId28"/>
    <p:sldId id="279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696" autoAdjust="0"/>
    <p:restoredTop sz="93613" autoAdjust="0"/>
  </p:normalViewPr>
  <p:slideViewPr>
    <p:cSldViewPr>
      <p:cViewPr varScale="1">
        <p:scale>
          <a:sx n="73" d="100"/>
          <a:sy n="73" d="100"/>
        </p:scale>
        <p:origin x="-7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3221254-0FE3-4B42-B94F-F1416DBA0A42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F0718D6-EA9D-489D-8972-B5EA57D8FE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A2146-BADA-4907-B0ED-B10DA1818BC8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17870-9978-4F49-83F4-FCA84CDC28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FABE0-8EFF-4C8C-A0B0-8A9FC2315743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7AD6D-FAAA-40FA-B88B-4D380E83A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93906-8EF7-4D40-92E8-40754882584E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BE6B7-AA5C-4649-B232-29D67B13BB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9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25" y="5214938"/>
            <a:ext cx="811213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F5139-9A30-451B-B242-E90D407A8D53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C39A7-75E4-43A8-99C0-9599D3C2D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00CB1-2B25-4313-8377-13F64FEB5146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141F3-73E0-4579-BCC4-B793BE9552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C2406-12C9-449B-BDAD-4E5D6CEFD269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CB9CE-92CD-4654-B901-C0309C03C7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CDE5E-41EB-4942-B344-19597CC82136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8BC8D-BE0D-47A0-9713-30F9AB5E92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CD790-4E9F-4625-BD59-ADC37BF2A225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E2DAA-9AB7-443D-B358-94B98906EB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FBF29-C7BE-4B67-B95E-6FD78AF75188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6BF87-CC90-4EE3-8F21-200245ACB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2CB06-1C66-43C9-B204-69FCE0CC6820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29C2B-DFBB-420A-940F-B3D7073784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594C7-0846-44FF-8E3D-BD840EB8F150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B967D-EED5-467A-B1A0-26B339FCCD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5712C22-9460-497E-BCCB-18CC468BA606}" type="datetimeFigureOut">
              <a:rPr lang="ru-RU"/>
              <a:pPr>
                <a:defRPr/>
              </a:pPr>
              <a:t>08.01.2017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8843C2D-FE5E-4C4A-9CBA-374465A7DA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gif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/>
          </p:nvPr>
        </p:nvSpPr>
        <p:spPr>
          <a:xfrm>
            <a:off x="684213" y="1125538"/>
            <a:ext cx="7772400" cy="21590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chemeClr val="hlink"/>
                </a:solidFill>
              </a:rPr>
              <a:t>Инклюзивное образование.</a:t>
            </a:r>
            <a:br>
              <a:rPr lang="ru-RU" sz="3600" b="1" i="1" smtClean="0">
                <a:solidFill>
                  <a:schemeClr val="hlink"/>
                </a:solidFill>
              </a:rPr>
            </a:br>
            <a:r>
              <a:rPr lang="ru-RU" sz="3600" b="1" i="1" smtClean="0">
                <a:solidFill>
                  <a:schemeClr val="hlink"/>
                </a:solidFill>
              </a:rPr>
              <a:t>Активные методы и приёмы обучения в начальной школе.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350" y="3357563"/>
            <a:ext cx="6400800" cy="1223962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презентация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</a:rPr>
              <a:t>у</a:t>
            </a:r>
            <a:r>
              <a:rPr lang="ru-RU" sz="2400" b="1" i="1" dirty="0" smtClean="0">
                <a:solidFill>
                  <a:schemeClr val="accent5">
                    <a:lumMod val="50000"/>
                  </a:schemeClr>
                </a:solidFill>
              </a:rPr>
              <a:t>чителя начальных классов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Натальи Николаевны 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Носиковой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2800" b="1" i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/>
          </p:cNvSpPr>
          <p:nvPr>
            <p:ph type="body" idx="4294967295"/>
          </p:nvPr>
        </p:nvSpPr>
        <p:spPr>
          <a:xfrm>
            <a:off x="539750" y="1700213"/>
            <a:ext cx="8229600" cy="4525962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23554" name="Picture 7" descr="71424_zvukovaya-shema-slova-gri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412875"/>
            <a:ext cx="3240087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9" descr="67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1412875"/>
            <a:ext cx="3024187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556" name="Group 28"/>
          <p:cNvGrpSpPr>
            <a:grpSpLocks/>
          </p:cNvGrpSpPr>
          <p:nvPr/>
        </p:nvGrpSpPr>
        <p:grpSpPr bwMode="auto">
          <a:xfrm>
            <a:off x="755650" y="5734050"/>
            <a:ext cx="1441450" cy="360363"/>
            <a:chOff x="144" y="4272"/>
            <a:chExt cx="1008" cy="480"/>
          </a:xfrm>
        </p:grpSpPr>
        <p:sp>
          <p:nvSpPr>
            <p:cNvPr id="23567" name="Line 29"/>
            <p:cNvSpPr>
              <a:spLocks noChangeShapeType="1"/>
            </p:cNvSpPr>
            <p:nvPr/>
          </p:nvSpPr>
          <p:spPr bwMode="auto">
            <a:xfrm>
              <a:off x="144" y="4368"/>
              <a:ext cx="1008" cy="0"/>
            </a:xfrm>
            <a:prstGeom prst="line">
              <a:avLst/>
            </a:prstGeom>
            <a:noFill/>
            <a:ln w="2540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8" name="Line 30"/>
            <p:cNvSpPr>
              <a:spLocks noChangeShapeType="1"/>
            </p:cNvSpPr>
            <p:nvPr/>
          </p:nvSpPr>
          <p:spPr bwMode="auto">
            <a:xfrm>
              <a:off x="1056" y="4368"/>
              <a:ext cx="0" cy="384"/>
            </a:xfrm>
            <a:prstGeom prst="line">
              <a:avLst/>
            </a:prstGeom>
            <a:noFill/>
            <a:ln w="254000">
              <a:solidFill>
                <a:srgbClr val="008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69" name="Line 31"/>
            <p:cNvSpPr>
              <a:spLocks noChangeShapeType="1"/>
            </p:cNvSpPr>
            <p:nvPr/>
          </p:nvSpPr>
          <p:spPr bwMode="auto">
            <a:xfrm>
              <a:off x="1152" y="4272"/>
              <a:ext cx="0" cy="480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70" name="Line 32"/>
            <p:cNvSpPr>
              <a:spLocks noChangeShapeType="1"/>
            </p:cNvSpPr>
            <p:nvPr/>
          </p:nvSpPr>
          <p:spPr bwMode="auto">
            <a:xfrm>
              <a:off x="144" y="4272"/>
              <a:ext cx="1008" cy="0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57" name="Arc 33"/>
          <p:cNvSpPr>
            <a:spLocks/>
          </p:cNvSpPr>
          <p:nvPr/>
        </p:nvSpPr>
        <p:spPr bwMode="auto">
          <a:xfrm rot="-2666298">
            <a:off x="2555875" y="5445125"/>
            <a:ext cx="1076325" cy="1150938"/>
          </a:xfrm>
          <a:custGeom>
            <a:avLst/>
            <a:gdLst>
              <a:gd name="T0" fmla="*/ 0 w 37653"/>
              <a:gd name="T1" fmla="*/ 2147483647 h 38087"/>
              <a:gd name="T2" fmla="*/ 2147483647 w 37653"/>
              <a:gd name="T3" fmla="*/ 2147483647 h 38087"/>
              <a:gd name="T4" fmla="*/ 2147483647 w 37653"/>
              <a:gd name="T5" fmla="*/ 2147483647 h 38087"/>
              <a:gd name="T6" fmla="*/ 0 60000 65536"/>
              <a:gd name="T7" fmla="*/ 0 60000 65536"/>
              <a:gd name="T8" fmla="*/ 0 60000 65536"/>
              <a:gd name="T9" fmla="*/ 0 w 37653"/>
              <a:gd name="T10" fmla="*/ 0 h 38087"/>
              <a:gd name="T11" fmla="*/ 37653 w 37653"/>
              <a:gd name="T12" fmla="*/ 38087 h 380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653" h="38087" fill="none" extrusionOk="0">
                <a:moveTo>
                  <a:pt x="0" y="7147"/>
                </a:moveTo>
                <a:cubicBezTo>
                  <a:pt x="4096" y="2597"/>
                  <a:pt x="9931" y="-1"/>
                  <a:pt x="16053" y="0"/>
                </a:cubicBezTo>
                <a:cubicBezTo>
                  <a:pt x="27982" y="0"/>
                  <a:pt x="37653" y="9670"/>
                  <a:pt x="37653" y="21600"/>
                </a:cubicBezTo>
                <a:cubicBezTo>
                  <a:pt x="37653" y="27952"/>
                  <a:pt x="34856" y="33982"/>
                  <a:pt x="30007" y="38086"/>
                </a:cubicBezTo>
              </a:path>
              <a:path w="37653" h="38087" stroke="0" extrusionOk="0">
                <a:moveTo>
                  <a:pt x="0" y="7147"/>
                </a:moveTo>
                <a:cubicBezTo>
                  <a:pt x="4096" y="2597"/>
                  <a:pt x="9931" y="-1"/>
                  <a:pt x="16053" y="0"/>
                </a:cubicBezTo>
                <a:cubicBezTo>
                  <a:pt x="27982" y="0"/>
                  <a:pt x="37653" y="9670"/>
                  <a:pt x="37653" y="21600"/>
                </a:cubicBezTo>
                <a:cubicBezTo>
                  <a:pt x="37653" y="27952"/>
                  <a:pt x="34856" y="33982"/>
                  <a:pt x="30007" y="38086"/>
                </a:cubicBezTo>
                <a:lnTo>
                  <a:pt x="16053" y="21600"/>
                </a:lnTo>
                <a:close/>
              </a:path>
            </a:pathLst>
          </a:custGeom>
          <a:noFill/>
          <a:ln w="254000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3558" name="Group 44"/>
          <p:cNvGrpSpPr>
            <a:grpSpLocks/>
          </p:cNvGrpSpPr>
          <p:nvPr/>
        </p:nvGrpSpPr>
        <p:grpSpPr bwMode="auto">
          <a:xfrm>
            <a:off x="4140200" y="5229225"/>
            <a:ext cx="1008063" cy="935038"/>
            <a:chOff x="3024" y="4032"/>
            <a:chExt cx="960" cy="913"/>
          </a:xfrm>
        </p:grpSpPr>
        <p:grpSp>
          <p:nvGrpSpPr>
            <p:cNvPr id="23563" name="Group 45"/>
            <p:cNvGrpSpPr>
              <a:grpSpLocks/>
            </p:cNvGrpSpPr>
            <p:nvPr/>
          </p:nvGrpSpPr>
          <p:grpSpPr bwMode="auto">
            <a:xfrm>
              <a:off x="3072" y="4032"/>
              <a:ext cx="912" cy="913"/>
              <a:chOff x="304" y="3064"/>
              <a:chExt cx="1216" cy="685"/>
            </a:xfrm>
          </p:grpSpPr>
          <p:sp>
            <p:nvSpPr>
              <p:cNvPr id="23565" name="Line 46"/>
              <p:cNvSpPr>
                <a:spLocks noChangeShapeType="1"/>
              </p:cNvSpPr>
              <p:nvPr/>
            </p:nvSpPr>
            <p:spPr bwMode="auto">
              <a:xfrm flipV="1">
                <a:off x="304" y="3107"/>
                <a:ext cx="646" cy="613"/>
              </a:xfrm>
              <a:prstGeom prst="line">
                <a:avLst/>
              </a:prstGeom>
              <a:noFill/>
              <a:ln w="2540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566" name="Line 47"/>
              <p:cNvSpPr>
                <a:spLocks noChangeShapeType="1"/>
              </p:cNvSpPr>
              <p:nvPr/>
            </p:nvSpPr>
            <p:spPr bwMode="auto">
              <a:xfrm flipH="1" flipV="1">
                <a:off x="874" y="3064"/>
                <a:ext cx="646" cy="685"/>
              </a:xfrm>
              <a:prstGeom prst="line">
                <a:avLst/>
              </a:prstGeom>
              <a:noFill/>
              <a:ln w="2540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3564" name="Line 48"/>
            <p:cNvSpPr>
              <a:spLocks noChangeShapeType="1"/>
            </p:cNvSpPr>
            <p:nvPr/>
          </p:nvSpPr>
          <p:spPr bwMode="auto">
            <a:xfrm flipH="1">
              <a:off x="3024" y="4080"/>
              <a:ext cx="432" cy="768"/>
            </a:xfrm>
            <a:prstGeom prst="line">
              <a:avLst/>
            </a:prstGeom>
            <a:noFill/>
            <a:ln w="57150">
              <a:solidFill>
                <a:srgbClr val="0066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3559" name="Rectangle 37"/>
          <p:cNvSpPr>
            <a:spLocks noChangeArrowheads="1"/>
          </p:cNvSpPr>
          <p:nvPr/>
        </p:nvSpPr>
        <p:spPr bwMode="auto">
          <a:xfrm>
            <a:off x="5724525" y="5300663"/>
            <a:ext cx="719138" cy="792162"/>
          </a:xfrm>
          <a:prstGeom prst="rect">
            <a:avLst/>
          </a:prstGeom>
          <a:solidFill>
            <a:srgbClr val="FFFFFF">
              <a:alpha val="0"/>
            </a:srgbClr>
          </a:solidFill>
          <a:ln w="254000">
            <a:solidFill>
              <a:srgbClr val="008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60" name="Rectangle 40"/>
          <p:cNvSpPr>
            <a:spLocks noChangeArrowheads="1"/>
          </p:cNvSpPr>
          <p:nvPr/>
        </p:nvSpPr>
        <p:spPr bwMode="auto">
          <a:xfrm>
            <a:off x="1908175" y="134143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 </a:t>
            </a:r>
          </a:p>
        </p:txBody>
      </p:sp>
      <p:sp>
        <p:nvSpPr>
          <p:cNvPr id="23561" name="Rectangle 41"/>
          <p:cNvSpPr>
            <a:spLocks noChangeArrowheads="1"/>
          </p:cNvSpPr>
          <p:nvPr/>
        </p:nvSpPr>
        <p:spPr bwMode="auto">
          <a:xfrm>
            <a:off x="1187450" y="692150"/>
            <a:ext cx="698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FF0000"/>
                </a:solidFill>
                <a:latin typeface="Calibri" pitchFamily="34" charset="0"/>
              </a:rPr>
              <a:t>Сигнальные карточки для работы со звуковым анализом слова.</a:t>
            </a:r>
          </a:p>
        </p:txBody>
      </p:sp>
      <p:sp>
        <p:nvSpPr>
          <p:cNvPr id="23562" name="Rectangle 42"/>
          <p:cNvSpPr>
            <a:spLocks noChangeArrowheads="1"/>
          </p:cNvSpPr>
          <p:nvPr/>
        </p:nvSpPr>
        <p:spPr bwMode="auto">
          <a:xfrm>
            <a:off x="1547813" y="4221163"/>
            <a:ext cx="61928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chemeClr val="folHlink"/>
                </a:solidFill>
                <a:latin typeface="Calibri" pitchFamily="34" charset="0"/>
              </a:rPr>
              <a:t>Сигнальные карточки для разбора слова по составу.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/>
      <p:bldP spid="23559" grpId="0" animBg="1"/>
      <p:bldP spid="23561" grpId="0"/>
      <p:bldP spid="235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>
          <a:xfrm>
            <a:off x="539750" y="549275"/>
            <a:ext cx="8229600" cy="868363"/>
          </a:xfrm>
        </p:spPr>
        <p:txBody>
          <a:bodyPr/>
          <a:lstStyle/>
          <a:p>
            <a:pPr eaLnBrk="1" hangingPunct="1"/>
            <a:r>
              <a:rPr lang="ru-RU" sz="2400" b="1" i="1" smtClean="0">
                <a:solidFill>
                  <a:schemeClr val="hlink"/>
                </a:solidFill>
              </a:rPr>
              <a:t>Использование вставок на доску (буквы, слова) при выполнении задания, разгадывания кроссворда и т. д</a:t>
            </a:r>
            <a:r>
              <a:rPr lang="ru-RU" sz="2400" b="1" i="1" smtClean="0">
                <a:solidFill>
                  <a:schemeClr val="hlink"/>
                </a:solidFill>
                <a:latin typeface="Arial" charset="0"/>
              </a:rPr>
              <a:t>.</a:t>
            </a:r>
            <a:r>
              <a:rPr lang="ru-RU" sz="2000" smtClean="0"/>
              <a:t> 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628775"/>
            <a:ext cx="8229600" cy="15128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600" b="1" i="1" smtClean="0">
                <a:solidFill>
                  <a:schemeClr val="folHlink"/>
                </a:solidFill>
              </a:rPr>
              <a:t>Данный прием интересе тем, что учащиеся соревнуются в ходе выполнения данного вида задания.</a:t>
            </a:r>
          </a:p>
          <a:p>
            <a:pPr eaLnBrk="1" hangingPunct="1">
              <a:lnSpc>
                <a:spcPct val="90000"/>
              </a:lnSpc>
            </a:pPr>
            <a:endParaRPr lang="ru-RU" sz="1600" b="1" i="1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ru-RU" sz="1600" b="1" i="1" smtClean="0">
                <a:solidFill>
                  <a:schemeClr val="folHlink"/>
                </a:solidFill>
              </a:rPr>
              <a:t>Чтобы им прикрепить свою карточку на доску, нужно правильно ответить на вопрос, или выполнить предложенное задание лучше других.</a:t>
            </a:r>
          </a:p>
        </p:txBody>
      </p:sp>
      <p:sp>
        <p:nvSpPr>
          <p:cNvPr id="24579" name="Rectangle 3"/>
          <p:cNvSpPr>
            <a:spLocks/>
          </p:cNvSpPr>
          <p:nvPr/>
        </p:nvSpPr>
        <p:spPr bwMode="auto">
          <a:xfrm>
            <a:off x="755650" y="3500438"/>
            <a:ext cx="1944688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b="1" i="1">
                <a:solidFill>
                  <a:srgbClr val="FF0000"/>
                </a:solidFill>
                <a:latin typeface="Calibri" pitchFamily="34" charset="0"/>
              </a:rPr>
              <a:t>р_бина         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b="1" i="1">
                <a:solidFill>
                  <a:srgbClr val="FF0000"/>
                </a:solidFill>
                <a:latin typeface="Calibri" pitchFamily="34" charset="0"/>
              </a:rPr>
              <a:t>ст_лица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b="1" i="1">
                <a:solidFill>
                  <a:srgbClr val="FF0000"/>
                </a:solidFill>
                <a:latin typeface="Calibri" pitchFamily="34" charset="0"/>
              </a:rPr>
              <a:t>м_роз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b="1" i="1">
                <a:solidFill>
                  <a:srgbClr val="FF0000"/>
                </a:solidFill>
                <a:latin typeface="Calibri" pitchFamily="34" charset="0"/>
              </a:rPr>
              <a:t>яг_да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b="1" i="1">
                <a:solidFill>
                  <a:srgbClr val="FF0000"/>
                </a:solidFill>
                <a:latin typeface="Calibri" pitchFamily="34" charset="0"/>
              </a:rPr>
              <a:t>учит_ль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b="1" i="1">
                <a:solidFill>
                  <a:srgbClr val="FF0000"/>
                </a:solidFill>
                <a:latin typeface="Calibri" pitchFamily="34" charset="0"/>
              </a:rPr>
              <a:t>в_рона </a:t>
            </a:r>
          </a:p>
          <a:p>
            <a:pPr marL="342900" indent="-342900" eaLnBrk="0" hangingPunct="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ru-RU" b="1" i="1">
                <a:solidFill>
                  <a:srgbClr val="FF0000"/>
                </a:solidFill>
                <a:latin typeface="Calibri" pitchFamily="34" charset="0"/>
              </a:rPr>
              <a:t>м_дведь </a:t>
            </a:r>
          </a:p>
        </p:txBody>
      </p:sp>
      <p:sp>
        <p:nvSpPr>
          <p:cNvPr id="24580" name="Rectangle 7"/>
          <p:cNvSpPr>
            <a:spLocks noChangeArrowheads="1"/>
          </p:cNvSpPr>
          <p:nvPr/>
        </p:nvSpPr>
        <p:spPr bwMode="auto">
          <a:xfrm>
            <a:off x="5435600" y="3357563"/>
            <a:ext cx="2879725" cy="275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1">
                <a:solidFill>
                  <a:srgbClr val="FF0000"/>
                </a:solidFill>
                <a:latin typeface="Calibri" pitchFamily="34" charset="0"/>
              </a:rPr>
              <a:t>р_к, з_м_, р_бот_</a:t>
            </a:r>
          </a:p>
          <a:p>
            <a:r>
              <a:rPr lang="ru-RU" sz="1400" b="1" i="1">
                <a:solidFill>
                  <a:srgbClr val="FF0000"/>
                </a:solidFill>
                <a:latin typeface="Calibri" pitchFamily="34" charset="0"/>
              </a:rPr>
              <a:t>(рак, зима, работа)</a:t>
            </a:r>
          </a:p>
          <a:p>
            <a:endParaRPr lang="ru-RU" sz="1400" b="1" i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ru-RU" sz="1400" b="1" i="1">
                <a:solidFill>
                  <a:srgbClr val="FF0000"/>
                </a:solidFill>
                <a:latin typeface="Calibri" pitchFamily="34" charset="0"/>
              </a:rPr>
              <a:t>мал_тк_, кот_н_к, вен_к. </a:t>
            </a:r>
          </a:p>
          <a:p>
            <a:r>
              <a:rPr lang="ru-RU" sz="1400" b="1" i="1">
                <a:solidFill>
                  <a:srgbClr val="FF0000"/>
                </a:solidFill>
                <a:latin typeface="Calibri" pitchFamily="34" charset="0"/>
              </a:rPr>
              <a:t>(малютка, котёнок, венок)</a:t>
            </a:r>
          </a:p>
          <a:p>
            <a:endParaRPr lang="ru-RU" sz="1400" b="1" i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ru-RU" sz="1400" b="1" i="1">
                <a:solidFill>
                  <a:srgbClr val="FF0000"/>
                </a:solidFill>
                <a:latin typeface="Calibri" pitchFamily="34" charset="0"/>
              </a:rPr>
              <a:t>п_тник, л_к, пар_с (путник, люк, парус)</a:t>
            </a:r>
          </a:p>
          <a:p>
            <a:endParaRPr lang="ru-RU" sz="1400" b="1" i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ru-RU" sz="1400" b="1" i="1">
                <a:solidFill>
                  <a:srgbClr val="FF0000"/>
                </a:solidFill>
                <a:latin typeface="Calibri" pitchFamily="34" charset="0"/>
              </a:rPr>
              <a:t>с_р, м_л_, кр_ло </a:t>
            </a:r>
          </a:p>
          <a:p>
            <a:r>
              <a:rPr lang="ru-RU" sz="1400" b="1" i="1">
                <a:solidFill>
                  <a:srgbClr val="FF0000"/>
                </a:solidFill>
                <a:latin typeface="Calibri" pitchFamily="34" charset="0"/>
              </a:rPr>
              <a:t>(сыр, мыло, крыло)</a:t>
            </a:r>
          </a:p>
          <a:p>
            <a:pPr eaLnBrk="0" hangingPunct="0">
              <a:spcBef>
                <a:spcPct val="50000"/>
              </a:spcBef>
              <a:buFont typeface="Arial" charset="0"/>
              <a:buChar char="•"/>
            </a:pPr>
            <a:endParaRPr lang="ru-RU" sz="1400" b="1" i="1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24581" name="Picture 9" descr="hello_html_m60b2c8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3500438"/>
            <a:ext cx="2163762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4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458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4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4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458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476250"/>
            <a:ext cx="8229600" cy="638175"/>
          </a:xfrm>
        </p:spPr>
        <p:txBody>
          <a:bodyPr/>
          <a:lstStyle/>
          <a:p>
            <a:r>
              <a:rPr lang="ru-RU" sz="2400" b="1" i="1" smtClean="0">
                <a:solidFill>
                  <a:schemeClr val="hlink"/>
                </a:solidFill>
              </a:rPr>
              <a:t>Узелки на память</a:t>
            </a:r>
            <a:r>
              <a:rPr lang="ru-RU" sz="4000" smtClean="0"/>
              <a:t> 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4294967295"/>
          </p:nvPr>
        </p:nvSpPr>
        <p:spPr>
          <a:xfrm>
            <a:off x="755650" y="1341438"/>
            <a:ext cx="7704138" cy="16557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600" b="1" i="1" smtClean="0">
                <a:solidFill>
                  <a:schemeClr val="folHlink"/>
                </a:solidFill>
              </a:rPr>
              <a:t>составление, запись и вывешивание на доску основных моментов изучения темы, выводов, которые нужно запомнить</a:t>
            </a:r>
            <a:r>
              <a:rPr lang="ru-RU" sz="1600" b="1" i="1" smtClean="0">
                <a:solidFill>
                  <a:schemeClr val="folHlink"/>
                </a:solidFill>
                <a:latin typeface="Arial" charset="0"/>
              </a:rPr>
              <a:t>.</a:t>
            </a:r>
          </a:p>
          <a:p>
            <a:pPr>
              <a:lnSpc>
                <a:spcPct val="80000"/>
              </a:lnSpc>
            </a:pPr>
            <a:endParaRPr lang="ru-RU" sz="1600" b="1" i="1" smtClean="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b="1" i="1" smtClean="0">
                <a:solidFill>
                  <a:schemeClr val="folHlink"/>
                </a:solidFill>
              </a:rPr>
              <a:t>данный приём можно использовать в конце изучения темы – для закрепления, подведения итогов; в ходе изучения материала – для оказания помощи при выполнении заданий.</a:t>
            </a:r>
          </a:p>
        </p:txBody>
      </p:sp>
      <p:pic>
        <p:nvPicPr>
          <p:cNvPr id="25603" name="Picture 5" descr="hello_html_d54acc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068638"/>
            <a:ext cx="2303462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9" descr="hello_html_m620a94c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4292600"/>
            <a:ext cx="2160587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5" descr="0005-005-Uzelok-na-pamja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2636838"/>
            <a:ext cx="3635375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7" descr="img8"/>
          <p:cNvPicPr>
            <a:picLocks noChangeAspect="1" noChangeArrowheads="1"/>
          </p:cNvPicPr>
          <p:nvPr>
            <p:ph type="body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052513"/>
            <a:ext cx="2520950" cy="1890712"/>
          </a:xfrm>
        </p:spPr>
      </p:pic>
      <p:pic>
        <p:nvPicPr>
          <p:cNvPr id="26626" name="Picture 11" descr="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692150"/>
            <a:ext cx="2663825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15" descr="6924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1125538"/>
            <a:ext cx="2303463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3" descr="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3716338"/>
            <a:ext cx="2592388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9" descr="20163907_18827thumb65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08400" y="3284538"/>
            <a:ext cx="2232025" cy="167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1" descr="komponenty_deystviy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43663" y="3429000"/>
            <a:ext cx="1746250" cy="236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620713"/>
            <a:ext cx="8229600" cy="576262"/>
          </a:xfrm>
        </p:spPr>
        <p:txBody>
          <a:bodyPr/>
          <a:lstStyle/>
          <a:p>
            <a:r>
              <a:rPr lang="ru-RU" sz="2400" b="1" i="1" smtClean="0">
                <a:solidFill>
                  <a:schemeClr val="hlink"/>
                </a:solidFill>
              </a:rPr>
              <a:t>Работа с бланковыми методиками</a:t>
            </a:r>
            <a:r>
              <a:rPr lang="ru-RU" smtClean="0"/>
              <a:t> 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sz="half" idx="4294967295"/>
          </p:nvPr>
        </p:nvSpPr>
        <p:spPr>
          <a:xfrm>
            <a:off x="611188" y="2060575"/>
            <a:ext cx="4392612" cy="32400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800" b="1" i="1" smtClean="0">
                <a:solidFill>
                  <a:schemeClr val="folHlink"/>
                </a:solidFill>
              </a:rPr>
              <a:t>Карточки-бланки, сопровождающиеся рекомендациями по применению заданий, </a:t>
            </a:r>
          </a:p>
          <a:p>
            <a:pPr>
              <a:buFont typeface="Arial" charset="0"/>
              <a:buNone/>
            </a:pPr>
            <a:r>
              <a:rPr lang="ru-RU" sz="1800" b="1" i="1" smtClean="0">
                <a:solidFill>
                  <a:schemeClr val="folHlink"/>
                </a:solidFill>
                <a:latin typeface="Arial" charset="0"/>
              </a:rPr>
              <a:t>с</a:t>
            </a:r>
            <a:r>
              <a:rPr lang="ru-RU" sz="1800" b="1" i="1" smtClean="0">
                <a:solidFill>
                  <a:schemeClr val="folHlink"/>
                </a:solidFill>
              </a:rPr>
              <a:t>вязанных с темой и содержанием занятия и направленных на активизацию познавательной</a:t>
            </a:r>
          </a:p>
          <a:p>
            <a:pPr>
              <a:buFont typeface="Arial" charset="0"/>
              <a:buNone/>
            </a:pPr>
            <a:r>
              <a:rPr lang="ru-RU" sz="1800" b="1" i="1" smtClean="0">
                <a:solidFill>
                  <a:schemeClr val="folHlink"/>
                </a:solidFill>
              </a:rPr>
              <a:t>деятельности учащихся различного возраста и уровня обученности, с учетом </a:t>
            </a:r>
          </a:p>
          <a:p>
            <a:pPr>
              <a:buFont typeface="Arial" charset="0"/>
              <a:buNone/>
            </a:pPr>
            <a:r>
              <a:rPr lang="ru-RU" sz="1800" b="1" i="1" smtClean="0">
                <a:solidFill>
                  <a:schemeClr val="folHlink"/>
                </a:solidFill>
              </a:rPr>
              <a:t> индивидуальных особенностей и возможных затруднений. </a:t>
            </a:r>
          </a:p>
        </p:txBody>
      </p:sp>
      <p:pic>
        <p:nvPicPr>
          <p:cNvPr id="27651" name="Picture 4" descr="%D1%80%D0%B0%D1%81%D0%BF%D0%B8%D1%81%D0%B0%D0%BD%D0%B8%D0%B5_%D1%83%D1%80%D0%BE%D0%BA%D0%BE%D0%B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2060575"/>
            <a:ext cx="3090863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7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476250"/>
            <a:ext cx="7345363" cy="576263"/>
          </a:xfrm>
        </p:spPr>
        <p:txBody>
          <a:bodyPr/>
          <a:lstStyle/>
          <a:p>
            <a:r>
              <a:rPr lang="ru-RU" sz="2400" b="1" i="1" smtClean="0">
                <a:solidFill>
                  <a:schemeClr val="hlink"/>
                </a:solidFill>
              </a:rPr>
              <a:t/>
            </a:r>
            <a:br>
              <a:rPr lang="ru-RU" sz="2400" b="1" i="1" smtClean="0">
                <a:solidFill>
                  <a:schemeClr val="hlink"/>
                </a:solidFill>
              </a:rPr>
            </a:br>
            <a:r>
              <a:rPr lang="ru-RU" sz="2400" b="1" i="1" smtClean="0">
                <a:solidFill>
                  <a:schemeClr val="hlink"/>
                </a:solidFill>
              </a:rPr>
              <a:t>Правила применения бланков:</a:t>
            </a:r>
            <a:br>
              <a:rPr lang="ru-RU" sz="2400" b="1" i="1" smtClean="0">
                <a:solidFill>
                  <a:schemeClr val="hlink"/>
                </a:solidFill>
              </a:rPr>
            </a:br>
            <a:endParaRPr lang="ru-RU" sz="2400" b="1" i="1" smtClean="0">
              <a:solidFill>
                <a:schemeClr val="hlink"/>
              </a:solidFill>
            </a:endParaRPr>
          </a:p>
        </p:txBody>
      </p:sp>
      <p:sp>
        <p:nvSpPr>
          <p:cNvPr id="28674" name="Rectangle 5"/>
          <p:cNvSpPr>
            <a:spLocks noGrp="1"/>
          </p:cNvSpPr>
          <p:nvPr>
            <p:ph type="body" sz="half" idx="4294967295"/>
          </p:nvPr>
        </p:nvSpPr>
        <p:spPr>
          <a:xfrm>
            <a:off x="4140200" y="1484313"/>
            <a:ext cx="4475163" cy="4103687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i="1" smtClean="0">
                <a:solidFill>
                  <a:schemeClr val="folHlink"/>
                </a:solidFill>
              </a:rPr>
              <a:t>1.Неоднократно проговаривать, желательно по частям, инструкцию для выполнения;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i="1" smtClean="0">
                <a:solidFill>
                  <a:schemeClr val="folHlink"/>
                </a:solidFill>
              </a:rPr>
              <a:t> 2.Использовать минимальное (1-2) количество заданий;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i="1" smtClean="0">
                <a:solidFill>
                  <a:schemeClr val="folHlink"/>
                </a:solidFill>
              </a:rPr>
              <a:t> 3.Соблюдать оптимальный размер символов (букв, цифр, фигур);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i="1" smtClean="0">
                <a:solidFill>
                  <a:schemeClr val="folHlink"/>
                </a:solidFill>
              </a:rPr>
              <a:t>4.Корректно оценивать, критиковать, сравнивать детские работы;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i="1" smtClean="0">
                <a:solidFill>
                  <a:schemeClr val="folHlink"/>
                </a:solidFill>
              </a:rPr>
              <a:t>5.Не давать бланки домой, в качестве домашнего задания;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i="1" smtClean="0">
                <a:solidFill>
                  <a:schemeClr val="folHlink"/>
                </a:solidFill>
              </a:rPr>
              <a:t>6.Не забывать хвалить за работу, если даже бланки заполнены не идеально;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i="1" smtClean="0">
                <a:solidFill>
                  <a:schemeClr val="folHlink"/>
                </a:solidFill>
              </a:rPr>
              <a:t>7.Не давать ребенку второй (третий) бланк для заполнения;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i="1" smtClean="0">
                <a:solidFill>
                  <a:schemeClr val="folHlink"/>
                </a:solidFill>
              </a:rPr>
              <a:t>8.Давать задания на бланках регулярно, хотя бы раз в неделю, чтобы данный вид работы стал привычным. </a:t>
            </a:r>
          </a:p>
        </p:txBody>
      </p:sp>
      <p:pic>
        <p:nvPicPr>
          <p:cNvPr id="28675" name="Picture 6" descr="1a3fd3303b143ed24a1bcd9029e36b0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628775"/>
            <a:ext cx="3268662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6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549275"/>
            <a:ext cx="8229600" cy="56054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000" b="1" i="1" smtClean="0">
                <a:solidFill>
                  <a:schemeClr val="hlink"/>
                </a:solidFill>
              </a:rPr>
              <a:t>Карточка </a:t>
            </a:r>
          </a:p>
          <a:p>
            <a:pPr>
              <a:buFont typeface="Arial" charset="0"/>
              <a:buNone/>
            </a:pPr>
            <a:r>
              <a:rPr lang="ru-RU" sz="2000" b="1" i="1" smtClean="0">
                <a:solidFill>
                  <a:schemeClr val="folHlink"/>
                </a:solidFill>
              </a:rPr>
              <a:t>Фамилия</a:t>
            </a:r>
            <a:r>
              <a:rPr lang="ru-RU" sz="2000" b="1" i="1" smtClean="0">
                <a:solidFill>
                  <a:schemeClr val="folHlink"/>
                </a:solidFill>
                <a:latin typeface="Arial" charset="0"/>
              </a:rPr>
              <a:t>,</a:t>
            </a:r>
            <a:r>
              <a:rPr lang="ru-RU" sz="2000" b="1" i="1" smtClean="0">
                <a:solidFill>
                  <a:schemeClr val="folHlink"/>
                </a:solidFill>
              </a:rPr>
              <a:t> имя учащегося_____________________________________ Класс__________возраст_____________дата______________</a:t>
            </a:r>
          </a:p>
          <a:p>
            <a:pPr>
              <a:buFont typeface="Arial" charset="0"/>
              <a:buNone/>
            </a:pPr>
            <a:r>
              <a:rPr lang="ru-RU" sz="2000" b="1" i="1" smtClean="0">
                <a:solidFill>
                  <a:srgbClr val="FF0000"/>
                </a:solidFill>
              </a:rPr>
              <a:t>Инструкция: расшифруй и запиши слова. Помни, что П – 2; Т – 3.</a:t>
            </a:r>
          </a:p>
          <a:p>
            <a:pPr>
              <a:buFont typeface="Arial" charset="0"/>
              <a:buNone/>
            </a:pPr>
            <a:r>
              <a:rPr lang="ru-RU" sz="2000" b="1" i="1" smtClean="0"/>
              <a:t> </a:t>
            </a:r>
            <a:r>
              <a:rPr lang="ru-RU" sz="2000" b="1" i="1" smtClean="0">
                <a:solidFill>
                  <a:schemeClr val="hlink"/>
                </a:solidFill>
              </a:rPr>
              <a:t>Образец: с3о2 - ______стоп. </a:t>
            </a:r>
          </a:p>
          <a:p>
            <a:pPr>
              <a:buFont typeface="Arial" charset="0"/>
              <a:buNone/>
            </a:pPr>
            <a:r>
              <a:rPr lang="ru-RU" sz="2000" b="1" i="1" smtClean="0">
                <a:solidFill>
                  <a:schemeClr val="folHlink"/>
                </a:solidFill>
              </a:rPr>
              <a:t>3ор3 - _______, С3е2а - _______, 2ас3а - ________, Ло2а3а - ________, 2оле3 - _______, 2амя3ь - ________, с3у2ени - ________.  </a:t>
            </a:r>
          </a:p>
          <a:p>
            <a:pPr>
              <a:buFont typeface="Arial" charset="0"/>
              <a:buNone/>
            </a:pPr>
            <a:endParaRPr lang="ru-RU" sz="2000" b="1" i="1" smtClean="0">
              <a:solidFill>
                <a:schemeClr val="folHlink"/>
              </a:solidFill>
            </a:endParaRPr>
          </a:p>
          <a:p>
            <a:pPr>
              <a:buFont typeface="Arial" charset="0"/>
              <a:buNone/>
            </a:pPr>
            <a:endParaRPr lang="ru-RU" sz="2000" b="1" i="1" smtClean="0">
              <a:solidFill>
                <a:schemeClr val="folHlink"/>
              </a:solidFill>
            </a:endParaRPr>
          </a:p>
          <a:p>
            <a:pPr>
              <a:buFont typeface="Arial" charset="0"/>
              <a:buNone/>
            </a:pPr>
            <a:r>
              <a:rPr lang="ru-RU" sz="2000" b="1" i="1" smtClean="0">
                <a:solidFill>
                  <a:schemeClr val="hlink"/>
                </a:solidFill>
              </a:rPr>
              <a:t>Карточка </a:t>
            </a:r>
          </a:p>
          <a:p>
            <a:pPr>
              <a:buFont typeface="Arial" charset="0"/>
              <a:buNone/>
            </a:pPr>
            <a:r>
              <a:rPr lang="ru-RU" sz="2000" b="1" i="1" smtClean="0">
                <a:solidFill>
                  <a:schemeClr val="folHlink"/>
                </a:solidFill>
              </a:rPr>
              <a:t>Фамилия</a:t>
            </a:r>
            <a:r>
              <a:rPr lang="ru-RU" sz="2000" b="1" i="1" smtClean="0">
                <a:solidFill>
                  <a:schemeClr val="folHlink"/>
                </a:solidFill>
                <a:latin typeface="Arial" charset="0"/>
              </a:rPr>
              <a:t>,</a:t>
            </a:r>
            <a:r>
              <a:rPr lang="ru-RU" sz="2000" b="1" i="1" smtClean="0">
                <a:solidFill>
                  <a:schemeClr val="folHlink"/>
                </a:solidFill>
              </a:rPr>
              <a:t> имя учащегося____________________________________</a:t>
            </a:r>
          </a:p>
          <a:p>
            <a:pPr>
              <a:buFont typeface="Arial" charset="0"/>
              <a:buNone/>
            </a:pPr>
            <a:r>
              <a:rPr lang="ru-RU" sz="2000" b="1" i="1" smtClean="0">
                <a:solidFill>
                  <a:schemeClr val="folHlink"/>
                </a:solidFill>
              </a:rPr>
              <a:t>Класс__________возраст_____________дата______________</a:t>
            </a:r>
            <a:r>
              <a:rPr lang="ru-RU" sz="2000" b="1" i="1" smtClean="0"/>
              <a:t> </a:t>
            </a:r>
          </a:p>
          <a:p>
            <a:pPr>
              <a:buFont typeface="Arial" charset="0"/>
              <a:buNone/>
            </a:pPr>
            <a:r>
              <a:rPr lang="ru-RU" sz="2000" b="1" i="1" smtClean="0">
                <a:solidFill>
                  <a:srgbClr val="FF0000"/>
                </a:solidFill>
              </a:rPr>
              <a:t>Инструкция: вычеркни на строчке лишний элемент. </a:t>
            </a:r>
          </a:p>
          <a:p>
            <a:pPr>
              <a:buFont typeface="Arial" charset="0"/>
              <a:buNone/>
            </a:pPr>
            <a:r>
              <a:rPr lang="ru-RU" sz="2000" b="1" i="1" smtClean="0">
                <a:solidFill>
                  <a:schemeClr val="folHlink"/>
                </a:solidFill>
              </a:rPr>
              <a:t>1.Ш, 8, К, В, Д 2.4, 7, Р, 9, 2 3.Н, Г, Ц, А, Т 4.Ю, а, с, и, ж 5.О, У, Е, Ы, Э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6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6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6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6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69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6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6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6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6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6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6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6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6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6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96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6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6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76250"/>
            <a:ext cx="8229600" cy="941388"/>
          </a:xfrm>
        </p:spPr>
        <p:txBody>
          <a:bodyPr/>
          <a:lstStyle/>
          <a:p>
            <a:r>
              <a:rPr lang="ru-RU" sz="2400" b="1" i="1" smtClean="0">
                <a:solidFill>
                  <a:schemeClr val="hlink"/>
                </a:solidFill>
              </a:rPr>
              <a:t>Восприятие материала на определённом этапе занятия с закрытыми глазами</a:t>
            </a:r>
            <a:r>
              <a:rPr lang="ru-RU" sz="2400" smtClean="0"/>
              <a:t> 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00563" y="1773238"/>
            <a:ext cx="4038600" cy="36004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400" smtClean="0"/>
              <a:t>	</a:t>
            </a:r>
          </a:p>
          <a:p>
            <a:pPr>
              <a:buFont typeface="Arial" charset="0"/>
              <a:buNone/>
            </a:pPr>
            <a:r>
              <a:rPr lang="ru-RU" sz="1400" smtClean="0"/>
              <a:t>	</a:t>
            </a:r>
            <a:r>
              <a:rPr lang="ru-RU" sz="1800" b="1" i="1" smtClean="0">
                <a:solidFill>
                  <a:schemeClr val="folHlink"/>
                </a:solidFill>
              </a:rPr>
              <a:t>используется для развития слухового восприятия, внимания и памяти; переключения эмоционального состояния детей в ходе занятия; для настроя детей на занятие после активной деятельности (после урока физкультуры), после выполнения задания повышенной трудности и т. д.</a:t>
            </a:r>
          </a:p>
        </p:txBody>
      </p:sp>
      <p:pic>
        <p:nvPicPr>
          <p:cNvPr id="30723" name="Picture 6" descr="origi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700213"/>
            <a:ext cx="36734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400" b="1" i="1" smtClean="0">
                <a:solidFill>
                  <a:schemeClr val="hlink"/>
                </a:solidFill>
              </a:rPr>
              <a:t>Использование кинезиологических упражнений</a:t>
            </a:r>
            <a:r>
              <a:rPr lang="ru-RU" sz="2400" smtClean="0"/>
              <a:t> 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marL="381000" indent="-381000">
              <a:lnSpc>
                <a:spcPct val="80000"/>
              </a:lnSpc>
            </a:pPr>
            <a:r>
              <a:rPr lang="ru-RU" sz="1400" b="1" i="1" smtClean="0">
                <a:solidFill>
                  <a:schemeClr val="folHlink"/>
                </a:solidFill>
              </a:rPr>
              <a:t>Кинезиология – наука о развитии умственных способностей и физического здоровья через определенные двигательные упражнения. </a:t>
            </a:r>
          </a:p>
          <a:p>
            <a:pPr marL="381000" indent="-381000">
              <a:lnSpc>
                <a:spcPct val="80000"/>
              </a:lnSpc>
            </a:pPr>
            <a:endParaRPr lang="ru-RU" sz="1400" b="1" i="1" smtClean="0">
              <a:solidFill>
                <a:schemeClr val="folHlink"/>
              </a:solidFill>
            </a:endParaRPr>
          </a:p>
          <a:p>
            <a:pPr marL="381000" indent="-381000">
              <a:lnSpc>
                <a:spcPct val="80000"/>
              </a:lnSpc>
            </a:pPr>
            <a:r>
              <a:rPr lang="ru-RU" sz="1400" b="1" i="1" smtClean="0">
                <a:solidFill>
                  <a:schemeClr val="folHlink"/>
                </a:solidFill>
              </a:rPr>
              <a:t>Улучшается память, внимание, речь, пространственные представления, мелкая и крупная моторика, снижается утомляемость, улучшается мыслительная деятельность, повышается стрессоустойчивость и способность к произвольному контролю, облегчается процесс чтения и письма.   </a:t>
            </a:r>
          </a:p>
          <a:p>
            <a:pPr marL="381000" indent="-381000">
              <a:lnSpc>
                <a:spcPct val="80000"/>
              </a:lnSpc>
            </a:pPr>
            <a:endParaRPr lang="ru-RU" sz="1400" b="1" i="1" smtClean="0">
              <a:solidFill>
                <a:schemeClr val="folHlink"/>
              </a:solidFill>
            </a:endParaRPr>
          </a:p>
          <a:p>
            <a:pPr marL="381000" indent="-381000">
              <a:lnSpc>
                <a:spcPct val="80000"/>
              </a:lnSpc>
            </a:pPr>
            <a:r>
              <a:rPr lang="ru-RU" sz="1400" b="1" i="1" smtClean="0">
                <a:solidFill>
                  <a:schemeClr val="folHlink"/>
                </a:solidFill>
              </a:rPr>
              <a:t>комплексы упражнений включают в себя: растяжки, дыхательные упражнения, глазодвигательные упражнения, телесные упражнения, упражнения для развития мелкой моторики, упражнения на релаксацию и массаж.</a:t>
            </a:r>
          </a:p>
          <a:p>
            <a:pPr marL="381000" indent="-381000">
              <a:lnSpc>
                <a:spcPct val="80000"/>
              </a:lnSpc>
            </a:pPr>
            <a:endParaRPr lang="ru-RU" sz="1400" b="1" i="1" smtClean="0">
              <a:solidFill>
                <a:schemeClr val="folHlink"/>
              </a:solidFill>
            </a:endParaRPr>
          </a:p>
          <a:p>
            <a:pPr marL="381000" indent="-381000">
              <a:lnSpc>
                <a:spcPct val="80000"/>
              </a:lnSpc>
            </a:pPr>
            <a:endParaRPr lang="ru-RU" sz="1400" b="1" i="1" smtClean="0">
              <a:solidFill>
                <a:schemeClr val="folHlink"/>
              </a:solidFill>
            </a:endParaRPr>
          </a:p>
        </p:txBody>
      </p:sp>
      <p:pic>
        <p:nvPicPr>
          <p:cNvPr id="31747" name="Picture 5" descr="%D0%9F%D1%80%D0%B5%D0%B7%D0%B5%D0%BD%D1%82%D0%B0%D1%86%D0%B8%D1%8F1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557338"/>
            <a:ext cx="4038600" cy="38306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211638" y="404813"/>
            <a:ext cx="4475162" cy="5721350"/>
          </a:xfrm>
        </p:spPr>
        <p:txBody>
          <a:bodyPr/>
          <a:lstStyle/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1600" b="1" i="1" smtClean="0">
                <a:solidFill>
                  <a:schemeClr val="folHlink"/>
                </a:solidFill>
              </a:rPr>
              <a:t>1. Для начала урока: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1600" b="1" i="1" smtClean="0">
                <a:solidFill>
                  <a:schemeClr val="folHlink"/>
                </a:solidFill>
              </a:rPr>
              <a:t>	Лягушка.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1600" b="1" i="1" smtClean="0"/>
              <a:t>	</a:t>
            </a:r>
            <a:r>
              <a:rPr lang="ru-RU" sz="1600" b="1" i="1" smtClean="0">
                <a:solidFill>
                  <a:srgbClr val="FF0000"/>
                </a:solidFill>
              </a:rPr>
              <a:t>Положить руки на стол. Одна рука сжата в кулак, другая лежит на столе ладонью. По очереди менять положение рук. Совмещать с движением языка влево, вправо (8-10 повторений). </a:t>
            </a:r>
          </a:p>
          <a:p>
            <a:pPr>
              <a:lnSpc>
                <a:spcPct val="80000"/>
              </a:lnSpc>
            </a:pPr>
            <a:endParaRPr lang="ru-RU" sz="1600" b="1" i="1" smtClean="0">
              <a:solidFill>
                <a:srgbClr val="FF0000"/>
              </a:solidFill>
            </a:endParaRPr>
          </a:p>
          <a:p>
            <a:pPr algn="just">
              <a:lnSpc>
                <a:spcPct val="80000"/>
              </a:lnSpc>
              <a:buFont typeface="Arial" charset="0"/>
              <a:buAutoNum type="arabicPeriod" startAt="2"/>
            </a:pPr>
            <a:r>
              <a:rPr lang="ru-RU" sz="1600" b="1" i="1" smtClean="0">
                <a:solidFill>
                  <a:schemeClr val="folHlink"/>
                </a:solidFill>
              </a:rPr>
              <a:t>Для середины урока: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1600" b="1" i="1" smtClean="0">
                <a:solidFill>
                  <a:schemeClr val="folHlink"/>
                </a:solidFill>
              </a:rPr>
              <a:t>	Перекрестное марширование.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1600" b="1" i="1" smtClean="0">
                <a:solidFill>
                  <a:schemeClr val="folHlink"/>
                </a:solidFill>
              </a:rPr>
              <a:t>	</a:t>
            </a:r>
            <a:r>
              <a:rPr lang="ru-RU" sz="1600" b="1" i="1" smtClean="0">
                <a:solidFill>
                  <a:srgbClr val="FF0000"/>
                </a:solidFill>
              </a:rPr>
              <a:t>Медленно шагать, попеременно касаясь то правой, то левой рукой до противоположного колена, чередовать с односторонними касаниями. </a:t>
            </a:r>
          </a:p>
          <a:p>
            <a:pPr>
              <a:lnSpc>
                <a:spcPct val="80000"/>
              </a:lnSpc>
            </a:pPr>
            <a:endParaRPr lang="ru-RU" sz="1600" b="1" i="1" smtClean="0">
              <a:solidFill>
                <a:srgbClr val="FF0000"/>
              </a:solidFill>
            </a:endParaRPr>
          </a:p>
          <a:p>
            <a:pPr algn="just">
              <a:lnSpc>
                <a:spcPct val="80000"/>
              </a:lnSpc>
              <a:buFont typeface="Arial" charset="0"/>
              <a:buAutoNum type="arabicPeriod" startAt="3"/>
            </a:pPr>
            <a:r>
              <a:rPr lang="ru-RU" sz="1600" b="1" i="1" smtClean="0">
                <a:solidFill>
                  <a:schemeClr val="folHlink"/>
                </a:solidFill>
              </a:rPr>
              <a:t>Для конца урока: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i="1" smtClean="0">
                <a:solidFill>
                  <a:schemeClr val="folHlink"/>
                </a:solidFill>
              </a:rPr>
              <a:t>	Кулачки.</a:t>
            </a:r>
            <a:r>
              <a:rPr lang="ru-RU" sz="1600" b="1" i="1" smtClean="0"/>
              <a:t> 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i="1" smtClean="0"/>
              <a:t>	</a:t>
            </a:r>
            <a:r>
              <a:rPr lang="ru-RU" sz="1600" b="1" i="1" smtClean="0">
                <a:solidFill>
                  <a:srgbClr val="FF0000"/>
                </a:solidFill>
              </a:rPr>
              <a:t>Сжать пальцы в кулак с загнутыми внутрь большими пальцами. Сделать выдох, не торопясь, сжать кулак с усилием. Затем, ослабляя усилие, сделать вдох. Повторить 5 раз с закрытыми глазами. </a:t>
            </a:r>
          </a:p>
          <a:p>
            <a:pPr>
              <a:lnSpc>
                <a:spcPct val="80000"/>
              </a:lnSpc>
            </a:pPr>
            <a:endParaRPr lang="ru-RU" sz="1600" b="1" i="1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</a:pPr>
            <a:endParaRPr lang="ru-RU" sz="1600" b="1" i="1" smtClean="0">
              <a:solidFill>
                <a:srgbClr val="FF0000"/>
              </a:solidFill>
            </a:endParaRPr>
          </a:p>
        </p:txBody>
      </p:sp>
      <p:pic>
        <p:nvPicPr>
          <p:cNvPr id="32770" name="Picture 7" descr="image005_59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836613"/>
            <a:ext cx="2986087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27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7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7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27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27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76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76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276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/>
          </p:cNvSpPr>
          <p:nvPr>
            <p:ph type="body" sz="half" idx="4294967295"/>
          </p:nvPr>
        </p:nvSpPr>
        <p:spPr>
          <a:xfrm>
            <a:off x="539750" y="1557338"/>
            <a:ext cx="4824413" cy="3457575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sz="1800" b="1" smtClean="0"/>
          </a:p>
          <a:p>
            <a:r>
              <a:rPr lang="ru-RU" sz="1800" b="1" i="1" smtClean="0">
                <a:solidFill>
                  <a:schemeClr val="folHlink"/>
                </a:solidFill>
              </a:rPr>
              <a:t>побуждают учащихся к активной мыслительной и практической деятельности в процессе овладения учебным материалом</a:t>
            </a:r>
            <a:r>
              <a:rPr lang="ru-RU" sz="1800" b="1" i="1" smtClean="0">
                <a:solidFill>
                  <a:schemeClr val="folHlink"/>
                </a:solidFill>
                <a:latin typeface="Arial" charset="0"/>
              </a:rPr>
              <a:t>;</a:t>
            </a:r>
          </a:p>
          <a:p>
            <a:pPr>
              <a:buFont typeface="Arial" charset="0"/>
              <a:buNone/>
            </a:pPr>
            <a:endParaRPr lang="ru-RU" sz="1800" b="1" i="1" smtClean="0">
              <a:solidFill>
                <a:schemeClr val="folHlink"/>
              </a:solidFill>
            </a:endParaRPr>
          </a:p>
          <a:p>
            <a:r>
              <a:rPr lang="ru-RU" sz="1800" b="1" i="1" smtClean="0">
                <a:solidFill>
                  <a:schemeClr val="folHlink"/>
                </a:solidFill>
              </a:rPr>
              <a:t> используют  в разновозрастных группах, в различных  условиях и на различных этапах урока</a:t>
            </a:r>
            <a:r>
              <a:rPr lang="ru-RU" sz="1800" b="1" i="1" smtClean="0">
                <a:solidFill>
                  <a:schemeClr val="folHlink"/>
                </a:solidFill>
                <a:latin typeface="Arial" charset="0"/>
              </a:rPr>
              <a:t>.</a:t>
            </a:r>
          </a:p>
        </p:txBody>
      </p:sp>
      <p:pic>
        <p:nvPicPr>
          <p:cNvPr id="15362" name="Picture 6" descr="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1484313"/>
            <a:ext cx="2659062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400" b="1" i="1">
                <a:solidFill>
                  <a:schemeClr val="hlink"/>
                </a:solidFill>
                <a:latin typeface="Calibri" pitchFamily="34" charset="0"/>
              </a:rPr>
              <a:t>Активные методы и приемы: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title" idx="4294967295"/>
          </p:nvPr>
        </p:nvSpPr>
        <p:spPr>
          <a:xfrm>
            <a:off x="539750" y="404813"/>
            <a:ext cx="8229600" cy="1065212"/>
          </a:xfrm>
        </p:spPr>
        <p:txBody>
          <a:bodyPr/>
          <a:lstStyle/>
          <a:p>
            <a:r>
              <a:rPr lang="ru-RU" sz="2000" b="1" i="1" smtClean="0">
                <a:solidFill>
                  <a:schemeClr val="hlink"/>
                </a:solidFill>
              </a:rPr>
              <a:t>Использование презентаций-офтальмотренажёров, отдельной презентации и фрагментов презентации</a:t>
            </a:r>
            <a:r>
              <a:rPr lang="ru-RU" sz="2000" smtClean="0"/>
              <a:t> </a:t>
            </a:r>
          </a:p>
        </p:txBody>
      </p:sp>
      <p:sp>
        <p:nvSpPr>
          <p:cNvPr id="33794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844675"/>
            <a:ext cx="8229600" cy="2376488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mtClean="0">
                <a:latin typeface="Arial" charset="0"/>
              </a:rPr>
              <a:t>	</a:t>
            </a:r>
            <a:r>
              <a:rPr lang="ru-RU" sz="1800" b="1" i="1" smtClean="0">
                <a:solidFill>
                  <a:schemeClr val="folHlink"/>
                </a:solidFill>
              </a:rPr>
              <a:t>Мультимедийные презентации привносят эффект наглядности в занятие, повышают мотивационную активность, способствуют более тесной взаимосвязи учителя и ребёнка. </a:t>
            </a:r>
          </a:p>
          <a:p>
            <a:pPr algn="ctr">
              <a:buFont typeface="Arial" charset="0"/>
              <a:buNone/>
            </a:pPr>
            <a:r>
              <a:rPr lang="ru-RU" sz="1800" b="1" i="1" smtClean="0">
                <a:solidFill>
                  <a:schemeClr val="folHlink"/>
                </a:solidFill>
              </a:rPr>
              <a:t>Благодаря последовательному появлению изображений на экране, дети имеют возможность выполнять упражнения более внимательно и в полном объеме. </a:t>
            </a:r>
          </a:p>
        </p:txBody>
      </p:sp>
      <p:pic>
        <p:nvPicPr>
          <p:cNvPr id="33795" name="Picture 4" descr="11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4076700"/>
            <a:ext cx="34925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549275"/>
            <a:ext cx="8229600" cy="854075"/>
          </a:xfrm>
        </p:spPr>
        <p:txBody>
          <a:bodyPr/>
          <a:lstStyle/>
          <a:p>
            <a:r>
              <a:rPr lang="ru-RU" sz="2400" b="1" i="1" smtClean="0">
                <a:solidFill>
                  <a:schemeClr val="hlink"/>
                </a:solidFill>
              </a:rPr>
              <a:t>Использование картинного материала</a:t>
            </a:r>
            <a:r>
              <a:rPr lang="ru-RU" sz="4000" smtClean="0"/>
              <a:t> </a:t>
            </a:r>
          </a:p>
        </p:txBody>
      </p:sp>
      <p:sp>
        <p:nvSpPr>
          <p:cNvPr id="34818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628775"/>
            <a:ext cx="8229600" cy="132397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800" b="1" i="1" smtClean="0">
                <a:solidFill>
                  <a:schemeClr val="folHlink"/>
                </a:solidFill>
              </a:rPr>
              <a:t>	Применяется для смены вида деятельности в ходе занятия, развития зрительного восприятия, внимания и памяти, активизации словарного запаса, развития связной речи.</a:t>
            </a:r>
          </a:p>
        </p:txBody>
      </p:sp>
      <p:pic>
        <p:nvPicPr>
          <p:cNvPr id="34819" name="Picture 4" descr="img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2852738"/>
            <a:ext cx="381635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0" name="AutoShape 6" descr="img9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4821" name="Picture 8" descr="img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2852738"/>
            <a:ext cx="374332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b="1" smtClean="0"/>
              <a:t> </a:t>
            </a:r>
            <a:r>
              <a:rPr lang="ru-RU" sz="2400" b="1" i="1" smtClean="0">
                <a:solidFill>
                  <a:schemeClr val="hlink"/>
                </a:solidFill>
              </a:rPr>
              <a:t>«Пометки на полях» </a:t>
            </a:r>
            <a:r>
              <a:rPr lang="ru-RU" smtClean="0"/>
              <a:t> 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68413"/>
            <a:ext cx="8229600" cy="2881312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smtClean="0"/>
              <a:t>	</a:t>
            </a:r>
            <a:r>
              <a:rPr lang="ru-RU" sz="1400" b="1" i="1" smtClean="0">
                <a:solidFill>
                  <a:schemeClr val="folHlink"/>
                </a:solidFill>
              </a:rPr>
              <a:t>Используется при ознакомлении с новым материалом. Ученик отслеживает свое понимание прочитанного задания или  текста и воспринимает  иную информацию 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b="1" i="1" smtClean="0">
                <a:solidFill>
                  <a:schemeClr val="folHlink"/>
                </a:solidFill>
              </a:rPr>
              <a:t>	Он должен работать активно и внимательно, не просто читать, а вчитываться в текст, отслеживать собственное понимание текста, пропускать то, что не понял.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400" b="1" i="1" smtClean="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b="1" i="1" smtClean="0"/>
              <a:t>	</a:t>
            </a:r>
            <a:r>
              <a:rPr lang="ru-RU" sz="1400" b="1" i="1" smtClean="0">
                <a:solidFill>
                  <a:schemeClr val="folHlink"/>
                </a:solidFill>
              </a:rPr>
              <a:t>Пометки: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b="1" i="1" smtClean="0"/>
              <a:t>	</a:t>
            </a:r>
            <a:r>
              <a:rPr lang="ru-RU" sz="1800" b="1" i="1" smtClean="0">
                <a:solidFill>
                  <a:srgbClr val="FF0000"/>
                </a:solidFill>
              </a:rPr>
              <a:t>v -</a:t>
            </a:r>
            <a:r>
              <a:rPr lang="ru-RU" sz="1400" b="1" i="1" smtClean="0"/>
              <a:t>  </a:t>
            </a:r>
            <a:r>
              <a:rPr lang="ru-RU" sz="1400" b="1" i="1" smtClean="0">
                <a:solidFill>
                  <a:srgbClr val="FF0000"/>
                </a:solidFill>
              </a:rPr>
              <a:t>отмечается в тексте информация, которая уже известна ученику.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b="1" i="1" smtClean="0">
                <a:solidFill>
                  <a:srgbClr val="FF0000"/>
                </a:solidFill>
              </a:rPr>
              <a:t>	</a:t>
            </a:r>
            <a:r>
              <a:rPr lang="ru-RU" sz="1800" b="1" i="1" smtClean="0">
                <a:solidFill>
                  <a:srgbClr val="FF0000"/>
                </a:solidFill>
              </a:rPr>
              <a:t>+ </a:t>
            </a:r>
            <a:r>
              <a:rPr lang="ru-RU" sz="1400" b="1" i="1" smtClean="0">
                <a:solidFill>
                  <a:srgbClr val="FF0000"/>
                </a:solidFill>
              </a:rPr>
              <a:t>-  отмечается новое знание, новая информация. Ученик ставит этот знак, если он впервые встречается с прочитанным текстом.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b="1" i="1" smtClean="0">
                <a:solidFill>
                  <a:srgbClr val="FF0000"/>
                </a:solidFill>
              </a:rPr>
              <a:t>	</a:t>
            </a:r>
            <a:r>
              <a:rPr lang="ru-RU" sz="1800" b="1" i="1" smtClean="0">
                <a:solidFill>
                  <a:srgbClr val="FF0000"/>
                </a:solidFill>
              </a:rPr>
              <a:t>- </a:t>
            </a:r>
            <a:r>
              <a:rPr lang="ru-RU" sz="1400" b="1" i="1" smtClean="0">
                <a:solidFill>
                  <a:srgbClr val="FF0000"/>
                </a:solidFill>
              </a:rPr>
              <a:t>- отмечается то, что идет вразрез с имеющимися у ученика представлениями, о чем он думал иначе.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b="1" i="1" smtClean="0">
                <a:solidFill>
                  <a:srgbClr val="FF0000"/>
                </a:solidFill>
              </a:rPr>
              <a:t>	</a:t>
            </a:r>
            <a:r>
              <a:rPr lang="ru-RU" sz="1800" b="1" i="1" smtClean="0">
                <a:solidFill>
                  <a:srgbClr val="FF0000"/>
                </a:solidFill>
              </a:rPr>
              <a:t>? </a:t>
            </a:r>
            <a:r>
              <a:rPr lang="ru-RU" sz="1400" b="1" i="1" smtClean="0">
                <a:solidFill>
                  <a:srgbClr val="FF0000"/>
                </a:solidFill>
              </a:rPr>
              <a:t>- отмечается то, что осталось непонятным ученику и требует дополнительных сведений, вызывает желание узнать подробнее.</a:t>
            </a:r>
          </a:p>
        </p:txBody>
      </p:sp>
      <p:pic>
        <p:nvPicPr>
          <p:cNvPr id="35843" name="Picture 6" descr="0_8e973_78d7739a_or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4005263"/>
            <a:ext cx="3240088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58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r>
              <a:rPr lang="ru-RU" sz="2400" b="1" i="1" smtClean="0">
                <a:solidFill>
                  <a:schemeClr val="hlink"/>
                </a:solidFill>
              </a:rPr>
              <a:t>«Направленное чтение»</a:t>
            </a:r>
            <a:r>
              <a:rPr lang="ru-RU" smtClean="0"/>
              <a:t> 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68313" y="2349500"/>
            <a:ext cx="4038600" cy="2447925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3600" smtClean="0"/>
              <a:t>	</a:t>
            </a:r>
            <a:r>
              <a:rPr lang="ru-RU" sz="2000" b="1" i="1" smtClean="0">
                <a:solidFill>
                  <a:schemeClr val="folHlink"/>
                </a:solidFill>
              </a:rPr>
              <a:t>Читая произведение по несколько абзацев, учащиеся ищут ответы на поставленные вопросы. </a:t>
            </a:r>
            <a:endParaRPr lang="ru-RU" sz="2000" b="1" i="1" smtClean="0">
              <a:solidFill>
                <a:schemeClr val="folHlink"/>
              </a:solidFill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2000" b="1" i="1" smtClean="0">
                <a:solidFill>
                  <a:schemeClr val="folHlink"/>
                </a:solidFill>
                <a:latin typeface="Arial" charset="0"/>
              </a:rPr>
              <a:t>	</a:t>
            </a:r>
            <a:r>
              <a:rPr lang="ru-RU" sz="2000" b="1" i="1" smtClean="0">
                <a:solidFill>
                  <a:schemeClr val="folHlink"/>
                </a:solidFill>
              </a:rPr>
              <a:t>Чтение происходит с остановками и обсуждением прочитанного. </a:t>
            </a:r>
          </a:p>
        </p:txBody>
      </p:sp>
      <p:pic>
        <p:nvPicPr>
          <p:cNvPr id="36867" name="Picture 4" descr="8df95b5683d0f8acb1337c8525a35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1773238"/>
            <a:ext cx="3221037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2800" b="1" i="1" smtClean="0">
                <a:solidFill>
                  <a:schemeClr val="hlink"/>
                </a:solidFill>
              </a:rPr>
              <a:t>Активные методы рефлексии.</a:t>
            </a:r>
            <a:r>
              <a:rPr lang="ru-RU" smtClean="0"/>
              <a:t> 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sz="half" idx="4294967295"/>
          </p:nvPr>
        </p:nvSpPr>
        <p:spPr>
          <a:xfrm>
            <a:off x="611188" y="1989138"/>
            <a:ext cx="3106737" cy="403225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i="1" smtClean="0">
                <a:solidFill>
                  <a:schemeClr val="folHlink"/>
                </a:solidFill>
              </a:rPr>
              <a:t>1) рефлексия настроения и эмоционального состояния</a:t>
            </a:r>
            <a:r>
              <a:rPr lang="ru-RU" sz="1600" b="1" i="1" smtClean="0">
                <a:solidFill>
                  <a:schemeClr val="folHlink"/>
                </a:solidFill>
                <a:latin typeface="Arial" charset="0"/>
              </a:rPr>
              <a:t>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600" b="1" i="1" smtClean="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i="1" smtClean="0">
                <a:solidFill>
                  <a:schemeClr val="folHlink"/>
                </a:solidFill>
              </a:rPr>
              <a:t>Карточки с изображением лица (грустного, веселого)</a:t>
            </a:r>
            <a:r>
              <a:rPr lang="ru-RU" sz="1600" b="1" i="1" smtClean="0">
                <a:solidFill>
                  <a:schemeClr val="folHlink"/>
                </a:solidFill>
                <a:latin typeface="Arial" charset="0"/>
              </a:rPr>
              <a:t>.</a:t>
            </a:r>
            <a:r>
              <a:rPr lang="ru-RU" sz="1600" b="1" i="1" smtClean="0">
                <a:solidFill>
                  <a:schemeClr val="folHlink"/>
                </a:solidFill>
              </a:rPr>
              <a:t>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600" b="1" i="1" smtClean="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600" b="1" i="1" smtClean="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i="1" smtClean="0">
                <a:solidFill>
                  <a:schemeClr val="folHlink"/>
                </a:solidFill>
              </a:rPr>
              <a:t>«Солнышко» – мне всё удалось, «солнышко и тучка» – мне не всё удалось, «тучка» – у меня ничего не получилось.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600" b="1" i="1" smtClean="0">
              <a:solidFill>
                <a:schemeClr val="folHlink"/>
              </a:solidFill>
              <a:latin typeface="Arial" charset="0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i="1" smtClean="0">
                <a:solidFill>
                  <a:schemeClr val="folHlink"/>
                </a:solidFill>
              </a:rPr>
              <a:t>                               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i="1" smtClean="0">
                <a:solidFill>
                  <a:schemeClr val="folHlink"/>
                </a:solidFill>
              </a:rPr>
              <a:t> «Радостный гномик» – всё хорошо, «грустный гномик» – грустно.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smtClean="0">
                <a:solidFill>
                  <a:schemeClr val="folHlink"/>
                </a:solidFill>
              </a:rPr>
              <a:t/>
            </a:r>
            <a:br>
              <a:rPr lang="ru-RU" sz="1400" smtClean="0">
                <a:solidFill>
                  <a:schemeClr val="folHlink"/>
                </a:solidFill>
              </a:rPr>
            </a:br>
            <a:endParaRPr lang="ru-RU" sz="1400" smtClean="0">
              <a:solidFill>
                <a:schemeClr val="folHlink"/>
              </a:solidFill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1341438"/>
            <a:ext cx="99695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1341438"/>
            <a:ext cx="977900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2852738"/>
            <a:ext cx="1682750" cy="731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2852738"/>
            <a:ext cx="1828800" cy="79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2" descr="C:\Users\Елена\Downloads\Solnishn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67175" y="2924175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2" descr="C:\Users\Елена\Downloads\Solnishn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2924175"/>
            <a:ext cx="936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2" descr="C:\Users\Елена\Downloads\г.jp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4663" y="4581525"/>
            <a:ext cx="98583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3" descr="C:\Users\Елена\Downloads\г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51500" y="4508500"/>
            <a:ext cx="1401763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800" decel="100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800" decel="100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800" decel="100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800" decel="100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800" decel="100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800" decel="100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800" decel="100000" fill="hold"/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800" decel="100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800" decel="100000" fill="hold"/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643438" y="1052513"/>
            <a:ext cx="4038600" cy="51022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800" b="1" i="1" smtClean="0">
                <a:solidFill>
                  <a:schemeClr val="folHlink"/>
                </a:solidFill>
              </a:rPr>
              <a:t>2) рефлексия содержания учебного материала (её можно использовать, чтобы выяснить, как учащиеся осознали содержание пройденного материала)</a:t>
            </a:r>
            <a:r>
              <a:rPr lang="ru-RU" sz="1800" b="1" i="1" smtClean="0">
                <a:solidFill>
                  <a:schemeClr val="folHlink"/>
                </a:solidFill>
                <a:latin typeface="Arial" charset="0"/>
              </a:rPr>
              <a:t>.</a:t>
            </a:r>
            <a:r>
              <a:rPr lang="ru-RU" sz="1800" b="1" i="1" smtClean="0">
                <a:solidFill>
                  <a:schemeClr val="folHlink"/>
                </a:solidFill>
              </a:rPr>
              <a:t/>
            </a:r>
            <a:br>
              <a:rPr lang="ru-RU" sz="1800" b="1" i="1" smtClean="0">
                <a:solidFill>
                  <a:schemeClr val="folHlink"/>
                </a:solidFill>
              </a:rPr>
            </a:br>
            <a:endParaRPr lang="ru-RU" sz="1800" b="1" i="1" smtClean="0">
              <a:solidFill>
                <a:schemeClr val="folHlink"/>
              </a:solidFill>
            </a:endParaRPr>
          </a:p>
          <a:p>
            <a:pPr>
              <a:buFont typeface="Arial" charset="0"/>
              <a:buNone/>
            </a:pPr>
            <a:r>
              <a:rPr lang="ru-RU" sz="1600" b="1" i="1" smtClean="0">
                <a:solidFill>
                  <a:schemeClr val="folHlink"/>
                </a:solidFill>
              </a:rPr>
              <a:t>«Дерево успеха» – зелёный лист – нет ошибок, жёлтый лист – 1 ошибка, красный лист – 2-3 ошибки. </a:t>
            </a:r>
          </a:p>
        </p:txBody>
      </p:sp>
      <p:pic>
        <p:nvPicPr>
          <p:cNvPr id="38914" name="Picture 2" descr="C:\Users\Елена\Downloads\дере.pn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620713"/>
            <a:ext cx="3268662" cy="3773487"/>
          </a:xfrm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581525"/>
            <a:ext cx="4048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4652963"/>
            <a:ext cx="3667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03350" y="5589588"/>
            <a:ext cx="3349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1187450" y="4724400"/>
            <a:ext cx="936625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>
                <a:solidFill>
                  <a:srgbClr val="523227"/>
                </a:solidFill>
                <a:latin typeface="Franklin Gothic Book" pitchFamily="34" charset="0"/>
                <a:cs typeface="Arial" charset="0"/>
              </a:rPr>
              <a:t>3-4 ошибки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03575" y="4724400"/>
            <a:ext cx="792163" cy="5762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>
                <a:solidFill>
                  <a:srgbClr val="523227"/>
                </a:solidFill>
                <a:latin typeface="Franklin Gothic Book" pitchFamily="34" charset="0"/>
                <a:cs typeface="Arial" charset="0"/>
              </a:rPr>
              <a:t>1 ошибка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051050" y="5805488"/>
            <a:ext cx="790575" cy="5048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>
                <a:solidFill>
                  <a:srgbClr val="624139"/>
                </a:solidFill>
                <a:latin typeface="Franklin Gothic Book" pitchFamily="34" charset="0"/>
                <a:cs typeface="Arial" charset="0"/>
              </a:rPr>
              <a:t>Нет ошибок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7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3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1800" b="1" i="1" smtClean="0">
                <a:solidFill>
                  <a:schemeClr val="folHlink"/>
                </a:solidFill>
              </a:rPr>
              <a:t>3) рефлексия деятельности (ученик должен не только осознать содержание материала, но и осмыслить способы и приёмы своей работы, уметь выбрать наиболее рациональные)</a:t>
            </a:r>
            <a:r>
              <a:rPr lang="ru-RU" sz="1800" b="1" i="1" smtClean="0">
                <a:solidFill>
                  <a:schemeClr val="folHlink"/>
                </a:solidFill>
                <a:latin typeface="Arial" charset="0"/>
              </a:rPr>
              <a:t>.</a:t>
            </a:r>
            <a:r>
              <a:rPr lang="ru-RU" sz="1800" b="1" i="1" smtClean="0">
                <a:solidFill>
                  <a:schemeClr val="folHlink"/>
                </a:solidFill>
              </a:rPr>
              <a:t> </a:t>
            </a:r>
          </a:p>
          <a:p>
            <a:endParaRPr lang="ru-RU" sz="2800" smtClean="0"/>
          </a:p>
        </p:txBody>
      </p:sp>
      <p:sp>
        <p:nvSpPr>
          <p:cNvPr id="39938" name="Rectangle 5"/>
          <p:cNvSpPr>
            <a:spLocks noGrp="1"/>
          </p:cNvSpPr>
          <p:nvPr>
            <p:ph sz="half" idx="4294967295"/>
          </p:nvPr>
        </p:nvSpPr>
        <p:spPr>
          <a:xfrm>
            <a:off x="4643438" y="1628775"/>
            <a:ext cx="4038600" cy="4525963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FF0000"/>
                </a:solidFill>
              </a:rPr>
              <a:t>1.  </a:t>
            </a:r>
            <a:r>
              <a:rPr lang="ru-RU" sz="1800" b="1" i="1" smtClean="0">
                <a:solidFill>
                  <a:srgbClr val="FF0000"/>
                </a:solidFill>
              </a:rPr>
              <a:t>сегодня   я     узнал…</a:t>
            </a:r>
            <a:endParaRPr lang="ru-RU" sz="1800" b="1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FF0000"/>
                </a:solidFill>
              </a:rPr>
              <a:t>2.  </a:t>
            </a:r>
            <a:r>
              <a:rPr lang="ru-RU" sz="1800" b="1" i="1" smtClean="0">
                <a:solidFill>
                  <a:srgbClr val="FF0000"/>
                </a:solidFill>
              </a:rPr>
              <a:t>было  интересно…</a:t>
            </a:r>
            <a:endParaRPr lang="ru-RU" sz="1800" b="1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FF0000"/>
                </a:solidFill>
              </a:rPr>
              <a:t>3.  </a:t>
            </a:r>
            <a:r>
              <a:rPr lang="ru-RU" sz="1800" b="1" i="1" smtClean="0">
                <a:solidFill>
                  <a:srgbClr val="FF0000"/>
                </a:solidFill>
              </a:rPr>
              <a:t>было   трудно…</a:t>
            </a:r>
            <a:endParaRPr lang="ru-RU" sz="1800" b="1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FF0000"/>
                </a:solidFill>
              </a:rPr>
              <a:t>4.  </a:t>
            </a:r>
            <a:r>
              <a:rPr lang="ru-RU" sz="1800" b="1" i="1" smtClean="0">
                <a:solidFill>
                  <a:srgbClr val="FF0000"/>
                </a:solidFill>
              </a:rPr>
              <a:t>я   выполнял   задания…</a:t>
            </a:r>
            <a:endParaRPr lang="ru-RU" sz="1800" b="1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FF0000"/>
                </a:solidFill>
              </a:rPr>
              <a:t>5.  </a:t>
            </a:r>
            <a:r>
              <a:rPr lang="ru-RU" sz="1800" b="1" i="1" smtClean="0">
                <a:solidFill>
                  <a:srgbClr val="FF0000"/>
                </a:solidFill>
              </a:rPr>
              <a:t>я понял,   что…</a:t>
            </a:r>
            <a:endParaRPr lang="ru-RU" sz="1800" b="1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FF0000"/>
                </a:solidFill>
              </a:rPr>
              <a:t>6.  </a:t>
            </a:r>
            <a:r>
              <a:rPr lang="ru-RU" sz="1800" b="1" i="1" smtClean="0">
                <a:solidFill>
                  <a:srgbClr val="FF0000"/>
                </a:solidFill>
              </a:rPr>
              <a:t>теперь я   могу…</a:t>
            </a:r>
            <a:endParaRPr lang="ru-RU" sz="1800" b="1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FF0000"/>
                </a:solidFill>
              </a:rPr>
              <a:t>7.  </a:t>
            </a:r>
            <a:r>
              <a:rPr lang="ru-RU" sz="1800" b="1" i="1" smtClean="0">
                <a:solidFill>
                  <a:srgbClr val="FF0000"/>
                </a:solidFill>
              </a:rPr>
              <a:t>я   почувствовал,  что…</a:t>
            </a:r>
            <a:endParaRPr lang="ru-RU" sz="1800" b="1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FF0000"/>
                </a:solidFill>
              </a:rPr>
              <a:t>8.  </a:t>
            </a:r>
            <a:r>
              <a:rPr lang="ru-RU" sz="1800" b="1" i="1" smtClean="0">
                <a:solidFill>
                  <a:srgbClr val="FF0000"/>
                </a:solidFill>
              </a:rPr>
              <a:t>я   приобрел…</a:t>
            </a:r>
            <a:endParaRPr lang="ru-RU" sz="1800" b="1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FF0000"/>
                </a:solidFill>
              </a:rPr>
              <a:t>9.  </a:t>
            </a:r>
            <a:r>
              <a:rPr lang="ru-RU" sz="1800" b="1" i="1" smtClean="0">
                <a:solidFill>
                  <a:srgbClr val="FF0000"/>
                </a:solidFill>
              </a:rPr>
              <a:t>я   научился…</a:t>
            </a:r>
            <a:endParaRPr lang="ru-RU" sz="1800" b="1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FF0000"/>
                </a:solidFill>
              </a:rPr>
              <a:t>10.  </a:t>
            </a:r>
            <a:r>
              <a:rPr lang="ru-RU" sz="1800" b="1" i="1" smtClean="0">
                <a:solidFill>
                  <a:srgbClr val="FF0000"/>
                </a:solidFill>
              </a:rPr>
              <a:t>у   меня   получилось …</a:t>
            </a:r>
            <a:endParaRPr lang="ru-RU" sz="1800" b="1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FF0000"/>
                </a:solidFill>
              </a:rPr>
              <a:t>11.  </a:t>
            </a:r>
            <a:r>
              <a:rPr lang="ru-RU" sz="1800" b="1" i="1" smtClean="0">
                <a:solidFill>
                  <a:srgbClr val="FF0000"/>
                </a:solidFill>
              </a:rPr>
              <a:t>я   смог…</a:t>
            </a:r>
            <a:endParaRPr lang="ru-RU" sz="1800" b="1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FF0000"/>
                </a:solidFill>
              </a:rPr>
              <a:t>12.  </a:t>
            </a:r>
            <a:r>
              <a:rPr lang="ru-RU" sz="1800" b="1" i="1" smtClean="0">
                <a:solidFill>
                  <a:srgbClr val="FF0000"/>
                </a:solidFill>
              </a:rPr>
              <a:t>я   попробую…</a:t>
            </a:r>
            <a:endParaRPr lang="ru-RU" sz="1800" b="1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FF0000"/>
                </a:solidFill>
              </a:rPr>
              <a:t>13.  </a:t>
            </a:r>
            <a:r>
              <a:rPr lang="ru-RU" sz="1800" b="1" i="1" smtClean="0">
                <a:solidFill>
                  <a:srgbClr val="FF0000"/>
                </a:solidFill>
              </a:rPr>
              <a:t>меня   удивило…</a:t>
            </a:r>
            <a:endParaRPr lang="ru-RU" sz="1800" b="1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FF0000"/>
                </a:solidFill>
              </a:rPr>
              <a:t>14.   </a:t>
            </a:r>
            <a:r>
              <a:rPr lang="ru-RU" sz="1800" b="1" i="1" smtClean="0">
                <a:solidFill>
                  <a:srgbClr val="FF0000"/>
                </a:solidFill>
              </a:rPr>
              <a:t>урок  дал   мне   для   жизни…</a:t>
            </a:r>
            <a:endParaRPr lang="ru-RU" sz="1800" b="1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b="1" smtClean="0">
                <a:solidFill>
                  <a:srgbClr val="FF0000"/>
                </a:solidFill>
              </a:rPr>
              <a:t>15.  </a:t>
            </a:r>
            <a:r>
              <a:rPr lang="ru-RU" sz="1800" b="1" i="1" smtClean="0">
                <a:solidFill>
                  <a:srgbClr val="FF0000"/>
                </a:solidFill>
              </a:rPr>
              <a:t>мне   захотелось…</a:t>
            </a:r>
            <a:endParaRPr lang="ru-RU" sz="1800" b="1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800" smtClean="0"/>
              <a:t> </a:t>
            </a:r>
          </a:p>
          <a:p>
            <a:endParaRPr lang="ru-RU" sz="2800" smtClean="0"/>
          </a:p>
        </p:txBody>
      </p:sp>
      <p:pic>
        <p:nvPicPr>
          <p:cNvPr id="39939" name="Picture 7" descr="i?id=497b1e15ff7392afbb298753ecd3648d&amp;n=33&amp;h=215&amp;w=2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3573463"/>
            <a:ext cx="28194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9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99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99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99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99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99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99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99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399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99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99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399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99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99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99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399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399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99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99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99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399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993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99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99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99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99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99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399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99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99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993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993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993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3993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3993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993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3993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993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692150"/>
            <a:ext cx="8291512" cy="3457575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2000" smtClean="0"/>
              <a:t> 	</a:t>
            </a:r>
            <a:r>
              <a:rPr lang="ru-RU" sz="1600" b="1" i="1" smtClean="0">
                <a:solidFill>
                  <a:schemeClr val="folHlink"/>
                </a:solidFill>
              </a:rPr>
              <a:t>Активные методы и приемы обеспечивают решение таких образовательных задач у учащихся с ОВЗ: </a:t>
            </a:r>
          </a:p>
          <a:p>
            <a:pPr>
              <a:lnSpc>
                <a:spcPct val="80000"/>
              </a:lnSpc>
            </a:pPr>
            <a:endParaRPr lang="ru-RU" sz="1600" b="1" i="1" smtClean="0">
              <a:solidFill>
                <a:schemeClr val="folHlink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1600" b="1" i="1" smtClean="0">
                <a:solidFill>
                  <a:schemeClr val="folHlink"/>
                </a:solidFill>
              </a:rPr>
              <a:t>формирование положительной учебной мотивации;</a:t>
            </a:r>
          </a:p>
          <a:p>
            <a:pPr>
              <a:lnSpc>
                <a:spcPct val="80000"/>
              </a:lnSpc>
            </a:pPr>
            <a:r>
              <a:rPr lang="ru-RU" sz="1600" b="1" i="1" smtClean="0">
                <a:solidFill>
                  <a:schemeClr val="folHlink"/>
                </a:solidFill>
              </a:rPr>
              <a:t>повышение познавательной активности учащихся;</a:t>
            </a:r>
          </a:p>
          <a:p>
            <a:pPr>
              <a:lnSpc>
                <a:spcPct val="80000"/>
              </a:lnSpc>
            </a:pPr>
            <a:r>
              <a:rPr lang="ru-RU" sz="1600" b="1" i="1" smtClean="0">
                <a:solidFill>
                  <a:schemeClr val="folHlink"/>
                </a:solidFill>
              </a:rPr>
              <a:t>активное вовлечение обучающихся в образовательный процесс;</a:t>
            </a:r>
          </a:p>
          <a:p>
            <a:pPr>
              <a:lnSpc>
                <a:spcPct val="80000"/>
              </a:lnSpc>
            </a:pPr>
            <a:r>
              <a:rPr lang="ru-RU" sz="1600" b="1" i="1" smtClean="0">
                <a:solidFill>
                  <a:schemeClr val="folHlink"/>
                </a:solidFill>
              </a:rPr>
              <a:t>стимулирование самостоятельной деятельности;</a:t>
            </a:r>
          </a:p>
          <a:p>
            <a:pPr>
              <a:lnSpc>
                <a:spcPct val="80000"/>
              </a:lnSpc>
            </a:pPr>
            <a:r>
              <a:rPr lang="ru-RU" sz="1600" b="1" i="1" smtClean="0">
                <a:solidFill>
                  <a:schemeClr val="folHlink"/>
                </a:solidFill>
              </a:rPr>
              <a:t>развитие познавательных процессов – речи, памяти, мышления;</a:t>
            </a:r>
          </a:p>
          <a:p>
            <a:pPr>
              <a:lnSpc>
                <a:spcPct val="80000"/>
              </a:lnSpc>
            </a:pPr>
            <a:r>
              <a:rPr lang="ru-RU" sz="1600" b="1" i="1" smtClean="0">
                <a:solidFill>
                  <a:schemeClr val="folHlink"/>
                </a:solidFill>
              </a:rPr>
              <a:t>эффективное усвоение большого объема учебной информации;</a:t>
            </a:r>
          </a:p>
          <a:p>
            <a:pPr>
              <a:lnSpc>
                <a:spcPct val="80000"/>
              </a:lnSpc>
            </a:pPr>
            <a:r>
              <a:rPr lang="ru-RU" sz="1600" b="1" i="1" smtClean="0">
                <a:solidFill>
                  <a:schemeClr val="folHlink"/>
                </a:solidFill>
              </a:rPr>
              <a:t>развитие творческих способностей и нестандартности мышления;</a:t>
            </a:r>
          </a:p>
          <a:p>
            <a:pPr>
              <a:lnSpc>
                <a:spcPct val="80000"/>
              </a:lnSpc>
            </a:pPr>
            <a:r>
              <a:rPr lang="ru-RU" sz="1600" b="1" i="1" smtClean="0">
                <a:solidFill>
                  <a:schemeClr val="folHlink"/>
                </a:solidFill>
              </a:rPr>
              <a:t>развитие коммуникативно-эмоциональной сферы личности обучающегося;</a:t>
            </a:r>
          </a:p>
          <a:p>
            <a:pPr>
              <a:lnSpc>
                <a:spcPct val="80000"/>
              </a:lnSpc>
            </a:pPr>
            <a:r>
              <a:rPr lang="ru-RU" sz="1600" b="1" i="1" smtClean="0">
                <a:solidFill>
                  <a:schemeClr val="folHlink"/>
                </a:solidFill>
              </a:rPr>
              <a:t>раскрытие личностно-индивидуальных возможностей каждого учащегося и определение условий для их проявления и развития;</a:t>
            </a:r>
          </a:p>
          <a:p>
            <a:pPr>
              <a:lnSpc>
                <a:spcPct val="80000"/>
              </a:lnSpc>
            </a:pPr>
            <a:r>
              <a:rPr lang="ru-RU" sz="1600" b="1" i="1" smtClean="0">
                <a:solidFill>
                  <a:schemeClr val="folHlink"/>
                </a:solidFill>
              </a:rPr>
              <a:t>развитие навыков самостоятельного умственного труда.</a:t>
            </a:r>
          </a:p>
        </p:txBody>
      </p:sp>
      <p:pic>
        <p:nvPicPr>
          <p:cNvPr id="40962" name="Picture 6" descr="8bbb3ff4acf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4437063"/>
            <a:ext cx="19431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09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09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09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09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9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9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09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9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9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09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09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09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09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9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96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0" y="1557338"/>
            <a:ext cx="6913563" cy="3124200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endParaRPr lang="ru-RU" smtClean="0"/>
          </a:p>
          <a:p>
            <a:pPr marL="0" indent="0" algn="ctr" eaLnBrk="1" hangingPunct="1">
              <a:buFont typeface="Arial" charset="0"/>
              <a:buNone/>
            </a:pPr>
            <a:r>
              <a:rPr lang="ru-RU" sz="6000" b="1" smtClean="0">
                <a:solidFill>
                  <a:srgbClr val="0070C0"/>
                </a:solidFill>
              </a:rPr>
              <a:t>Спасибо</a:t>
            </a:r>
          </a:p>
          <a:p>
            <a:pPr marL="0" indent="0" algn="ctr" eaLnBrk="1" hangingPunct="1">
              <a:buFont typeface="Arial" charset="0"/>
              <a:buNone/>
            </a:pPr>
            <a:r>
              <a:rPr lang="ru-RU" sz="6000" b="1" smtClean="0">
                <a:solidFill>
                  <a:srgbClr val="0070C0"/>
                </a:solidFill>
              </a:rPr>
              <a:t> за внимание!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6"/>
          <p:cNvSpPr>
            <a:spLocks noGrp="1"/>
          </p:cNvSpPr>
          <p:nvPr>
            <p:ph type="title" idx="4294967295"/>
          </p:nvPr>
        </p:nvSpPr>
        <p:spPr>
          <a:xfrm>
            <a:off x="971550" y="549275"/>
            <a:ext cx="2447925" cy="863600"/>
          </a:xfrm>
        </p:spPr>
        <p:txBody>
          <a:bodyPr/>
          <a:lstStyle/>
          <a:p>
            <a:r>
              <a:rPr lang="ru-RU" sz="2400" b="1" i="1" smtClean="0">
                <a:solidFill>
                  <a:schemeClr val="hlink"/>
                </a:solidFill>
              </a:rPr>
              <a:t>К ним относят: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sz="half" idx="4294967295"/>
          </p:nvPr>
        </p:nvSpPr>
        <p:spPr>
          <a:xfrm>
            <a:off x="3851275" y="692150"/>
            <a:ext cx="4830763" cy="5678488"/>
          </a:xfrm>
        </p:spPr>
        <p:txBody>
          <a:bodyPr/>
          <a:lstStyle/>
          <a:p>
            <a:r>
              <a:rPr lang="ru-RU" sz="1400" b="1" i="1" smtClean="0">
                <a:solidFill>
                  <a:schemeClr val="folHlink"/>
                </a:solidFill>
              </a:rPr>
              <a:t>Приветствие.</a:t>
            </a:r>
          </a:p>
          <a:p>
            <a:r>
              <a:rPr lang="ru-RU" sz="1400" b="1" i="1" smtClean="0">
                <a:solidFill>
                  <a:schemeClr val="folHlink"/>
                </a:solidFill>
              </a:rPr>
              <a:t>Установка.</a:t>
            </a:r>
          </a:p>
          <a:p>
            <a:r>
              <a:rPr lang="ru-RU" sz="1400" b="1" i="1" smtClean="0">
                <a:solidFill>
                  <a:schemeClr val="folHlink"/>
                </a:solidFill>
              </a:rPr>
              <a:t>Минутки создания хорошего настроения.</a:t>
            </a:r>
          </a:p>
          <a:p>
            <a:r>
              <a:rPr lang="ru-RU" sz="1400" b="1" i="1" smtClean="0">
                <a:solidFill>
                  <a:schemeClr val="folHlink"/>
                </a:solidFill>
              </a:rPr>
              <a:t>Методы для снятия усталости, напряжения, восстановления энергии перед выполнением сложной учебной задачи.</a:t>
            </a:r>
          </a:p>
          <a:p>
            <a:r>
              <a:rPr lang="ru-RU" sz="1400" b="1" i="1" smtClean="0">
                <a:solidFill>
                  <a:schemeClr val="folHlink"/>
                </a:solidFill>
              </a:rPr>
              <a:t>Использование сигнальных карточек при выполнении заданий.</a:t>
            </a:r>
          </a:p>
          <a:p>
            <a:r>
              <a:rPr lang="ru-RU" sz="1400" b="1" i="1" smtClean="0">
                <a:solidFill>
                  <a:schemeClr val="folHlink"/>
                </a:solidFill>
              </a:rPr>
              <a:t>Использование вставок на доску (буквы, слова) при выполнении задания, разгадывания кроссворда и т. д</a:t>
            </a:r>
          </a:p>
          <a:p>
            <a:r>
              <a:rPr lang="ru-RU" sz="1400" b="1" i="1" smtClean="0">
                <a:solidFill>
                  <a:schemeClr val="folHlink"/>
                </a:solidFill>
              </a:rPr>
              <a:t>Узелки на память.</a:t>
            </a:r>
          </a:p>
          <a:p>
            <a:r>
              <a:rPr lang="ru-RU" sz="1400" b="1" i="1" smtClean="0">
                <a:solidFill>
                  <a:schemeClr val="folHlink"/>
                </a:solidFill>
              </a:rPr>
              <a:t>Работа с бланковыми методиками. </a:t>
            </a:r>
          </a:p>
          <a:p>
            <a:r>
              <a:rPr lang="ru-RU" sz="1400" b="1" i="1" smtClean="0">
                <a:solidFill>
                  <a:schemeClr val="folHlink"/>
                </a:solidFill>
              </a:rPr>
              <a:t>Восприятие материала на определённом этапе занятия с закрытыми глазами.</a:t>
            </a:r>
          </a:p>
          <a:p>
            <a:r>
              <a:rPr lang="ru-RU" sz="1400" b="1" i="1" smtClean="0">
                <a:solidFill>
                  <a:schemeClr val="folHlink"/>
                </a:solidFill>
              </a:rPr>
              <a:t>Использование кинезиологических упражнений.</a:t>
            </a:r>
          </a:p>
          <a:p>
            <a:r>
              <a:rPr lang="ru-RU" sz="1400" b="1" i="1" smtClean="0">
                <a:solidFill>
                  <a:schemeClr val="folHlink"/>
                </a:solidFill>
              </a:rPr>
              <a:t>Использование презентаций-офтальмотренажёров, отдельной презентации и фрагментов презентации.</a:t>
            </a:r>
          </a:p>
          <a:p>
            <a:r>
              <a:rPr lang="ru-RU" sz="1400" b="1" i="1" smtClean="0">
                <a:solidFill>
                  <a:schemeClr val="folHlink"/>
                </a:solidFill>
              </a:rPr>
              <a:t>Использование картинного материала. </a:t>
            </a:r>
          </a:p>
          <a:p>
            <a:r>
              <a:rPr lang="ru-RU" sz="1400" b="1" i="1" smtClean="0">
                <a:solidFill>
                  <a:schemeClr val="folHlink"/>
                </a:solidFill>
              </a:rPr>
              <a:t> «Пометки на полях».</a:t>
            </a:r>
          </a:p>
          <a:p>
            <a:r>
              <a:rPr lang="ru-RU" sz="1400" b="1" i="1" smtClean="0">
                <a:solidFill>
                  <a:schemeClr val="folHlink"/>
                </a:solidFill>
              </a:rPr>
              <a:t>«Направленное чтение»</a:t>
            </a:r>
            <a:r>
              <a:rPr lang="ru-RU" sz="1400" b="1" i="1" smtClean="0">
                <a:solidFill>
                  <a:schemeClr val="folHlink"/>
                </a:solidFill>
                <a:latin typeface="Arial" charset="0"/>
              </a:rPr>
              <a:t>.</a:t>
            </a:r>
          </a:p>
          <a:p>
            <a:r>
              <a:rPr lang="ru-RU" sz="1400" b="1" i="1" smtClean="0">
                <a:solidFill>
                  <a:schemeClr val="folHlink"/>
                </a:solidFill>
              </a:rPr>
              <a:t>Активные методы рефлексии </a:t>
            </a:r>
            <a:r>
              <a:rPr lang="ru-RU" sz="1400" b="1" i="1" smtClean="0">
                <a:solidFill>
                  <a:schemeClr val="folHlink"/>
                </a:solidFill>
                <a:latin typeface="Arial" charset="0"/>
              </a:rPr>
              <a:t>.</a:t>
            </a:r>
          </a:p>
        </p:txBody>
      </p:sp>
      <p:pic>
        <p:nvPicPr>
          <p:cNvPr id="16387" name="Picture 5" descr="522-e9fc071409aec727f56796cf252f2fd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844675"/>
            <a:ext cx="2741612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3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3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3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3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3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3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3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63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3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38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63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63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63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638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3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3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3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38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38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38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638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638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>
          <a:xfrm>
            <a:off x="1403350" y="620713"/>
            <a:ext cx="5545138" cy="504825"/>
          </a:xfrm>
        </p:spPr>
        <p:txBody>
          <a:bodyPr/>
          <a:lstStyle/>
          <a:p>
            <a:r>
              <a:rPr lang="ru-RU" sz="2400" b="1" i="1" smtClean="0">
                <a:solidFill>
                  <a:schemeClr val="hlink"/>
                </a:solidFill>
              </a:rPr>
              <a:t>Приветствия.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268413"/>
            <a:ext cx="8229600" cy="4886325"/>
          </a:xfrm>
        </p:spPr>
        <p:txBody>
          <a:bodyPr/>
          <a:lstStyle/>
          <a:p>
            <a:pPr algn="ctr">
              <a:lnSpc>
                <a:spcPct val="80000"/>
              </a:lnSpc>
              <a:buFont typeface="Arial" charset="0"/>
              <a:buNone/>
            </a:pPr>
            <a:r>
              <a:rPr lang="ru-RU" sz="1600" b="1" i="1" smtClean="0">
                <a:solidFill>
                  <a:schemeClr val="folHlink"/>
                </a:solidFill>
              </a:rPr>
              <a:t>В начале урока приветствия позволяют создать психологический настрой  обучающихся на занятие,  способствуют формированию исходной мотивации, вовлечению всех обучающихся в учебный процесс, созданию ситуации успеха.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smtClean="0"/>
              <a:t> 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i="1" smtClean="0">
                <a:solidFill>
                  <a:srgbClr val="FF0000"/>
                </a:solidFill>
              </a:rPr>
              <a:t>Когда встречаем мы рассвет,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i="1" smtClean="0">
                <a:solidFill>
                  <a:srgbClr val="FF0000"/>
                </a:solidFill>
              </a:rPr>
              <a:t>Мы говорим ему ... (Дети хором) ПРИВЕТ!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i="1" smtClean="0">
                <a:solidFill>
                  <a:srgbClr val="FF0000"/>
                </a:solidFill>
              </a:rPr>
              <a:t> 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i="1" smtClean="0">
                <a:solidFill>
                  <a:srgbClr val="FF0000"/>
                </a:solidFill>
              </a:rPr>
              <a:t>С улыбкой солнце дарит свет,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i="1" smtClean="0">
                <a:solidFill>
                  <a:srgbClr val="FF0000"/>
                </a:solidFill>
              </a:rPr>
              <a:t>Нам посылая свой ... (Дети хором) ПРИВЕТ!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i="1" smtClean="0">
                <a:solidFill>
                  <a:srgbClr val="FF0000"/>
                </a:solidFill>
              </a:rPr>
              <a:t> 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i="1" smtClean="0">
                <a:solidFill>
                  <a:srgbClr val="FF0000"/>
                </a:solidFill>
              </a:rPr>
              <a:t>При встрече через много лет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i="1" smtClean="0">
                <a:solidFill>
                  <a:srgbClr val="FF0000"/>
                </a:solidFill>
              </a:rPr>
              <a:t>Вы крикните друзьям ... (Дети хором) ПРИВЕТ!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i="1" smtClean="0">
                <a:solidFill>
                  <a:srgbClr val="FF0000"/>
                </a:solidFill>
              </a:rPr>
              <a:t> 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i="1" smtClean="0">
                <a:solidFill>
                  <a:srgbClr val="FF0000"/>
                </a:solidFill>
              </a:rPr>
              <a:t>И улыбнутся вам в ответ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i="1" smtClean="0">
                <a:solidFill>
                  <a:srgbClr val="FF0000"/>
                </a:solidFill>
              </a:rPr>
              <a:t>От слова доброго ... (Дети хором) ПРИВЕТ!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i="1" smtClean="0">
                <a:solidFill>
                  <a:srgbClr val="FF0000"/>
                </a:solidFill>
              </a:rPr>
              <a:t> 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i="1" smtClean="0">
                <a:solidFill>
                  <a:srgbClr val="FF0000"/>
                </a:solidFill>
              </a:rPr>
              <a:t>И вы запомните совет: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600" b="1" i="1" smtClean="0">
                <a:solidFill>
                  <a:srgbClr val="FF0000"/>
                </a:solidFill>
              </a:rPr>
              <a:t>Дарите всем друзьям ...  (Дети хором) ПРИВЕТ!</a:t>
            </a:r>
          </a:p>
        </p:txBody>
      </p:sp>
      <p:pic>
        <p:nvPicPr>
          <p:cNvPr id="6146" name="Picture 2" descr="http://img255.imageshack.us/img255/4034/tioh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3068638"/>
            <a:ext cx="3071813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74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4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4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4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4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4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4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4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4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74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4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4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74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74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74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74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74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74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74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74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174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74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74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74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74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74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74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174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549275"/>
            <a:ext cx="8229600" cy="647700"/>
          </a:xfrm>
        </p:spPr>
        <p:txBody>
          <a:bodyPr/>
          <a:lstStyle/>
          <a:p>
            <a:r>
              <a:rPr lang="ru-RU" sz="2400" b="1" i="1" smtClean="0">
                <a:solidFill>
                  <a:schemeClr val="hlink"/>
                </a:solidFill>
              </a:rPr>
              <a:t>Установка.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00563" y="1557338"/>
            <a:ext cx="4038600" cy="3992562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1600" b="1" i="1" smtClean="0">
                <a:solidFill>
                  <a:schemeClr val="folHlink"/>
                </a:solidFill>
              </a:rPr>
              <a:t>Способствует концентрации внимания, повышению учебной мотивации.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endParaRPr lang="ru-RU" sz="1600" b="1" i="1" smtClean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1600" smtClean="0"/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1600" b="1" i="1" smtClean="0">
                <a:solidFill>
                  <a:srgbClr val="FF0000"/>
                </a:solidFill>
              </a:rPr>
              <a:t> Привели голову в порядок.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1600" b="1" i="1" smtClean="0">
                <a:solidFill>
                  <a:srgbClr val="FF0000"/>
                </a:solidFill>
              </a:rPr>
              <a:t>( Погладили, причесали себя пальчиками )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1600" b="1" i="1" smtClean="0">
                <a:solidFill>
                  <a:srgbClr val="FF0000"/>
                </a:solidFill>
              </a:rPr>
              <a:t> Закрыли глазки и мысленно сказали: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1600" b="1" i="1" smtClean="0">
                <a:solidFill>
                  <a:srgbClr val="FF0000"/>
                </a:solidFill>
              </a:rPr>
              <a:t> «Я внимателен, я могу, у меня всё получится!»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1600" b="1" i="1" smtClean="0">
                <a:solidFill>
                  <a:srgbClr val="FF0000"/>
                </a:solidFill>
              </a:rPr>
              <a:t> Вдохнули. Выдохнули. 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1600" b="1" i="1" smtClean="0">
                <a:solidFill>
                  <a:srgbClr val="FF0000"/>
                </a:solidFill>
              </a:rPr>
              <a:t> Я желаю вам успехов, а вы пожелайте мне удачи.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1600" b="1" i="1" smtClean="0">
                <a:solidFill>
                  <a:srgbClr val="FF0000"/>
                </a:solidFill>
              </a:rPr>
              <a:t> Спасибо.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2492375"/>
            <a:ext cx="3744912" cy="215423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4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ru-RU" sz="2400" b="1" i="1" smtClean="0">
                <a:solidFill>
                  <a:schemeClr val="hlink"/>
                </a:solidFill>
              </a:rPr>
              <a:t>Минутки создания хорошего настроения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1800" b="1" i="1" smtClean="0">
                <a:solidFill>
                  <a:schemeClr val="folHlink"/>
                </a:solidFill>
              </a:rPr>
              <a:t>Эффективными являются минутки создания хорошего настроения, проводимые в парах.</a:t>
            </a:r>
            <a:br>
              <a:rPr lang="ru-RU" sz="1800" b="1" i="1" smtClean="0">
                <a:solidFill>
                  <a:schemeClr val="folHlink"/>
                </a:solidFill>
              </a:rPr>
            </a:br>
            <a:endParaRPr lang="ru-RU" sz="1800" b="1" i="1" smtClean="0">
              <a:solidFill>
                <a:schemeClr val="folHlink"/>
              </a:solidFill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1800" b="1" i="1" smtClean="0">
                <a:solidFill>
                  <a:srgbClr val="FF0000"/>
                </a:solidFill>
              </a:rPr>
              <a:t>Соприкасаются пальчиками с соседом по парте и говорят: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1800" b="1" i="1" smtClean="0">
                <a:solidFill>
                  <a:srgbClr val="FF0000"/>
                </a:solidFill>
              </a:rPr>
              <a:t>- Желаю (большой)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1800" b="1" i="1" smtClean="0">
                <a:solidFill>
                  <a:srgbClr val="FF0000"/>
                </a:solidFill>
              </a:rPr>
              <a:t>- Успеха (указательный)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1800" b="1" i="1" smtClean="0">
                <a:solidFill>
                  <a:srgbClr val="FF0000"/>
                </a:solidFill>
              </a:rPr>
              <a:t>Большого (средний)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1800" b="1" i="1" smtClean="0">
                <a:solidFill>
                  <a:srgbClr val="FF0000"/>
                </a:solidFill>
              </a:rPr>
              <a:t>Во всём (безымянный)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1800" b="1" i="1" smtClean="0">
                <a:solidFill>
                  <a:srgbClr val="FF0000"/>
                </a:solidFill>
              </a:rPr>
              <a:t>И везде (мизинец)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ru-RU" sz="1800" b="1" i="1" smtClean="0">
                <a:solidFill>
                  <a:srgbClr val="FF0000"/>
                </a:solidFill>
              </a:rPr>
              <a:t>- Здравствуй! (вся ладошка)</a:t>
            </a:r>
          </a:p>
        </p:txBody>
      </p:sp>
      <p:pic>
        <p:nvPicPr>
          <p:cNvPr id="6146" name="Picture 2" descr="http://s4.pic4you.ru/y2014/08-13/12216/4544079.png"/>
          <p:cNvPicPr>
            <a:picLocks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2636838"/>
            <a:ext cx="3795713" cy="24177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4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4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4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4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r>
              <a:rPr lang="ru-RU" sz="2400" b="1" i="1" smtClean="0">
                <a:solidFill>
                  <a:schemeClr val="hlink"/>
                </a:solidFill>
              </a:rPr>
              <a:t>Методы для снятия усталости, напряжения, восстановления энергии перед выполнением сложной учебной задачи.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68313" y="4076700"/>
            <a:ext cx="8229600" cy="2044700"/>
          </a:xfrm>
        </p:spPr>
        <p:txBody>
          <a:bodyPr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b="1" i="1" smtClean="0">
                <a:solidFill>
                  <a:schemeClr val="folHlink"/>
                </a:solidFill>
              </a:rPr>
              <a:t>«Дирижер» 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b="1" i="1" smtClean="0"/>
              <a:t> 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b="1" i="1" smtClean="0">
                <a:solidFill>
                  <a:srgbClr val="FF0000"/>
                </a:solidFill>
              </a:rPr>
              <a:t>Учитель: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b="1" i="1" smtClean="0">
                <a:solidFill>
                  <a:srgbClr val="FF0000"/>
                </a:solidFill>
                <a:latin typeface="Arial" charset="0"/>
              </a:rPr>
              <a:t>«</a:t>
            </a:r>
            <a:r>
              <a:rPr lang="ru-RU" sz="1400" b="1" i="1" smtClean="0">
                <a:solidFill>
                  <a:srgbClr val="FF0000"/>
                </a:solidFill>
              </a:rPr>
              <a:t>Встаньте, потянитесь и приготовьтесь слушать музыку. Каждый из вас представит себя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b="1" i="1" smtClean="0">
                <a:solidFill>
                  <a:srgbClr val="FF0000"/>
                </a:solidFill>
              </a:rPr>
              <a:t>дирижером, который руководит оркестром. (включается музыка)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b="1" i="1" smtClean="0">
                <a:solidFill>
                  <a:srgbClr val="FF0000"/>
                </a:solidFill>
              </a:rPr>
              <a:t>Можете слушать музыку с закрытыми глазами. Вслушивайтесь в музыку и дирижируйте руками,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b="1" i="1" smtClean="0">
                <a:solidFill>
                  <a:srgbClr val="FF0000"/>
                </a:solidFill>
              </a:rPr>
              <a:t>локтями, всей рукой целиком ,всем своим телом Сейчас музыка кончится. Откройте глаза и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ru-RU" sz="1400" b="1" i="1" smtClean="0">
                <a:solidFill>
                  <a:srgbClr val="FF0000"/>
                </a:solidFill>
              </a:rPr>
              <a:t>устройте себе самому и своему оркестру бурные аплодисменты за столь превосходный концерт</a:t>
            </a:r>
            <a:r>
              <a:rPr lang="ru-RU" sz="1400" b="1" i="1" smtClean="0">
                <a:solidFill>
                  <a:srgbClr val="FF0000"/>
                </a:solidFill>
                <a:latin typeface="Arial" charset="0"/>
              </a:rPr>
              <a:t>»</a:t>
            </a:r>
            <a:endParaRPr lang="ru-RU" sz="1400" b="1" i="1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endParaRPr lang="ru-RU" sz="1400" b="1" i="1" smtClean="0">
              <a:solidFill>
                <a:srgbClr val="FF0000"/>
              </a:solidFill>
            </a:endParaRPr>
          </a:p>
        </p:txBody>
      </p:sp>
      <p:pic>
        <p:nvPicPr>
          <p:cNvPr id="20483" name="Picture 6" descr="34321488-Children-singing-Stock-Ph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1989138"/>
            <a:ext cx="3311525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1" descr="970174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1844675"/>
            <a:ext cx="698500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2048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692150"/>
            <a:ext cx="8229600" cy="725488"/>
          </a:xfrm>
        </p:spPr>
        <p:txBody>
          <a:bodyPr/>
          <a:lstStyle/>
          <a:p>
            <a:pPr eaLnBrk="1" hangingPunct="1"/>
            <a:r>
              <a:rPr lang="ru-RU" sz="2400" i="1" smtClean="0">
                <a:solidFill>
                  <a:schemeClr val="hlink"/>
                </a:solidFill>
              </a:rPr>
              <a:t>Использование сигнальных карточек при выполнении заданий</a:t>
            </a:r>
            <a:r>
              <a:rPr lang="ru-RU" sz="2400" i="1" smtClean="0"/>
              <a:t> 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268413"/>
            <a:ext cx="8445500" cy="2881312"/>
          </a:xfrm>
        </p:spPr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21507" name="Rectangle 9"/>
          <p:cNvSpPr>
            <a:spLocks noChangeArrowheads="1"/>
          </p:cNvSpPr>
          <p:nvPr/>
        </p:nvSpPr>
        <p:spPr bwMode="auto">
          <a:xfrm>
            <a:off x="611188" y="1484313"/>
            <a:ext cx="8064500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600" b="1" i="1">
                <a:solidFill>
                  <a:schemeClr val="folHlink"/>
                </a:solidFill>
                <a:latin typeface="Calibri" pitchFamily="34" charset="0"/>
              </a:rPr>
              <a:t>Сигнальные карточки предназначены для установления обратной связи учителя с классом. </a:t>
            </a:r>
          </a:p>
          <a:p>
            <a:endParaRPr lang="ru-RU" sz="1600" b="1" i="1">
              <a:solidFill>
                <a:schemeClr val="folHlink"/>
              </a:solidFill>
              <a:latin typeface="Calibri" pitchFamily="34" charset="0"/>
            </a:endParaRPr>
          </a:p>
          <a:p>
            <a:r>
              <a:rPr lang="ru-RU" sz="1600" b="1" i="1">
                <a:solidFill>
                  <a:schemeClr val="folHlink"/>
                </a:solidFill>
                <a:latin typeface="Calibri" pitchFamily="34" charset="0"/>
              </a:rPr>
              <a:t>Сигнальные карточки могут использоваться при изучении любой темы, на различных этапах урока с целью проверки знаний учащихся, выявления пробелов в пройденном материале. </a:t>
            </a:r>
          </a:p>
          <a:p>
            <a:endParaRPr lang="ru-RU" sz="1600" b="1" i="1">
              <a:solidFill>
                <a:schemeClr val="folHlink"/>
              </a:solidFill>
              <a:latin typeface="Calibri" pitchFamily="34" charset="0"/>
            </a:endParaRPr>
          </a:p>
          <a:p>
            <a:r>
              <a:rPr lang="ru-RU" sz="1600" b="1" i="1">
                <a:solidFill>
                  <a:schemeClr val="folHlink"/>
                </a:solidFill>
                <a:latin typeface="Calibri" pitchFamily="34" charset="0"/>
              </a:rPr>
              <a:t>Данный вид работы стимулирует деятельность учеников. Все дети принимают активное участие в процессе обучения. Видна работа каждого ребёнка</a:t>
            </a:r>
            <a:r>
              <a:rPr lang="ru-RU" sz="1600" b="1" i="1">
                <a:solidFill>
                  <a:schemeClr val="folHlink"/>
                </a:solidFill>
              </a:rPr>
              <a:t>.</a:t>
            </a:r>
            <a:r>
              <a:rPr lang="ru-RU" sz="1600" b="1" i="1">
                <a:solidFill>
                  <a:schemeClr val="folHlink"/>
                </a:solidFill>
                <a:latin typeface="Calibri" pitchFamily="34" charset="0"/>
              </a:rPr>
              <a:t> </a:t>
            </a:r>
          </a:p>
        </p:txBody>
      </p:sp>
      <p:pic>
        <p:nvPicPr>
          <p:cNvPr id="21508" name="Picture 11" descr="0010-011-Signalnye-kartochk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4292600"/>
            <a:ext cx="25146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4" descr="1366052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4292600"/>
            <a:ext cx="2447925" cy="183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2"/>
          <p:cNvSpPr>
            <a:spLocks noChangeArrowheads="1"/>
          </p:cNvSpPr>
          <p:nvPr/>
        </p:nvSpPr>
        <p:spPr bwMode="auto">
          <a:xfrm>
            <a:off x="539750" y="620713"/>
            <a:ext cx="5688013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i="1">
                <a:solidFill>
                  <a:srgbClr val="FF0000"/>
                </a:solidFill>
                <a:latin typeface="Calibri" pitchFamily="34" charset="0"/>
              </a:rPr>
              <a:t>Сигнальная карточка для обозначения правильного ответа (зеленая)</a:t>
            </a:r>
            <a:r>
              <a:rPr lang="ru-RU" sz="1400" b="1" i="1">
                <a:solidFill>
                  <a:srgbClr val="FF0000"/>
                </a:solidFill>
              </a:rPr>
              <a:t>.</a:t>
            </a:r>
          </a:p>
          <a:p>
            <a:endParaRPr lang="ru-RU" sz="1400" b="1" i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ru-RU" sz="1400" b="1" i="1">
                <a:solidFill>
                  <a:srgbClr val="FF0000"/>
                </a:solidFill>
                <a:latin typeface="Calibri" pitchFamily="34" charset="0"/>
              </a:rPr>
              <a:t>Сигнальная карточка для обозначения неправильного ответа (красная)</a:t>
            </a:r>
            <a:r>
              <a:rPr lang="ru-RU" sz="1400" b="1" i="1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22530" name="Picture 13" descr="0_c4108_636fa831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77050" y="620713"/>
            <a:ext cx="101123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20"/>
          <p:cNvSpPr>
            <a:spLocks noChangeArrowheads="1"/>
          </p:cNvSpPr>
          <p:nvPr/>
        </p:nvSpPr>
        <p:spPr bwMode="auto">
          <a:xfrm>
            <a:off x="3924300" y="2492375"/>
            <a:ext cx="49688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 b="1" i="1">
                <a:solidFill>
                  <a:schemeClr val="folHlink"/>
                </a:solidFill>
                <a:latin typeface="Calibri" pitchFamily="34" charset="0"/>
              </a:rPr>
              <a:t>Я все понял и справился с заданием</a:t>
            </a:r>
            <a:r>
              <a:rPr lang="ru-RU" sz="1400" b="1" i="1">
                <a:solidFill>
                  <a:schemeClr val="folHlink"/>
                </a:solidFill>
              </a:rPr>
              <a:t>.</a:t>
            </a:r>
          </a:p>
          <a:p>
            <a:endParaRPr lang="ru-RU" sz="1400" b="1" i="1">
              <a:solidFill>
                <a:schemeClr val="folHlink"/>
              </a:solidFill>
              <a:latin typeface="Calibri" pitchFamily="34" charset="0"/>
            </a:endParaRPr>
          </a:p>
          <a:p>
            <a:r>
              <a:rPr lang="ru-RU" sz="1400" b="1" i="1">
                <a:solidFill>
                  <a:schemeClr val="folHlink"/>
                </a:solidFill>
                <a:latin typeface="Calibri" pitchFamily="34" charset="0"/>
              </a:rPr>
              <a:t>Я все понял, но трудно выполнять задание</a:t>
            </a:r>
            <a:r>
              <a:rPr lang="ru-RU" sz="1400" b="1" i="1">
                <a:solidFill>
                  <a:schemeClr val="folHlink"/>
                </a:solidFill>
              </a:rPr>
              <a:t>.</a:t>
            </a:r>
          </a:p>
          <a:p>
            <a:endParaRPr lang="ru-RU" sz="1400" b="1" i="1">
              <a:solidFill>
                <a:schemeClr val="folHlink"/>
              </a:solidFill>
              <a:latin typeface="Calibri" pitchFamily="34" charset="0"/>
            </a:endParaRPr>
          </a:p>
          <a:p>
            <a:r>
              <a:rPr lang="ru-RU" sz="1400" b="1" i="1">
                <a:solidFill>
                  <a:schemeClr val="folHlink"/>
                </a:solidFill>
                <a:latin typeface="Calibri" pitchFamily="34" charset="0"/>
              </a:rPr>
              <a:t>У меня не все получилось</a:t>
            </a:r>
            <a:r>
              <a:rPr lang="ru-RU" sz="1400" b="1" i="1">
                <a:solidFill>
                  <a:schemeClr val="folHlink"/>
                </a:solidFill>
              </a:rPr>
              <a:t>.</a:t>
            </a:r>
          </a:p>
        </p:txBody>
      </p:sp>
      <p:pic>
        <p:nvPicPr>
          <p:cNvPr id="22532" name="Picture 21" descr="hello_html_m151fc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4941888"/>
            <a:ext cx="2376487" cy="125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23" descr="139815_smailiki-dlya-refleksii-na-urok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4213" y="2565400"/>
            <a:ext cx="2735262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27" descr="825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4868863"/>
            <a:ext cx="216058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Rectangle 28"/>
          <p:cNvSpPr>
            <a:spLocks noChangeArrowheads="1"/>
          </p:cNvSpPr>
          <p:nvPr/>
        </p:nvSpPr>
        <p:spPr bwMode="auto">
          <a:xfrm>
            <a:off x="1908175" y="4076700"/>
            <a:ext cx="4572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 i="1">
                <a:solidFill>
                  <a:srgbClr val="FF0000"/>
                </a:solidFill>
                <a:latin typeface="Calibri" pitchFamily="34" charset="0"/>
              </a:rPr>
              <a:t>Сигнальные карточки с цифрами и буквами (веера букв и цифр).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2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90_DXm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2327</TotalTime>
  <Words>1348</Words>
  <Application>Microsoft Office PowerPoint</Application>
  <PresentationFormat>Экран (4:3)</PresentationFormat>
  <Paragraphs>228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34" baseType="lpstr">
      <vt:lpstr>Arial</vt:lpstr>
      <vt:lpstr>Calibri</vt:lpstr>
      <vt:lpstr>Franklin Gothic Book</vt:lpstr>
      <vt:lpstr>90_DXm</vt:lpstr>
      <vt:lpstr>90_DXm</vt:lpstr>
      <vt:lpstr>90_DXm</vt:lpstr>
      <vt:lpstr>Инклюзивное образование. Активные методы и приёмы обучения в начальной школе.</vt:lpstr>
      <vt:lpstr>Слайд 2</vt:lpstr>
      <vt:lpstr>К ним относят:</vt:lpstr>
      <vt:lpstr>Приветствия.</vt:lpstr>
      <vt:lpstr>Установка.</vt:lpstr>
      <vt:lpstr>Минутки создания хорошего настроения</vt:lpstr>
      <vt:lpstr>Методы для снятия усталости, напряжения, восстановления энергии перед выполнением сложной учебной задачи.</vt:lpstr>
      <vt:lpstr>Использование сигнальных карточек при выполнении заданий </vt:lpstr>
      <vt:lpstr>Слайд 9</vt:lpstr>
      <vt:lpstr>Слайд 10</vt:lpstr>
      <vt:lpstr>Использование вставок на доску (буквы, слова) при выполнении задания, разгадывания кроссворда и т. д. </vt:lpstr>
      <vt:lpstr>Узелки на память </vt:lpstr>
      <vt:lpstr>Слайд 13</vt:lpstr>
      <vt:lpstr>Работа с бланковыми методиками </vt:lpstr>
      <vt:lpstr> Правила применения бланков: </vt:lpstr>
      <vt:lpstr>Слайд 16</vt:lpstr>
      <vt:lpstr>Восприятие материала на определённом этапе занятия с закрытыми глазами </vt:lpstr>
      <vt:lpstr>Использование кинезиологических упражнений </vt:lpstr>
      <vt:lpstr>Слайд 19</vt:lpstr>
      <vt:lpstr>Использование презентаций-офтальмотренажёров, отдельной презентации и фрагментов презентации </vt:lpstr>
      <vt:lpstr>Использование картинного материала </vt:lpstr>
      <vt:lpstr> «Пометки на полях»  </vt:lpstr>
      <vt:lpstr>«Направленное чтение» </vt:lpstr>
      <vt:lpstr>Активные методы рефлексии. </vt:lpstr>
      <vt:lpstr>Слайд 25</vt:lpstr>
      <vt:lpstr>Слайд 26</vt:lpstr>
      <vt:lpstr>Слайд 27</vt:lpstr>
      <vt:lpstr>Слайд 28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наталья</cp:lastModifiedBy>
  <cp:revision>86</cp:revision>
  <cp:lastPrinted>2015-11-05T12:29:37Z</cp:lastPrinted>
  <dcterms:created xsi:type="dcterms:W3CDTF">2013-01-09T16:13:40Z</dcterms:created>
  <dcterms:modified xsi:type="dcterms:W3CDTF">2017-01-08T16:55:37Z</dcterms:modified>
</cp:coreProperties>
</file>