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57"/>
  </p:notesMasterIdLst>
  <p:sldIdLst>
    <p:sldId id="257" r:id="rId2"/>
    <p:sldId id="259" r:id="rId3"/>
    <p:sldId id="346" r:id="rId4"/>
    <p:sldId id="263" r:id="rId5"/>
    <p:sldId id="264" r:id="rId6"/>
    <p:sldId id="265" r:id="rId7"/>
    <p:sldId id="266" r:id="rId8"/>
    <p:sldId id="267" r:id="rId9"/>
    <p:sldId id="268" r:id="rId10"/>
    <p:sldId id="270" r:id="rId11"/>
    <p:sldId id="271" r:id="rId12"/>
    <p:sldId id="274" r:id="rId13"/>
    <p:sldId id="276" r:id="rId14"/>
    <p:sldId id="277" r:id="rId15"/>
    <p:sldId id="279" r:id="rId16"/>
    <p:sldId id="280" r:id="rId17"/>
    <p:sldId id="338" r:id="rId18"/>
    <p:sldId id="281" r:id="rId19"/>
    <p:sldId id="282" r:id="rId20"/>
    <p:sldId id="284" r:id="rId21"/>
    <p:sldId id="285" r:id="rId22"/>
    <p:sldId id="286" r:id="rId23"/>
    <p:sldId id="347" r:id="rId24"/>
    <p:sldId id="287" r:id="rId25"/>
    <p:sldId id="348" r:id="rId26"/>
    <p:sldId id="317" r:id="rId27"/>
    <p:sldId id="318" r:id="rId28"/>
    <p:sldId id="319" r:id="rId29"/>
    <p:sldId id="320" r:id="rId30"/>
    <p:sldId id="292" r:id="rId31"/>
    <p:sldId id="349" r:id="rId32"/>
    <p:sldId id="321" r:id="rId33"/>
    <p:sldId id="322" r:id="rId34"/>
    <p:sldId id="326" r:id="rId35"/>
    <p:sldId id="325" r:id="rId36"/>
    <p:sldId id="324" r:id="rId37"/>
    <p:sldId id="323" r:id="rId38"/>
    <p:sldId id="331" r:id="rId39"/>
    <p:sldId id="330" r:id="rId40"/>
    <p:sldId id="307" r:id="rId41"/>
    <p:sldId id="308" r:id="rId42"/>
    <p:sldId id="309" r:id="rId43"/>
    <p:sldId id="310" r:id="rId44"/>
    <p:sldId id="311" r:id="rId45"/>
    <p:sldId id="314" r:id="rId46"/>
    <p:sldId id="329" r:id="rId47"/>
    <p:sldId id="333" r:id="rId48"/>
    <p:sldId id="293" r:id="rId49"/>
    <p:sldId id="335" r:id="rId50"/>
    <p:sldId id="294" r:id="rId51"/>
    <p:sldId id="354" r:id="rId52"/>
    <p:sldId id="300" r:id="rId53"/>
    <p:sldId id="301" r:id="rId54"/>
    <p:sldId id="316" r:id="rId55"/>
    <p:sldId id="304" r:id="rId5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60000"/>
    <a:srgbClr val="000000"/>
    <a:srgbClr val="B93A3A"/>
    <a:srgbClr val="FF3300"/>
    <a:srgbClr val="660066"/>
    <a:srgbClr val="660033"/>
    <a:srgbClr val="FF0000"/>
    <a:srgbClr val="A50021"/>
    <a:srgbClr val="A3CD5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432" autoAdjust="0"/>
  </p:normalViewPr>
  <p:slideViewPr>
    <p:cSldViewPr>
      <p:cViewPr varScale="1">
        <p:scale>
          <a:sx n="64" d="100"/>
          <a:sy n="64" d="100"/>
        </p:scale>
        <p:origin x="-151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3" d="100"/>
          <a:sy n="53" d="100"/>
        </p:scale>
        <p:origin x="188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379574-1772-408F-A24E-96344741B92F}" type="datetimeFigureOut">
              <a:rPr lang="ru-RU" smtClean="0"/>
              <a:t>01.11.2018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55DF50-A873-474D-BC41-4B5FBBFC42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138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5DF50-A873-474D-BC41-4B5FBBFC4260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002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5DF50-A873-474D-BC41-4B5FBBFC4260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511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0FE89FB-FF1C-4939-B06A-494FE81F1340}" type="datetimeFigureOut">
              <a:rPr lang="ru-RU" smtClean="0"/>
              <a:t>01.11.2018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F6E963E-6103-49FC-8F4F-6CA934A2BEC7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6731140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E89FB-FF1C-4939-B06A-494FE81F1340}" type="datetimeFigureOut">
              <a:rPr lang="ru-RU" smtClean="0"/>
              <a:t>01.11.2018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963E-6103-49FC-8F4F-6CA934A2BE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91619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E89FB-FF1C-4939-B06A-494FE81F1340}" type="datetimeFigureOut">
              <a:rPr lang="ru-RU" smtClean="0"/>
              <a:t>01.11.2018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963E-6103-49FC-8F4F-6CA934A2BE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877931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E89FB-FF1C-4939-B06A-494FE81F1340}" type="datetimeFigureOut">
              <a:rPr lang="ru-RU" smtClean="0"/>
              <a:t>01.11.2018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963E-6103-49FC-8F4F-6CA934A2BE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27705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E89FB-FF1C-4939-B06A-494FE81F1340}" type="datetimeFigureOut">
              <a:rPr lang="ru-RU" smtClean="0"/>
              <a:t>01.11.2018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963E-6103-49FC-8F4F-6CA934A2BEC7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9219119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E89FB-FF1C-4939-B06A-494FE81F1340}" type="datetimeFigureOut">
              <a:rPr lang="ru-RU" smtClean="0"/>
              <a:t>01.11.2018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963E-6103-49FC-8F4F-6CA934A2BE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6684702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E89FB-FF1C-4939-B06A-494FE81F1340}" type="datetimeFigureOut">
              <a:rPr lang="ru-RU" smtClean="0"/>
              <a:t>01.11.2018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963E-6103-49FC-8F4F-6CA934A2BE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62877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E89FB-FF1C-4939-B06A-494FE81F1340}" type="datetimeFigureOut">
              <a:rPr lang="ru-RU" smtClean="0"/>
              <a:t>01.11.2018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963E-6103-49FC-8F4F-6CA934A2BE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614801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E89FB-FF1C-4939-B06A-494FE81F1340}" type="datetimeFigureOut">
              <a:rPr lang="ru-RU" smtClean="0"/>
              <a:t>01.11.2018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963E-6103-49FC-8F4F-6CA934A2BE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256256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E89FB-FF1C-4939-B06A-494FE81F1340}" type="datetimeFigureOut">
              <a:rPr lang="ru-RU" smtClean="0"/>
              <a:t>01.11.2018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963E-6103-49FC-8F4F-6CA934A2BE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585285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E89FB-FF1C-4939-B06A-494FE81F1340}" type="datetimeFigureOut">
              <a:rPr lang="ru-RU" smtClean="0"/>
              <a:t>01.11.2018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E963E-6103-49FC-8F4F-6CA934A2BE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3978177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10FE89FB-FF1C-4939-B06A-494FE81F1340}" type="datetimeFigureOut">
              <a:rPr lang="ru-RU" smtClean="0"/>
              <a:t>01.11.2018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6F6E963E-6103-49FC-8F4F-6CA934A2BE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9851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9.jpeg"/><Relationship Id="rId7" Type="http://schemas.openxmlformats.org/officeDocument/2006/relationships/image" Target="../media/image26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27.jpeg"/><Relationship Id="rId4" Type="http://schemas.openxmlformats.org/officeDocument/2006/relationships/image" Target="../media/image31.jpeg"/><Relationship Id="rId9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60" y="332656"/>
            <a:ext cx="8486604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24839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340768"/>
            <a:ext cx="6712856" cy="53434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2852936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СМЕШНОЙ   ЧЕЛОВЕЧЕК</a:t>
            </a:r>
            <a:r>
              <a:rPr lang="ru-RU" sz="5400" b="1" dirty="0" smtClean="0"/>
              <a:t/>
            </a:r>
            <a:br>
              <a:rPr lang="ru-RU" sz="5400" b="1" dirty="0" smtClean="0"/>
            </a:br>
            <a:r>
              <a:rPr lang="ru-RU" b="1" dirty="0" smtClean="0">
                <a:solidFill>
                  <a:schemeClr val="tx1"/>
                </a:solidFill>
              </a:rPr>
              <a:t>Музыка А. ЖУРБИНА</a:t>
            </a:r>
            <a:r>
              <a:rPr lang="en-GB" b="1" dirty="0" smtClean="0">
                <a:solidFill>
                  <a:schemeClr val="tx1"/>
                </a:solidFill>
              </a:rPr>
              <a:t/>
            </a:r>
            <a:br>
              <a:rPr lang="en-GB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Слова П. СИНЯВСКОГО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990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55776" y="3212976"/>
            <a:ext cx="5265033" cy="261965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0" y="2557463"/>
            <a:ext cx="2628900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8226946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61188" y="2348881"/>
            <a:ext cx="11011611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0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103</a:t>
            </a:r>
            <a:endParaRPr lang="ru-RU" sz="30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08859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864096"/>
          </a:xfrm>
        </p:spPr>
        <p:txBody>
          <a:bodyPr>
            <a:noAutofit/>
          </a:bodyPr>
          <a:lstStyle/>
          <a:p>
            <a:pPr algn="ctr"/>
            <a:r>
              <a:rPr lang="ru-RU" sz="8000" b="1" dirty="0" smtClean="0">
                <a:solidFill>
                  <a:schemeClr val="accent1">
                    <a:lumMod val="75000"/>
                  </a:schemeClr>
                </a:solidFill>
              </a:rPr>
              <a:t>Багульник</a:t>
            </a:r>
            <a:endParaRPr lang="ru-RU" sz="8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12754"/>
            <a:ext cx="7992888" cy="47365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79512" y="5949280"/>
            <a:ext cx="8784976" cy="9087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8000" b="1" dirty="0" smtClean="0">
                <a:solidFill>
                  <a:schemeClr val="accent1">
                    <a:lumMod val="75000"/>
                  </a:schemeClr>
                </a:solidFill>
              </a:rPr>
              <a:t>Labrador tea</a:t>
            </a:r>
            <a:endParaRPr lang="ru-RU" sz="80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694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352928" cy="864096"/>
          </a:xfrm>
        </p:spPr>
        <p:txBody>
          <a:bodyPr>
            <a:noAutofit/>
          </a:bodyPr>
          <a:lstStyle/>
          <a:p>
            <a:pPr algn="ctr"/>
            <a:r>
              <a:rPr lang="ru-RU" sz="8000" b="1" dirty="0" smtClean="0">
                <a:solidFill>
                  <a:schemeClr val="accent1">
                    <a:lumMod val="75000"/>
                  </a:schemeClr>
                </a:solidFill>
              </a:rPr>
              <a:t>Валериана</a:t>
            </a:r>
            <a:endParaRPr lang="ru-RU" sz="8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6"/>
            <a:ext cx="7776864" cy="48965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79512" y="5781878"/>
            <a:ext cx="8784976" cy="9594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7200" b="1" dirty="0" smtClean="0">
                <a:solidFill>
                  <a:schemeClr val="accent1">
                    <a:lumMod val="75000"/>
                  </a:schemeClr>
                </a:solidFill>
              </a:rPr>
              <a:t>Valerian</a:t>
            </a:r>
            <a:endParaRPr lang="ru-RU" sz="7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9115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224136"/>
          </a:xfrm>
        </p:spPr>
        <p:txBody>
          <a:bodyPr>
            <a:noAutofit/>
          </a:bodyPr>
          <a:lstStyle/>
          <a:p>
            <a:pPr algn="ctr"/>
            <a:r>
              <a:rPr lang="ru-RU" sz="8000" b="1" dirty="0" smtClean="0">
                <a:solidFill>
                  <a:schemeClr val="accent1">
                    <a:lumMod val="75000"/>
                  </a:schemeClr>
                </a:solidFill>
              </a:rPr>
              <a:t>Аир болотный</a:t>
            </a:r>
            <a:endParaRPr lang="ru-RU" sz="8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4"/>
            <a:ext cx="7776864" cy="46805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79512" y="5805264"/>
            <a:ext cx="8784976" cy="10527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8000" b="1" dirty="0" smtClean="0">
                <a:solidFill>
                  <a:schemeClr val="accent1">
                    <a:lumMod val="75000"/>
                  </a:schemeClr>
                </a:solidFill>
              </a:rPr>
              <a:t>С</a:t>
            </a:r>
            <a:r>
              <a:rPr lang="en-US" sz="8000" b="1" dirty="0" err="1" smtClean="0">
                <a:solidFill>
                  <a:schemeClr val="accent1">
                    <a:lumMod val="75000"/>
                  </a:schemeClr>
                </a:solidFill>
              </a:rPr>
              <a:t>alamus</a:t>
            </a:r>
            <a:endParaRPr lang="ru-RU" sz="80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67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792088"/>
          </a:xfrm>
        </p:spPr>
        <p:txBody>
          <a:bodyPr>
            <a:noAutofit/>
          </a:bodyPr>
          <a:lstStyle/>
          <a:p>
            <a:pPr algn="ctr"/>
            <a:r>
              <a:rPr lang="ru-RU" sz="8000" b="1" dirty="0" smtClean="0">
                <a:solidFill>
                  <a:schemeClr val="accent1">
                    <a:lumMod val="75000"/>
                  </a:schemeClr>
                </a:solidFill>
              </a:rPr>
              <a:t>Кубышка желтая</a:t>
            </a:r>
            <a:endParaRPr lang="ru-RU" sz="8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0728"/>
            <a:ext cx="7704856" cy="48245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79512" y="5805264"/>
            <a:ext cx="8784976" cy="9361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8000" b="1" dirty="0" smtClean="0">
                <a:solidFill>
                  <a:schemeClr val="accent1">
                    <a:lumMod val="75000"/>
                  </a:schemeClr>
                </a:solidFill>
              </a:rPr>
              <a:t>Yellow water lily</a:t>
            </a:r>
            <a:endParaRPr lang="ru-RU" sz="80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1410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6185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Documents and Settings\Admin.MICROSOF-CDB5EA\Local Settings\Temporary Internet Files\Content.Word\a-swim-in-the-clipart-2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3640" y="17899"/>
            <a:ext cx="4151337" cy="30211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:\Documents and Settings\Admin.MICROSOF-CDB5EA\Local Settings\Temporary Internet Files\Content.Word\683968.x400p-640x35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03" y="-21263"/>
            <a:ext cx="4298404" cy="31284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Documents and Settings\Admin.MICROSOF-CDB5EA\Local Settings\Temporary Internet Files\Content.Word\child-fruit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93962" y="3911978"/>
            <a:ext cx="4198518" cy="28489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Documents and Settings\Admin.MICROSOF-CDB5EA\Local Settings\Temporary Internet Files\Content.Word\studnet-wash-your-hands-clipart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52536" y="3230553"/>
            <a:ext cx="3528392" cy="36464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 descr="C:\Documents and Settings\Admin.MICROSOF-CDB5EA\Local Settings\Temporary Internet Files\Content.Word\kids-walk-school_orig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39752" y="2152814"/>
            <a:ext cx="4364902" cy="32807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76746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649344" cy="792088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solidFill>
                  <a:schemeClr val="accent1">
                    <a:lumMod val="75000"/>
                  </a:schemeClr>
                </a:solidFill>
              </a:rPr>
              <a:t>Белокрыльник болотный</a:t>
            </a:r>
            <a:endParaRPr lang="ru-RU" sz="5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6"/>
            <a:ext cx="7776864" cy="48245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79512" y="5978688"/>
            <a:ext cx="8784976" cy="6906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5400" b="1" dirty="0" smtClean="0">
                <a:solidFill>
                  <a:schemeClr val="accent1">
                    <a:lumMod val="75000"/>
                  </a:schemeClr>
                </a:solidFill>
              </a:rPr>
              <a:t>Wild </a:t>
            </a:r>
            <a:r>
              <a:rPr lang="en-US" sz="5400" b="1" dirty="0">
                <a:solidFill>
                  <a:schemeClr val="accent1">
                    <a:lumMod val="75000"/>
                  </a:schemeClr>
                </a:solidFill>
              </a:rPr>
              <a:t>calla </a:t>
            </a:r>
            <a:endParaRPr lang="ru-RU" sz="5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3881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936104"/>
          </a:xfrm>
        </p:spPr>
        <p:txBody>
          <a:bodyPr>
            <a:noAutofit/>
          </a:bodyPr>
          <a:lstStyle/>
          <a:p>
            <a:pPr algn="ctr"/>
            <a:r>
              <a:rPr lang="ru-RU" sz="8000" b="1" dirty="0" smtClean="0">
                <a:solidFill>
                  <a:schemeClr val="accent1">
                    <a:lumMod val="75000"/>
                  </a:schemeClr>
                </a:solidFill>
              </a:rPr>
              <a:t>Жирянка</a:t>
            </a:r>
            <a:endParaRPr lang="ru-RU" sz="8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79512" y="5589240"/>
            <a:ext cx="8784976" cy="10801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8000" b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8000" b="1" dirty="0" smtClean="0">
                <a:solidFill>
                  <a:schemeClr val="accent1">
                    <a:lumMod val="75000"/>
                  </a:schemeClr>
                </a:solidFill>
              </a:rPr>
              <a:t>utterwort</a:t>
            </a:r>
            <a:endParaRPr lang="ru-RU" sz="8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Рисунок 5" descr="C:\Documents and Settings\Admin.MICROSOF-CDB5EA\Рабочий стол\Новая папка (2)\0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24744"/>
            <a:ext cx="7776864" cy="46085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65375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96652"/>
            <a:ext cx="8496944" cy="6228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44473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640960" cy="864096"/>
          </a:xfrm>
        </p:spPr>
        <p:txBody>
          <a:bodyPr>
            <a:noAutofit/>
          </a:bodyPr>
          <a:lstStyle/>
          <a:p>
            <a:pPr algn="ctr"/>
            <a:r>
              <a:rPr lang="ru-RU" sz="8000" b="1" dirty="0" smtClean="0">
                <a:solidFill>
                  <a:schemeClr val="accent1">
                    <a:lumMod val="75000"/>
                  </a:schemeClr>
                </a:solidFill>
              </a:rPr>
              <a:t>Кувшинка белая</a:t>
            </a:r>
            <a:endParaRPr lang="ru-RU" sz="8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7"/>
          <a:stretch/>
        </p:blipFill>
        <p:spPr bwMode="auto">
          <a:xfrm>
            <a:off x="683568" y="1052736"/>
            <a:ext cx="7776864" cy="46805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79512" y="5517232"/>
            <a:ext cx="8784976" cy="11521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8000" b="1" dirty="0" smtClean="0">
                <a:solidFill>
                  <a:schemeClr val="accent1">
                    <a:lumMod val="75000"/>
                  </a:schemeClr>
                </a:solidFill>
              </a:rPr>
              <a:t>White water </a:t>
            </a:r>
            <a:r>
              <a:rPr lang="en-US" sz="8000" b="1" dirty="0">
                <a:solidFill>
                  <a:schemeClr val="accent1">
                    <a:lumMod val="75000"/>
                  </a:schemeClr>
                </a:solidFill>
              </a:rPr>
              <a:t>lily </a:t>
            </a:r>
            <a:endParaRPr lang="ru-RU" sz="80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0581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40964" cy="1080120"/>
          </a:xfrm>
        </p:spPr>
        <p:txBody>
          <a:bodyPr>
            <a:noAutofit/>
          </a:bodyPr>
          <a:lstStyle/>
          <a:p>
            <a:pPr algn="ctr"/>
            <a:r>
              <a:rPr lang="ru-RU" sz="8000" b="1" dirty="0" smtClean="0">
                <a:solidFill>
                  <a:schemeClr val="accent1">
                    <a:lumMod val="75000"/>
                  </a:schemeClr>
                </a:solidFill>
              </a:rPr>
              <a:t>Мох сфагнум</a:t>
            </a:r>
            <a:endParaRPr lang="ru-RU" sz="8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79512" y="5445224"/>
            <a:ext cx="8840964" cy="12961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8000" b="1" dirty="0" smtClean="0">
                <a:solidFill>
                  <a:schemeClr val="accent1">
                    <a:lumMod val="75000"/>
                  </a:schemeClr>
                </a:solidFill>
              </a:rPr>
              <a:t>В</a:t>
            </a:r>
            <a:r>
              <a:rPr lang="en-US" sz="8000" b="1" dirty="0" err="1" smtClean="0">
                <a:solidFill>
                  <a:schemeClr val="accent1">
                    <a:lumMod val="75000"/>
                  </a:schemeClr>
                </a:solidFill>
              </a:rPr>
              <a:t>og</a:t>
            </a:r>
            <a:r>
              <a:rPr lang="en-US" sz="8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8000" b="1" dirty="0">
                <a:solidFill>
                  <a:schemeClr val="accent1">
                    <a:lumMod val="75000"/>
                  </a:schemeClr>
                </a:solidFill>
              </a:rPr>
              <a:t>moss </a:t>
            </a:r>
            <a:endParaRPr lang="ru-RU" sz="8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Рисунок 4" descr="C:\Documents and Settings\Admin.MICROSOF-CDB5EA\Рабочий стол\Новая папка (2)\Z9iYIFBg_5U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96752"/>
            <a:ext cx="8064896" cy="46085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47322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Documents and Settings\Admin.MICROSOF-CDB5EA\Рабочий стол\Новая папка (2)\cvetok_krasivyy_boloto_89090_602x339.jpg"/>
          <p:cNvPicPr/>
          <p:nvPr/>
        </p:nvPicPr>
        <p:blipFill>
          <a:blip r:embed="rId2" cstate="print"/>
          <a:srcRect l="13474" t="-1227" r="30904" b="14110"/>
          <a:stretch>
            <a:fillRect/>
          </a:stretch>
        </p:blipFill>
        <p:spPr bwMode="auto">
          <a:xfrm>
            <a:off x="3349833" y="3123705"/>
            <a:ext cx="2590800" cy="26479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C:\Documents and Settings\Admin.MICROSOF-CDB5EA\Рабочий стол\Новая папка (2)\Z9iYIFBg_5U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107910">
            <a:off x="123376" y="4227963"/>
            <a:ext cx="3871612" cy="24043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C:\Documents and Settings\Admin.MICROSOF-CDB5EA\Рабочий стол\Новая папка (2)\big_sfagnum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312903">
            <a:off x="5466804" y="4180068"/>
            <a:ext cx="3633931" cy="24371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C:\Documents and Settings\Admin.MICROSOF-CDB5EA\Рабочий стол\Новая папка (2)\0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23964">
            <a:off x="6075552" y="101679"/>
            <a:ext cx="2952970" cy="26469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C:\Documents and Settings\Admin.MICROSOF-CDB5EA\Рабочий стол\Новая папка (2)\kamassiya-ili-golubaya-liliya-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05509" y="647698"/>
            <a:ext cx="3038475" cy="23509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2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83894">
            <a:off x="202890" y="150086"/>
            <a:ext cx="2970530" cy="272515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Рисунок 8" descr="C:\Documents and Settings\Admin.MICROSOF-CDB5EA\Рабочий стол\Новая папка (2)\lily.jpg"/>
          <p:cNvPicPr/>
          <p:nvPr/>
        </p:nvPicPr>
        <p:blipFill>
          <a:blip r:embed="rId8" cstate="print"/>
          <a:srcRect l="9000" t="5333" r="26800" b="30933"/>
          <a:stretch>
            <a:fillRect/>
          </a:stretch>
        </p:blipFill>
        <p:spPr bwMode="auto">
          <a:xfrm rot="20410079">
            <a:off x="5494070" y="2309381"/>
            <a:ext cx="3057525" cy="20715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Documents and Settings\Admin.MICROSOF-CDB5EA\Рабочий стол\Новая папка (2)\42461465_Izmenenie_razmera_kuvshi_lil.jpg"/>
          <p:cNvPicPr/>
          <p:nvPr/>
        </p:nvPicPr>
        <p:blipFill>
          <a:blip r:embed="rId9" cstate="print"/>
          <a:srcRect l="22736" t="11570" r="19226" b="25620"/>
          <a:stretch>
            <a:fillRect/>
          </a:stretch>
        </p:blipFill>
        <p:spPr bwMode="auto">
          <a:xfrm rot="843278">
            <a:off x="868375" y="2244416"/>
            <a:ext cx="2976717" cy="22622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233410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60648"/>
            <a:ext cx="8640959" cy="5835352"/>
          </a:xfrm>
        </p:spPr>
        <p:txBody>
          <a:bodyPr>
            <a:noAutofit/>
          </a:bodyPr>
          <a:lstStyle/>
          <a:p>
            <a:pPr marL="34290" indent="0">
              <a:buNone/>
            </a:pPr>
            <a:r>
              <a:rPr lang="en-GB" sz="5400" b="1" dirty="0" smtClean="0">
                <a:solidFill>
                  <a:srgbClr val="FF0000"/>
                </a:solidFill>
                <a:ea typeface="+mj-ea"/>
                <a:cs typeface="+mj-cs"/>
              </a:rPr>
              <a:t>p</a:t>
            </a:r>
            <a:r>
              <a:rPr lang="en-GB" sz="5400" b="1" dirty="0" smtClean="0">
                <a:solidFill>
                  <a:srgbClr val="A6B727">
                    <a:lumMod val="75000"/>
                  </a:srgbClr>
                </a:solidFill>
                <a:ea typeface="+mj-ea"/>
                <a:cs typeface="+mj-cs"/>
              </a:rPr>
              <a:t> </a:t>
            </a:r>
            <a:r>
              <a:rPr lang="en-GB" sz="5400" b="1" dirty="0">
                <a:solidFill>
                  <a:schemeClr val="accent1">
                    <a:lumMod val="50000"/>
                  </a:schemeClr>
                </a:solidFill>
              </a:rPr>
              <a:t>– </a:t>
            </a:r>
            <a:r>
              <a:rPr lang="ru-RU" sz="5400" dirty="0" smtClean="0">
                <a:solidFill>
                  <a:schemeClr val="accent1">
                    <a:lumMod val="50000"/>
                  </a:schemeClr>
                </a:solidFill>
                <a:ea typeface="+mj-ea"/>
                <a:cs typeface="+mj-cs"/>
              </a:rPr>
              <a:t>Белокрыльник болотный</a:t>
            </a:r>
          </a:p>
          <a:p>
            <a:pPr marL="34290" indent="0">
              <a:buNone/>
            </a:pPr>
            <a:endParaRPr lang="en-GB" sz="5400" b="1" dirty="0" smtClean="0">
              <a:solidFill>
                <a:srgbClr val="A6B727">
                  <a:lumMod val="75000"/>
                </a:srgbClr>
              </a:solidFill>
              <a:ea typeface="+mj-ea"/>
              <a:cs typeface="+mj-cs"/>
            </a:endParaRPr>
          </a:p>
          <a:p>
            <a:pPr marL="34290" indent="0">
              <a:buNone/>
            </a:pPr>
            <a:r>
              <a:rPr lang="en-GB" sz="5400" b="1" dirty="0" err="1" smtClean="0">
                <a:solidFill>
                  <a:srgbClr val="FF0000"/>
                </a:solidFill>
                <a:ea typeface="+mj-ea"/>
                <a:cs typeface="+mj-cs"/>
              </a:rPr>
              <a:t>mp</a:t>
            </a:r>
            <a:r>
              <a:rPr lang="en-GB" sz="5400" b="1" dirty="0" smtClean="0">
                <a:solidFill>
                  <a:srgbClr val="A6B727">
                    <a:lumMod val="75000"/>
                  </a:srgbClr>
                </a:solidFill>
                <a:ea typeface="+mj-ea"/>
                <a:cs typeface="+mj-cs"/>
              </a:rPr>
              <a:t> </a:t>
            </a:r>
            <a:r>
              <a:rPr lang="en-GB" sz="5400" b="1" dirty="0" smtClean="0">
                <a:solidFill>
                  <a:schemeClr val="accent1">
                    <a:lumMod val="50000"/>
                  </a:schemeClr>
                </a:solidFill>
                <a:ea typeface="+mj-ea"/>
                <a:cs typeface="+mj-cs"/>
              </a:rPr>
              <a:t>– </a:t>
            </a:r>
            <a:r>
              <a:rPr lang="ru-RU" sz="5400" dirty="0" smtClean="0">
                <a:solidFill>
                  <a:schemeClr val="accent1">
                    <a:lumMod val="50000"/>
                  </a:schemeClr>
                </a:solidFill>
                <a:ea typeface="+mj-ea"/>
                <a:cs typeface="+mj-cs"/>
              </a:rPr>
              <a:t>Жирянка</a:t>
            </a:r>
            <a:endParaRPr lang="en-GB" sz="5400" dirty="0" smtClean="0">
              <a:solidFill>
                <a:schemeClr val="accent1">
                  <a:lumMod val="50000"/>
                </a:schemeClr>
              </a:solidFill>
              <a:ea typeface="+mj-ea"/>
              <a:cs typeface="+mj-cs"/>
            </a:endParaRPr>
          </a:p>
          <a:p>
            <a:pPr marL="34290" indent="0">
              <a:buNone/>
            </a:pPr>
            <a:endParaRPr lang="ru-RU" sz="5400" dirty="0" smtClean="0">
              <a:solidFill>
                <a:srgbClr val="A6B727">
                  <a:lumMod val="75000"/>
                </a:srgbClr>
              </a:solidFill>
              <a:ea typeface="+mj-ea"/>
              <a:cs typeface="+mj-cs"/>
            </a:endParaRPr>
          </a:p>
          <a:p>
            <a:pPr marL="34290" indent="0">
              <a:buNone/>
            </a:pPr>
            <a:r>
              <a:rPr lang="en-GB" sz="5400" b="1" dirty="0" smtClean="0">
                <a:solidFill>
                  <a:srgbClr val="FF0000"/>
                </a:solidFill>
                <a:ea typeface="+mj-ea"/>
                <a:cs typeface="+mj-cs"/>
              </a:rPr>
              <a:t>mf</a:t>
            </a:r>
            <a:r>
              <a:rPr lang="en-GB" sz="5400" b="1" dirty="0" smtClean="0">
                <a:solidFill>
                  <a:srgbClr val="A6B727">
                    <a:lumMod val="75000"/>
                  </a:srgbClr>
                </a:solidFill>
                <a:ea typeface="+mj-ea"/>
                <a:cs typeface="+mj-cs"/>
              </a:rPr>
              <a:t> </a:t>
            </a:r>
            <a:r>
              <a:rPr lang="en-GB" sz="5400" b="1" dirty="0" smtClean="0">
                <a:solidFill>
                  <a:schemeClr val="accent1">
                    <a:lumMod val="50000"/>
                  </a:schemeClr>
                </a:solidFill>
              </a:rPr>
              <a:t>–</a:t>
            </a:r>
            <a:r>
              <a:rPr lang="en-GB" sz="5400" b="1" dirty="0" smtClean="0">
                <a:solidFill>
                  <a:schemeClr val="accent1">
                    <a:lumMod val="50000"/>
                  </a:schemeClr>
                </a:solidFill>
                <a:ea typeface="+mj-ea"/>
                <a:cs typeface="+mj-cs"/>
              </a:rPr>
              <a:t> </a:t>
            </a:r>
            <a:r>
              <a:rPr lang="ru-RU" sz="5400" dirty="0" smtClean="0">
                <a:solidFill>
                  <a:schemeClr val="accent1">
                    <a:lumMod val="50000"/>
                  </a:schemeClr>
                </a:solidFill>
                <a:ea typeface="+mj-ea"/>
                <a:cs typeface="+mj-cs"/>
              </a:rPr>
              <a:t>Кувшинка белая</a:t>
            </a:r>
            <a:endParaRPr lang="en-GB" sz="5400" dirty="0" smtClean="0">
              <a:solidFill>
                <a:schemeClr val="accent1">
                  <a:lumMod val="50000"/>
                </a:schemeClr>
              </a:solidFill>
              <a:ea typeface="+mj-ea"/>
              <a:cs typeface="+mj-cs"/>
            </a:endParaRPr>
          </a:p>
          <a:p>
            <a:pPr marL="34290" indent="0">
              <a:buNone/>
            </a:pPr>
            <a:endParaRPr lang="ru-RU" sz="5400" dirty="0" smtClean="0">
              <a:solidFill>
                <a:srgbClr val="A6B727">
                  <a:lumMod val="75000"/>
                </a:srgbClr>
              </a:solidFill>
              <a:ea typeface="+mj-ea"/>
              <a:cs typeface="+mj-cs"/>
            </a:endParaRPr>
          </a:p>
          <a:p>
            <a:pPr marL="34290" indent="0">
              <a:buNone/>
            </a:pPr>
            <a:r>
              <a:rPr lang="en-GB" sz="5400" b="1" dirty="0" smtClean="0">
                <a:solidFill>
                  <a:srgbClr val="FF0000"/>
                </a:solidFill>
                <a:ea typeface="+mj-ea"/>
                <a:cs typeface="+mj-cs"/>
              </a:rPr>
              <a:t>f</a:t>
            </a:r>
            <a:r>
              <a:rPr lang="en-GB" sz="5400" b="1" dirty="0" smtClean="0">
                <a:solidFill>
                  <a:srgbClr val="A6B727">
                    <a:lumMod val="75000"/>
                  </a:srgbClr>
                </a:solidFill>
                <a:ea typeface="+mj-ea"/>
                <a:cs typeface="+mj-cs"/>
              </a:rPr>
              <a:t> </a:t>
            </a:r>
            <a:r>
              <a:rPr lang="en-GB" sz="5400" b="1" dirty="0" smtClean="0">
                <a:solidFill>
                  <a:schemeClr val="accent1">
                    <a:lumMod val="50000"/>
                  </a:schemeClr>
                </a:solidFill>
              </a:rPr>
              <a:t>–</a:t>
            </a:r>
            <a:r>
              <a:rPr lang="en-GB" sz="5400" b="1" dirty="0" smtClean="0">
                <a:solidFill>
                  <a:schemeClr val="accent1">
                    <a:lumMod val="50000"/>
                  </a:schemeClr>
                </a:solidFill>
                <a:ea typeface="+mj-ea"/>
                <a:cs typeface="+mj-cs"/>
              </a:rPr>
              <a:t> </a:t>
            </a:r>
            <a:r>
              <a:rPr lang="ru-RU" sz="5400" dirty="0" smtClean="0">
                <a:solidFill>
                  <a:schemeClr val="accent1">
                    <a:lumMod val="50000"/>
                  </a:schemeClr>
                </a:solidFill>
                <a:ea typeface="+mj-ea"/>
                <a:cs typeface="+mj-cs"/>
              </a:rPr>
              <a:t>Мох </a:t>
            </a:r>
            <a:r>
              <a:rPr lang="ru-RU" sz="5400" dirty="0">
                <a:solidFill>
                  <a:schemeClr val="accent1">
                    <a:lumMod val="50000"/>
                  </a:schemeClr>
                </a:solidFill>
                <a:ea typeface="+mj-ea"/>
                <a:cs typeface="+mj-cs"/>
              </a:rPr>
              <a:t>сфагнум</a:t>
            </a:r>
            <a:endParaRPr lang="en-US" sz="5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5363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556792"/>
            <a:ext cx="8784976" cy="2664296"/>
          </a:xfrm>
        </p:spPr>
        <p:txBody>
          <a:bodyPr>
            <a:noAutofit/>
          </a:bodyPr>
          <a:lstStyle/>
          <a:p>
            <a:pPr algn="ctr"/>
            <a:r>
              <a:rPr lang="ru-RU" sz="11000" b="1" dirty="0" smtClean="0">
                <a:solidFill>
                  <a:schemeClr val="accent1">
                    <a:lumMod val="50000"/>
                  </a:schemeClr>
                </a:solidFill>
              </a:rPr>
              <a:t>ЖИВОТНЫЕ</a:t>
            </a:r>
            <a:endParaRPr lang="ru-RU" sz="11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79512" y="3429000"/>
            <a:ext cx="8784976" cy="18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ru-RU" sz="9600" b="1" dirty="0" smtClean="0"/>
          </a:p>
          <a:p>
            <a:pPr algn="ctr"/>
            <a:endParaRPr lang="ru-RU" sz="9600" b="1" dirty="0"/>
          </a:p>
          <a:p>
            <a:pPr algn="ctr"/>
            <a:r>
              <a:rPr lang="en-US" sz="11000" b="1" dirty="0" smtClean="0">
                <a:solidFill>
                  <a:srgbClr val="FF0000"/>
                </a:solidFill>
              </a:rPr>
              <a:t>ANIMALS</a:t>
            </a:r>
            <a:endParaRPr lang="ru-RU" sz="11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160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1438467"/>
              </p:ext>
            </p:extLst>
          </p:nvPr>
        </p:nvGraphicFramePr>
        <p:xfrm>
          <a:off x="179512" y="188639"/>
          <a:ext cx="8784976" cy="6560850"/>
        </p:xfrm>
        <a:graphic>
          <a:graphicData uri="http://schemas.openxmlformats.org/drawingml/2006/table">
            <a:tbl>
              <a:tblPr firstRow="1" firstCol="1" bandRow="1"/>
              <a:tblGrid>
                <a:gridCol w="6019465">
                  <a:extLst>
                    <a:ext uri="{9D8B030D-6E8A-4147-A177-3AD203B41FA5}">
                      <a16:colId xmlns="" xmlns:a16="http://schemas.microsoft.com/office/drawing/2014/main" val="692706137"/>
                    </a:ext>
                  </a:extLst>
                </a:gridCol>
                <a:gridCol w="1370457">
                  <a:extLst>
                    <a:ext uri="{9D8B030D-6E8A-4147-A177-3AD203B41FA5}">
                      <a16:colId xmlns="" xmlns:a16="http://schemas.microsoft.com/office/drawing/2014/main" val="1436268833"/>
                    </a:ext>
                  </a:extLst>
                </a:gridCol>
                <a:gridCol w="1395054">
                  <a:extLst>
                    <a:ext uri="{9D8B030D-6E8A-4147-A177-3AD203B41FA5}">
                      <a16:colId xmlns="" xmlns:a16="http://schemas.microsoft.com/office/drawing/2014/main" val="3482338735"/>
                    </a:ext>
                  </a:extLst>
                </a:gridCol>
              </a:tblGrid>
              <a:tr h="576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УТВЕРЖДЕНИЯ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 ИЗУЧЕНИЯ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ПОСЛЕ ИЗУЧЕНИЯ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781336929"/>
                  </a:ext>
                </a:extLst>
              </a:tr>
              <a:tr h="88512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Верите ли вы, что птица может выдолбить в земле гнездо при помощи хвоста?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01077904"/>
                  </a:ext>
                </a:extLst>
              </a:tr>
              <a:tr h="49824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 big elk can walk on the swamp.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8161995"/>
                  </a:ext>
                </a:extLst>
              </a:tr>
              <a:tr h="80540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Верите ли вы, что про болото могут рассказывать разные музыкальные инструменты?</a:t>
                      </a:r>
                      <a:endParaRPr lang="en-US" sz="24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74355926"/>
                  </a:ext>
                </a:extLst>
              </a:tr>
              <a:tr h="76788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Верите ли вы, что на болоте могут загораться огни?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31765742"/>
                  </a:ext>
                </a:extLst>
              </a:tr>
              <a:tr h="39390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 swamp owl can hunt in the morning.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851273401"/>
                  </a:ext>
                </a:extLst>
              </a:tr>
              <a:tr h="113365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Верите ли вы, что осушение болот ведет к уменьшению количества животных и птиц на болотах?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334252067"/>
                  </a:ext>
                </a:extLst>
              </a:tr>
              <a:tr h="40797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Grass snakes can swim very well.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735440833"/>
                  </a:ext>
                </a:extLst>
              </a:tr>
              <a:tr h="80071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Верите ли вы, что существует музыка с названием «Кикимора»?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8543233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57949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Мои документы\МОЯ\Открытые уроки\Открытый урок чел. и мир\картинки к уроку\водная мышь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751972"/>
            <a:ext cx="3722869" cy="37228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6" name="Picture 2" descr="D:\Мои документы\МОЯ\Открытые уроки\Открытый урок чел. и мир\картинки к уроку\лягушк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5550"/>
            <a:ext cx="4745359" cy="37275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395536" y="3244334"/>
            <a:ext cx="470000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</a:rPr>
              <a:t>Лягушка</a:t>
            </a:r>
            <a:endParaRPr lang="en-US" sz="5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64088" y="620688"/>
            <a:ext cx="51917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chemeClr val="accent1">
                    <a:lumMod val="50000"/>
                  </a:schemeClr>
                </a:solidFill>
              </a:rPr>
              <a:t>Водяная полевка</a:t>
            </a:r>
          </a:p>
        </p:txBody>
      </p:sp>
    </p:spTree>
    <p:extLst>
      <p:ext uri="{BB962C8B-B14F-4D97-AF65-F5344CB8AC3E}">
        <p14:creationId xmlns:p14="http://schemas.microsoft.com/office/powerpoint/2010/main" val="22488257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7"/>
          <a:stretch/>
        </p:blipFill>
        <p:spPr bwMode="auto">
          <a:xfrm>
            <a:off x="305807" y="467204"/>
            <a:ext cx="4084637" cy="43080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897" y="980728"/>
            <a:ext cx="4381921" cy="54898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3244334"/>
            <a:ext cx="612068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algn="ctr"/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</a:rPr>
              <a:t>Лось</a:t>
            </a:r>
            <a:endParaRPr lang="en-US" sz="5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0243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Мои документы\МОЯ\Открытые уроки\Открытый урок чел. и мир\картинки к уроку\Oстрекоз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077" y="3373671"/>
            <a:ext cx="4559757" cy="32707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420888"/>
            <a:ext cx="3620841" cy="33912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Картинки по запросу стрекозы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826" y="279617"/>
            <a:ext cx="4844008" cy="29707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611560" y="1268760"/>
            <a:ext cx="41442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chemeClr val="accent1">
                    <a:lumMod val="50000"/>
                  </a:schemeClr>
                </a:solidFill>
              </a:rPr>
              <a:t>Стрекоза</a:t>
            </a:r>
            <a:endParaRPr lang="en-US" sz="5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4921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D:\Мои документы\МОЯ\Открытые уроки\Открытый урок чел. и мир\картинки к уроку\уж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7" y="3142036"/>
            <a:ext cx="4569055" cy="34267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4392488" cy="34579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1" y="3356992"/>
            <a:ext cx="41044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</a:rPr>
              <a:t>Гадюка</a:t>
            </a:r>
            <a:endParaRPr lang="en-US" sz="5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452320" y="1844824"/>
            <a:ext cx="15121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</a:rPr>
              <a:t>Уж</a:t>
            </a:r>
            <a:endParaRPr lang="en-US" sz="5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9347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206773"/>
          </a:xfrm>
        </p:spPr>
        <p:txBody>
          <a:bodyPr>
            <a:noAutofit/>
          </a:bodyPr>
          <a:lstStyle/>
          <a:p>
            <a:pPr algn="ctr"/>
            <a:r>
              <a:rPr lang="ru-RU" sz="8000" b="1" dirty="0" smtClean="0">
                <a:solidFill>
                  <a:schemeClr val="accent1">
                    <a:lumMod val="75000"/>
                  </a:schemeClr>
                </a:solidFill>
              </a:rPr>
              <a:t>Черника</a:t>
            </a:r>
            <a:endParaRPr lang="ru-RU" sz="8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96753"/>
            <a:ext cx="7488832" cy="44644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79512" y="5157192"/>
            <a:ext cx="8784976" cy="15121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ru-RU" sz="8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3072348"/>
            <a:ext cx="878497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8000" b="1" dirty="0" smtClean="0">
              <a:solidFill>
                <a:srgbClr val="A6B727">
                  <a:lumMod val="75000"/>
                </a:srgbClr>
              </a:solidFill>
            </a:endParaRPr>
          </a:p>
          <a:p>
            <a:pPr lvl="0" algn="ctr"/>
            <a:endParaRPr lang="ru-RU" sz="8000" b="1" dirty="0">
              <a:solidFill>
                <a:srgbClr val="A6B727">
                  <a:lumMod val="75000"/>
                </a:srgbClr>
              </a:solidFill>
            </a:endParaRPr>
          </a:p>
          <a:p>
            <a:pPr lvl="0" algn="ctr"/>
            <a:r>
              <a:rPr lang="en-US" sz="8000" b="1" dirty="0" smtClean="0">
                <a:solidFill>
                  <a:srgbClr val="A6B727">
                    <a:lumMod val="75000"/>
                  </a:srgbClr>
                </a:solidFill>
              </a:rPr>
              <a:t>Blueberry</a:t>
            </a:r>
            <a:endParaRPr lang="ru-RU" sz="8000" b="1" dirty="0">
              <a:solidFill>
                <a:srgbClr val="A6B727">
                  <a:lumMod val="75000"/>
                </a:srgb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5185292"/>
            <a:ext cx="6192688" cy="227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6150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137046"/>
            <a:ext cx="8208912" cy="211833"/>
          </a:xfrm>
        </p:spPr>
        <p:txBody>
          <a:bodyPr>
            <a:normAutofit fontScale="90000"/>
          </a:bodyPr>
          <a:lstStyle/>
          <a:p>
            <a:r>
              <a:rPr lang="ru-RU" sz="6600" b="1" dirty="0" smtClean="0"/>
              <a:t> </a:t>
            </a:r>
            <a:br>
              <a:rPr lang="ru-RU" sz="6600" b="1" dirty="0" smtClean="0"/>
            </a:br>
            <a:r>
              <a:rPr lang="ru-RU" sz="6600" b="1" dirty="0"/>
              <a:t/>
            </a:r>
            <a:br>
              <a:rPr lang="ru-RU" sz="6600" b="1" dirty="0"/>
            </a:br>
            <a:r>
              <a:rPr lang="ru-RU" sz="6600" b="1" dirty="0" smtClean="0"/>
              <a:t/>
            </a:r>
            <a:br>
              <a:rPr lang="ru-RU" sz="6600" b="1" dirty="0" smtClean="0"/>
            </a:br>
            <a:r>
              <a:rPr lang="ru-RU" sz="6600" b="1" dirty="0"/>
              <a:t/>
            </a:r>
            <a:br>
              <a:rPr lang="ru-RU" sz="6600" b="1" dirty="0"/>
            </a:br>
            <a:r>
              <a:rPr lang="ru-RU" sz="6600" b="1" i="1" dirty="0" smtClean="0">
                <a:solidFill>
                  <a:schemeClr val="accent1">
                    <a:lumMod val="50000"/>
                  </a:schemeClr>
                </a:solidFill>
              </a:rPr>
              <a:t>А</a:t>
            </a:r>
            <a:r>
              <a:rPr lang="ru-RU" sz="6600" b="1" i="1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ru-RU" sz="6600" b="1" i="1" dirty="0" smtClean="0">
                <a:solidFill>
                  <a:schemeClr val="accent1">
                    <a:lumMod val="50000"/>
                  </a:schemeClr>
                </a:solidFill>
              </a:rPr>
              <a:t>Рыбников </a:t>
            </a:r>
            <a:br>
              <a:rPr lang="ru-RU" sz="6600" b="1" i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9600" b="1" i="1" dirty="0" smtClean="0">
                <a:solidFill>
                  <a:schemeClr val="accent1">
                    <a:lumMod val="50000"/>
                  </a:schemeClr>
                </a:solidFill>
              </a:rPr>
              <a:t>«</a:t>
            </a:r>
            <a:r>
              <a:rPr lang="ru-RU" sz="9600" b="1" i="1" dirty="0">
                <a:solidFill>
                  <a:schemeClr val="accent1">
                    <a:lumMod val="50000"/>
                  </a:schemeClr>
                </a:solidFill>
              </a:rPr>
              <a:t>Болото</a:t>
            </a:r>
            <a:r>
              <a:rPr lang="ru-RU" sz="9600" b="1" i="1" dirty="0" smtClean="0">
                <a:solidFill>
                  <a:schemeClr val="accent1">
                    <a:lumMod val="50000"/>
                  </a:schemeClr>
                </a:solidFill>
              </a:rPr>
              <a:t>» </a:t>
            </a:r>
            <a:r>
              <a:rPr lang="ru-RU" sz="9600" b="1" dirty="0" smtClean="0"/>
              <a:t/>
            </a:r>
            <a:br>
              <a:rPr lang="ru-RU" sz="9600" b="1" dirty="0" smtClean="0"/>
            </a:br>
            <a:r>
              <a:rPr lang="ru-RU" sz="9600" b="1" dirty="0"/>
              <a:t> </a:t>
            </a:r>
            <a:r>
              <a:rPr lang="ru-RU" sz="9600" b="1" dirty="0" smtClean="0"/>
              <a:t>                     </a:t>
            </a:r>
            <a:r>
              <a:rPr lang="ru-RU" sz="6700" b="1" dirty="0" smtClean="0">
                <a:solidFill>
                  <a:schemeClr val="accent1">
                    <a:lumMod val="50000"/>
                  </a:schemeClr>
                </a:solidFill>
              </a:rPr>
              <a:t>мелодия</a:t>
            </a:r>
            <a:br>
              <a:rPr lang="ru-RU" sz="67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6700" b="1" dirty="0" smtClean="0">
                <a:solidFill>
                  <a:schemeClr val="accent1">
                    <a:lumMod val="50000"/>
                  </a:schemeClr>
                </a:solidFill>
              </a:rPr>
              <a:t>                                        ритм</a:t>
            </a:r>
            <a:br>
              <a:rPr lang="ru-RU" sz="67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6700" b="1" dirty="0" smtClean="0">
                <a:solidFill>
                  <a:schemeClr val="accent1">
                    <a:lumMod val="50000"/>
                  </a:schemeClr>
                </a:solidFill>
              </a:rPr>
              <a:t>                             динамика</a:t>
            </a:r>
            <a:br>
              <a:rPr lang="ru-RU" sz="67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6700" b="1" dirty="0" smtClean="0">
                <a:solidFill>
                  <a:schemeClr val="accent1">
                    <a:lumMod val="50000"/>
                  </a:schemeClr>
                </a:solidFill>
              </a:rPr>
              <a:t>                                        темп</a:t>
            </a:r>
            <a:br>
              <a:rPr lang="ru-RU" sz="67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6700" b="1" dirty="0" smtClean="0">
                <a:solidFill>
                  <a:schemeClr val="accent1">
                    <a:lumMod val="50000"/>
                  </a:schemeClr>
                </a:solidFill>
              </a:rPr>
              <a:t>                                  регистр</a:t>
            </a:r>
            <a:br>
              <a:rPr lang="ru-RU" sz="6700" b="1" dirty="0" smtClean="0">
                <a:solidFill>
                  <a:schemeClr val="accent1">
                    <a:lumMod val="50000"/>
                  </a:schemeClr>
                </a:solidFill>
              </a:rPr>
            </a:br>
            <a:endParaRPr lang="ru-RU" sz="67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8425">
            <a:off x="87906" y="2660461"/>
            <a:ext cx="5172893" cy="3674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99655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9600" b="1" dirty="0" smtClean="0">
                <a:solidFill>
                  <a:schemeClr val="accent1">
                    <a:lumMod val="50000"/>
                  </a:schemeClr>
                </a:solidFill>
              </a:rPr>
              <a:t>ТЕМБР</a:t>
            </a:r>
            <a:endParaRPr lang="en-US" sz="9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2355685"/>
              </p:ext>
            </p:extLst>
          </p:nvPr>
        </p:nvGraphicFramePr>
        <p:xfrm>
          <a:off x="384106" y="1987393"/>
          <a:ext cx="8352928" cy="39315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6464">
                  <a:extLst>
                    <a:ext uri="{9D8B030D-6E8A-4147-A177-3AD203B41FA5}">
                      <a16:colId xmlns="" xmlns:a16="http://schemas.microsoft.com/office/drawing/2014/main" val="932496081"/>
                    </a:ext>
                  </a:extLst>
                </a:gridCol>
                <a:gridCol w="4176464">
                  <a:extLst>
                    <a:ext uri="{9D8B030D-6E8A-4147-A177-3AD203B41FA5}">
                      <a16:colId xmlns="" xmlns:a16="http://schemas.microsoft.com/office/drawing/2014/main" val="3966704642"/>
                    </a:ext>
                  </a:extLst>
                </a:gridCol>
              </a:tblGrid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chemeClr val="tx1"/>
                          </a:solidFill>
                        </a:rPr>
                        <a:t>вокальный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chemeClr val="tx1"/>
                          </a:solidFill>
                        </a:rPr>
                        <a:t>инструментальный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14287674"/>
                  </a:ext>
                </a:extLst>
              </a:tr>
              <a:tr h="1249288">
                <a:tc gridSpan="2"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chemeClr val="tx1"/>
                          </a:solidFill>
                        </a:rPr>
                        <a:t>солист</a:t>
                      </a:r>
                    </a:p>
                    <a:p>
                      <a:pPr algn="ctr"/>
                      <a:r>
                        <a:rPr lang="ru-RU" sz="4000" b="1" dirty="0" smtClean="0">
                          <a:solidFill>
                            <a:schemeClr val="tx1"/>
                          </a:solidFill>
                        </a:rPr>
                        <a:t>ансамбль</a:t>
                      </a:r>
                      <a:endParaRPr lang="en-US" sz="4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050967"/>
                  </a:ext>
                </a:extLst>
              </a:tr>
              <a:tr h="1249288">
                <a:tc>
                  <a:txBody>
                    <a:bodyPr/>
                    <a:lstStyle/>
                    <a:p>
                      <a:r>
                        <a:rPr lang="ru-RU" sz="6000" b="1" dirty="0" smtClean="0"/>
                        <a:t>хор</a:t>
                      </a:r>
                      <a:endParaRPr lang="en-US" sz="6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6000" b="1" dirty="0" smtClean="0"/>
                        <a:t>оркестр</a:t>
                      </a:r>
                      <a:endParaRPr lang="en-US" sz="60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06925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83408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4351"/>
            <a:ext cx="3672408" cy="6313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http://a-colibri.narod.ru/vip2_30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3068960"/>
            <a:ext cx="4608511" cy="35283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6925374" y="16024"/>
            <a:ext cx="230932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sz="4000" b="1" dirty="0" smtClean="0"/>
              <a:t> </a:t>
            </a:r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</a:rPr>
              <a:t>Выпь</a:t>
            </a:r>
            <a:endParaRPr lang="en-US" sz="5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661" y="310322"/>
            <a:ext cx="2779713" cy="25620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42852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94" y="332656"/>
            <a:ext cx="5894390" cy="5328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228184" y="1772816"/>
            <a:ext cx="4290145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/>
              <a:t>                                   </a:t>
            </a:r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</a:rPr>
              <a:t>Чибис</a:t>
            </a:r>
            <a:endParaRPr lang="en-US" sz="5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896" y="3573016"/>
            <a:ext cx="3733088" cy="310330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27465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1557"/>
            <a:ext cx="8064896" cy="55086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27784" y="3244334"/>
            <a:ext cx="29523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sz="5400" b="1" dirty="0" smtClean="0">
                <a:solidFill>
                  <a:schemeClr val="accent1">
                    <a:lumMod val="75000"/>
                  </a:schemeClr>
                </a:solidFill>
              </a:rPr>
              <a:t>     </a:t>
            </a:r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</a:rPr>
              <a:t>Кулик</a:t>
            </a:r>
            <a:endParaRPr lang="en-US" sz="5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029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content.foto.mail.ru/mail/alla_gaikovich/_answers/i-14593.jpg"/>
          <p:cNvPicPr/>
          <p:nvPr/>
        </p:nvPicPr>
        <p:blipFill rotWithShape="1">
          <a:blip r:embed="rId2" cstate="print"/>
          <a:srcRect l="9302" r="6910"/>
          <a:stretch/>
        </p:blipFill>
        <p:spPr bwMode="auto">
          <a:xfrm>
            <a:off x="323528" y="1052736"/>
            <a:ext cx="5040560" cy="54726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http://natureworld.ru/misc/birds/purple_heron/ardea_purpurea_0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32656"/>
            <a:ext cx="4680520" cy="30995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580112" y="3789040"/>
            <a:ext cx="30772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</a:rPr>
              <a:t>Цапля                      серая</a:t>
            </a:r>
            <a:endParaRPr lang="en-US" sz="5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9091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2" name="Picture 10" descr="http://terramia.ru/wp-content/uploads/2011/10/great-egret-photograph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70586"/>
            <a:ext cx="5178573" cy="39369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295738" y="3068961"/>
            <a:ext cx="535638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sz="4000" b="1" dirty="0" smtClean="0"/>
              <a:t>   </a:t>
            </a:r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</a:rPr>
              <a:t>Белая цапля</a:t>
            </a:r>
            <a:endParaRPr lang="en-US" sz="5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198" name="Picture 6" descr="http://terramia.ru/wp-content/uploads/2011/10/great-egret-photograph-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666718"/>
            <a:ext cx="3685541" cy="29829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Picture 8" descr="http://terramia.ru/wp-content/uploads/2011/10/324180866_318ffa861d_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38" y="270586"/>
            <a:ext cx="4092112" cy="54626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0248591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Картинки по запросу серый журавль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6" r="9713"/>
          <a:stretch/>
        </p:blipFill>
        <p:spPr bwMode="auto">
          <a:xfrm>
            <a:off x="296770" y="332656"/>
            <a:ext cx="6363462" cy="53604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645024"/>
            <a:ext cx="3585989" cy="29840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6771" y="2348880"/>
            <a:ext cx="9171774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             </a:t>
            </a:r>
          </a:p>
          <a:p>
            <a:endParaRPr lang="ru-RU" sz="4000" b="1" dirty="0"/>
          </a:p>
          <a:p>
            <a:endParaRPr lang="ru-RU" sz="4000" b="1" dirty="0" smtClean="0"/>
          </a:p>
          <a:p>
            <a:endParaRPr lang="ru-RU" sz="4000" b="1" dirty="0"/>
          </a:p>
          <a:p>
            <a:endParaRPr lang="ru-RU" sz="4000" b="1" dirty="0" smtClean="0"/>
          </a:p>
          <a:p>
            <a:endParaRPr lang="ru-RU" sz="4000" b="1" dirty="0" smtClean="0"/>
          </a:p>
          <a:p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</a:rPr>
              <a:t>Серый </a:t>
            </a:r>
            <a:r>
              <a:rPr lang="ru-RU" sz="5400" b="1" dirty="0">
                <a:solidFill>
                  <a:schemeClr val="accent1">
                    <a:lumMod val="50000"/>
                  </a:schemeClr>
                </a:solidFill>
              </a:rPr>
              <a:t>журавль </a:t>
            </a:r>
            <a:endParaRPr lang="en-US" sz="5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645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Похожее изображе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60"/>
          <a:stretch/>
        </p:blipFill>
        <p:spPr bwMode="auto">
          <a:xfrm>
            <a:off x="323527" y="260648"/>
            <a:ext cx="6552729" cy="3888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42" name="Picture 2" descr="Картинки по запросу сова болотна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573017"/>
            <a:ext cx="4605671" cy="29584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451022" y="3789040"/>
            <a:ext cx="495565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</a:rPr>
              <a:t>Сова </a:t>
            </a:r>
          </a:p>
          <a:p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</a:rPr>
              <a:t>болотная </a:t>
            </a:r>
            <a:endParaRPr lang="en-US" sz="5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9923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g3.dcdn.lt/images/pix/baliniai-vezliai-716247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640960" cy="5184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1331640" y="3244334"/>
            <a:ext cx="648072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</a:rPr>
              <a:t>Болотная черепаха</a:t>
            </a:r>
            <a:endParaRPr lang="en-US" sz="5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4389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1152128"/>
          </a:xfrm>
        </p:spPr>
        <p:txBody>
          <a:bodyPr>
            <a:noAutofit/>
          </a:bodyPr>
          <a:lstStyle/>
          <a:p>
            <a:pPr algn="ctr"/>
            <a:r>
              <a:rPr lang="ru-RU" sz="8000" b="1" dirty="0" smtClean="0">
                <a:solidFill>
                  <a:schemeClr val="accent1">
                    <a:lumMod val="75000"/>
                  </a:schemeClr>
                </a:solidFill>
              </a:rPr>
              <a:t>Голубика</a:t>
            </a:r>
            <a:endParaRPr lang="ru-RU" sz="8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122" name="Picture 2" descr="Картинки по запросу голуби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68760"/>
            <a:ext cx="7128792" cy="424847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79512" y="5589240"/>
            <a:ext cx="8784976" cy="10801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8000" b="1" dirty="0" smtClean="0">
                <a:solidFill>
                  <a:schemeClr val="accent1">
                    <a:lumMod val="75000"/>
                  </a:schemeClr>
                </a:solidFill>
              </a:rPr>
              <a:t>Bog bilberry</a:t>
            </a:r>
            <a:endParaRPr lang="ru-RU" sz="8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5049180"/>
            <a:ext cx="7314352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4097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661248"/>
            <a:ext cx="8712968" cy="1080120"/>
          </a:xfrm>
        </p:spPr>
        <p:txBody>
          <a:bodyPr>
            <a:normAutofit fontScale="90000"/>
          </a:bodyPr>
          <a:lstStyle/>
          <a:p>
            <a:pPr algn="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Лунная ночь. Болото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А. К. Саврасов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84976" cy="5472608"/>
          </a:xfrm>
        </p:spPr>
      </p:pic>
    </p:spTree>
    <p:extLst>
      <p:ext uri="{BB962C8B-B14F-4D97-AF65-F5344CB8AC3E}">
        <p14:creationId xmlns:p14="http://schemas.microsoft.com/office/powerpoint/2010/main" val="12700138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733256"/>
            <a:ext cx="8784976" cy="936104"/>
          </a:xfrm>
        </p:spPr>
        <p:txBody>
          <a:bodyPr>
            <a:normAutofit fontScale="90000"/>
          </a:bodyPr>
          <a:lstStyle/>
          <a:p>
            <a:pPr algn="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Пасмурно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В. К. </a:t>
            </a:r>
            <a:r>
              <a:rPr lang="ru-RU" b="1" dirty="0" err="1" smtClean="0">
                <a:solidFill>
                  <a:schemeClr val="accent1">
                    <a:lumMod val="50000"/>
                  </a:schemeClr>
                </a:solidFill>
              </a:rPr>
              <a:t>Бялыницкий-Бируля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84975" cy="5544616"/>
          </a:xfrm>
        </p:spPr>
      </p:pic>
    </p:spTree>
    <p:extLst>
      <p:ext uri="{BB962C8B-B14F-4D97-AF65-F5344CB8AC3E}">
        <p14:creationId xmlns:p14="http://schemas.microsoft.com/office/powerpoint/2010/main" val="3536701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661248"/>
            <a:ext cx="8640960" cy="1008112"/>
          </a:xfrm>
        </p:spPr>
        <p:txBody>
          <a:bodyPr>
            <a:noAutofit/>
          </a:bodyPr>
          <a:lstStyle/>
          <a:p>
            <a:pPr algn="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Болото 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в 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лесу</a:t>
            </a:r>
            <a:b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Ф. А. Васильев</a:t>
            </a:r>
            <a:endParaRPr lang="en-US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84976" cy="5472608"/>
          </a:xfrm>
        </p:spPr>
      </p:pic>
    </p:spTree>
    <p:extLst>
      <p:ext uri="{BB962C8B-B14F-4D97-AF65-F5344CB8AC3E}">
        <p14:creationId xmlns:p14="http://schemas.microsoft.com/office/powerpoint/2010/main" val="33089662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1" y="5805264"/>
            <a:ext cx="8784975" cy="792088"/>
          </a:xfrm>
        </p:spPr>
        <p:txBody>
          <a:bodyPr>
            <a:normAutofit fontScale="90000"/>
          </a:bodyPr>
          <a:lstStyle/>
          <a:p>
            <a:pPr algn="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Лесное болото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А. И. Куинджи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84975" cy="5472608"/>
          </a:xfrm>
        </p:spPr>
      </p:pic>
    </p:spTree>
    <p:extLst>
      <p:ext uri="{BB962C8B-B14F-4D97-AF65-F5344CB8AC3E}">
        <p14:creationId xmlns:p14="http://schemas.microsoft.com/office/powerpoint/2010/main" val="34747794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3" y="5661248"/>
            <a:ext cx="8784976" cy="1008112"/>
          </a:xfrm>
        </p:spPr>
        <p:txBody>
          <a:bodyPr>
            <a:normAutofit fontScale="90000"/>
          </a:bodyPr>
          <a:lstStyle/>
          <a:p>
            <a:pPr algn="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Болото. Полесье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И. И. Шишкин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16632"/>
            <a:ext cx="8784976" cy="5544616"/>
          </a:xfrm>
        </p:spPr>
      </p:pic>
    </p:spTree>
    <p:extLst>
      <p:ext uri="{BB962C8B-B14F-4D97-AF65-F5344CB8AC3E}">
        <p14:creationId xmlns:p14="http://schemas.microsoft.com/office/powerpoint/2010/main" val="29638849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72"/>
            <a:ext cx="7848872" cy="123522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/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>
                <a:solidFill>
                  <a:schemeClr val="tx1"/>
                </a:solidFill>
              </a:rPr>
              <a:t/>
            </a:r>
            <a:br>
              <a:rPr lang="ru-RU" b="1" dirty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/>
            </a:r>
            <a:br>
              <a:rPr lang="ru-RU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ru-RU" sz="89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СИНТЕЗАТОР</a:t>
            </a:r>
            <a:endParaRPr lang="en-US" sz="89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87" y="2223486"/>
            <a:ext cx="8815502" cy="3005714"/>
          </a:xfrm>
        </p:spPr>
      </p:pic>
    </p:spTree>
    <p:extLst>
      <p:ext uri="{BB962C8B-B14F-4D97-AF65-F5344CB8AC3E}">
        <p14:creationId xmlns:p14="http://schemas.microsoft.com/office/powerpoint/2010/main" val="10894828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5523541" cy="3672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 descr="D:\Мои документы\МОЯ\Открытые уроки\Открытый урок чел. и мир\картинки к уроку\огни болотные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924944"/>
            <a:ext cx="5363650" cy="36126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775060" y="-1393185"/>
            <a:ext cx="3368939" cy="602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</a:rPr>
              <a:t>Болотные огни</a:t>
            </a:r>
            <a:endParaRPr lang="ru-RU" sz="54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8599488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Мои документы\МОЯ\Открытые уроки\Открытый урок чел. и мир\картинки к уроку\болотник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" t="4818" r="3626" b="4637"/>
          <a:stretch/>
        </p:blipFill>
        <p:spPr bwMode="auto">
          <a:xfrm>
            <a:off x="3779912" y="260648"/>
            <a:ext cx="5112568" cy="46040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3315" name="Picture 3" descr="D:\Мои документы\МОЯ\Открытые уроки\Открытый урок чел. и мир\картинки к уроку\болотниц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96952"/>
            <a:ext cx="4752529" cy="35643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251520" y="908720"/>
            <a:ext cx="37319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</a:rPr>
              <a:t>Болотник</a:t>
            </a:r>
            <a:endParaRPr lang="ru-RU" sz="5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70435" y="5661248"/>
            <a:ext cx="354494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err="1" smtClean="0">
                <a:solidFill>
                  <a:schemeClr val="accent1">
                    <a:lumMod val="50000"/>
                  </a:schemeClr>
                </a:solidFill>
              </a:rPr>
              <a:t>Болотница</a:t>
            </a:r>
            <a:endParaRPr lang="ru-RU" sz="5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004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4239"/>
            <a:ext cx="5238750" cy="3276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3" name="Picture 5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29000"/>
            <a:ext cx="3905250" cy="29337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32" y="3967809"/>
            <a:ext cx="3193188" cy="23948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836712"/>
            <a:ext cx="3227346" cy="2232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73638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Мои документы\МОЯ\Открытые уроки\Открытый урок чел. и мир\картинки к уроку\kikimora1-e13346562839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62978"/>
            <a:ext cx="4536503" cy="5131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4340" name="Picture 4" descr="Похожее изображени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2" r="24208" b="-2182"/>
          <a:stretch/>
        </p:blipFill>
        <p:spPr bwMode="auto">
          <a:xfrm>
            <a:off x="4697807" y="251326"/>
            <a:ext cx="4165492" cy="381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5220072" y="5229200"/>
            <a:ext cx="36904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</a:rPr>
              <a:t>Кикимора</a:t>
            </a:r>
            <a:endParaRPr lang="ru-RU" sz="5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8846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308450"/>
            <a:ext cx="5772217" cy="38511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Картинки по запросу голуби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924944"/>
            <a:ext cx="5560404" cy="37069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40152" y="1196752"/>
            <a:ext cx="3401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Aharoni" panose="02010803020104030203" pitchFamily="2" charset="-79"/>
              </a:rPr>
              <a:t>Blueberry</a:t>
            </a:r>
            <a:endParaRPr lang="ru-RU" sz="5400" b="1" dirty="0">
              <a:solidFill>
                <a:schemeClr val="accent1">
                  <a:lumMod val="75000"/>
                </a:schemeClr>
              </a:solidFill>
              <a:latin typeface="+mj-lt"/>
              <a:cs typeface="Aharoni" panose="02010803020104030203" pitchFamily="2" charset="-79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5576" y="4518577"/>
            <a:ext cx="38164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Aharoni" panose="02010803020104030203" pitchFamily="2" charset="-79"/>
              </a:rPr>
              <a:t>Bog</a:t>
            </a:r>
          </a:p>
          <a:p>
            <a:r>
              <a:rPr lang="en-US" sz="54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Aharoni" panose="02010803020104030203" pitchFamily="2" charset="-79"/>
              </a:rPr>
              <a:t>bilberry</a:t>
            </a:r>
            <a:endParaRPr lang="ru-RU" sz="5400" b="1" dirty="0">
              <a:solidFill>
                <a:schemeClr val="accent1">
                  <a:lumMod val="75000"/>
                </a:schemeClr>
              </a:solidFill>
              <a:latin typeface="+mj-lt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173433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1" r="15240"/>
          <a:stretch/>
        </p:blipFill>
        <p:spPr bwMode="auto">
          <a:xfrm>
            <a:off x="-468560" y="-387424"/>
            <a:ext cx="9844498" cy="80425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2132856"/>
            <a:ext cx="9484458" cy="2808312"/>
          </a:xfrm>
        </p:spPr>
        <p:txBody>
          <a:bodyPr>
            <a:noAutofit/>
          </a:bodyPr>
          <a:lstStyle/>
          <a:p>
            <a:r>
              <a:rPr lang="ru-RU" sz="11000" b="1" dirty="0" smtClean="0">
                <a:solidFill>
                  <a:schemeClr val="bg1"/>
                </a:solidFill>
              </a:rPr>
              <a:t/>
            </a:r>
            <a:br>
              <a:rPr lang="ru-RU" sz="11000" b="1" dirty="0" smtClean="0">
                <a:solidFill>
                  <a:schemeClr val="bg1"/>
                </a:solidFill>
              </a:rPr>
            </a:br>
            <a:r>
              <a:rPr lang="ru-RU" sz="11000" b="1" dirty="0">
                <a:solidFill>
                  <a:schemeClr val="bg1"/>
                </a:solidFill>
              </a:rPr>
              <a:t> </a:t>
            </a:r>
            <a:r>
              <a:rPr lang="ru-RU" sz="11000" b="1" dirty="0" smtClean="0">
                <a:solidFill>
                  <a:schemeClr val="bg1"/>
                </a:solidFill>
              </a:rPr>
              <a:t>    </a:t>
            </a:r>
            <a:br>
              <a:rPr lang="ru-RU" sz="11000" b="1" dirty="0" smtClean="0">
                <a:solidFill>
                  <a:schemeClr val="bg1"/>
                </a:solidFill>
              </a:rPr>
            </a:br>
            <a:r>
              <a:rPr lang="ru-RU" sz="13000" b="1" dirty="0" smtClean="0">
                <a:solidFill>
                  <a:schemeClr val="bg1"/>
                </a:solidFill>
              </a:rPr>
              <a:t>А.К. </a:t>
            </a:r>
            <a:r>
              <a:rPr lang="ru-RU" sz="13000" b="1" dirty="0" err="1" smtClean="0">
                <a:solidFill>
                  <a:schemeClr val="bg1"/>
                </a:solidFill>
              </a:rPr>
              <a:t>Лядов</a:t>
            </a:r>
            <a:r>
              <a:rPr lang="ru-RU" sz="13000" b="1" dirty="0" smtClean="0">
                <a:solidFill>
                  <a:schemeClr val="bg1"/>
                </a:solidFill>
              </a:rPr>
              <a:t> «Кикимора»</a:t>
            </a:r>
            <a:endParaRPr lang="ru-RU" sz="13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8167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1438467"/>
              </p:ext>
            </p:extLst>
          </p:nvPr>
        </p:nvGraphicFramePr>
        <p:xfrm>
          <a:off x="179512" y="188639"/>
          <a:ext cx="8784976" cy="6560850"/>
        </p:xfrm>
        <a:graphic>
          <a:graphicData uri="http://schemas.openxmlformats.org/drawingml/2006/table">
            <a:tbl>
              <a:tblPr firstRow="1" firstCol="1" bandRow="1"/>
              <a:tblGrid>
                <a:gridCol w="6019465">
                  <a:extLst>
                    <a:ext uri="{9D8B030D-6E8A-4147-A177-3AD203B41FA5}">
                      <a16:colId xmlns="" xmlns:a16="http://schemas.microsoft.com/office/drawing/2014/main" val="692706137"/>
                    </a:ext>
                  </a:extLst>
                </a:gridCol>
                <a:gridCol w="1370457">
                  <a:extLst>
                    <a:ext uri="{9D8B030D-6E8A-4147-A177-3AD203B41FA5}">
                      <a16:colId xmlns="" xmlns:a16="http://schemas.microsoft.com/office/drawing/2014/main" val="1436268833"/>
                    </a:ext>
                  </a:extLst>
                </a:gridCol>
                <a:gridCol w="1395054">
                  <a:extLst>
                    <a:ext uri="{9D8B030D-6E8A-4147-A177-3AD203B41FA5}">
                      <a16:colId xmlns="" xmlns:a16="http://schemas.microsoft.com/office/drawing/2014/main" val="3482338735"/>
                    </a:ext>
                  </a:extLst>
                </a:gridCol>
              </a:tblGrid>
              <a:tr h="576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УТВЕРЖДЕНИЯ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 ИЗУЧЕНИЯ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ПОСЛЕ ИЗУЧЕНИЯ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781336929"/>
                  </a:ext>
                </a:extLst>
              </a:tr>
              <a:tr h="88512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Верите ли вы, что птица может выдолбить в земле гнездо при помощи хвоста?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01077904"/>
                  </a:ext>
                </a:extLst>
              </a:tr>
              <a:tr h="49824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 big elk can walk on the swamp.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8161995"/>
                  </a:ext>
                </a:extLst>
              </a:tr>
              <a:tr h="80540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Верите ли вы, что про болото могут рассказывать разные музыкальные инструменты?</a:t>
                      </a:r>
                      <a:endParaRPr lang="en-US" sz="24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74355926"/>
                  </a:ext>
                </a:extLst>
              </a:tr>
              <a:tr h="76788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Верите ли вы, что на болоте могут загораться огни?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31765742"/>
                  </a:ext>
                </a:extLst>
              </a:tr>
              <a:tr h="39390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 swamp owl can hunt in the morning.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851273401"/>
                  </a:ext>
                </a:extLst>
              </a:tr>
              <a:tr h="113365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Верите ли вы, что осушение болот ведет к уменьшению количества животных и птиц на болотах?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334252067"/>
                  </a:ext>
                </a:extLst>
              </a:tr>
              <a:tr h="40797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Grass snakes can swim very well.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735440833"/>
                  </a:ext>
                </a:extLst>
              </a:tr>
              <a:tr h="80071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Верите ли вы, что существует музыка с названием «Кикимора»?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8543233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57377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712968" cy="792088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</a:rPr>
              <a:t>Домашнее задание</a:t>
            </a:r>
            <a:endParaRPr lang="ru-RU" sz="5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412776"/>
            <a:ext cx="8568952" cy="4419853"/>
          </a:xfrm>
        </p:spPr>
        <p:txBody>
          <a:bodyPr>
            <a:noAutofit/>
          </a:bodyPr>
          <a:lstStyle/>
          <a:p>
            <a:pPr marL="52578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3600" b="1" i="1" dirty="0" smtClean="0">
                <a:solidFill>
                  <a:schemeClr val="tx1"/>
                </a:solidFill>
              </a:rPr>
              <a:t>Найти </a:t>
            </a:r>
            <a:r>
              <a:rPr lang="ru-RU" sz="3600" b="1" i="1" dirty="0">
                <a:solidFill>
                  <a:schemeClr val="tx1"/>
                </a:solidFill>
              </a:rPr>
              <a:t>в произведениях поэтов и писателей упоминания о растениях и животных леса, поля, болота</a:t>
            </a:r>
            <a:r>
              <a:rPr lang="ru-RU" sz="3600" b="1" i="1" dirty="0" smtClean="0">
                <a:solidFill>
                  <a:schemeClr val="tx1"/>
                </a:solidFill>
              </a:rPr>
              <a:t>.</a:t>
            </a:r>
          </a:p>
          <a:p>
            <a:pPr marL="52578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ru-RU" sz="1000" b="1" i="1" dirty="0" smtClean="0">
              <a:solidFill>
                <a:schemeClr val="tx1"/>
              </a:solidFill>
            </a:endParaRPr>
          </a:p>
          <a:p>
            <a:pPr marL="52578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3600" b="1" i="1" dirty="0" smtClean="0">
                <a:solidFill>
                  <a:schemeClr val="tx1"/>
                </a:solidFill>
              </a:rPr>
              <a:t>Подготовится </a:t>
            </a:r>
            <a:r>
              <a:rPr lang="ru-RU" sz="3600" b="1" i="1" dirty="0">
                <a:solidFill>
                  <a:schemeClr val="tx1"/>
                </a:solidFill>
              </a:rPr>
              <a:t>к тесту по природным сообществам РБ.</a:t>
            </a:r>
            <a:br>
              <a:rPr lang="ru-RU" sz="3600" b="1" i="1" dirty="0">
                <a:solidFill>
                  <a:schemeClr val="tx1"/>
                </a:solidFill>
              </a:rPr>
            </a:br>
            <a:endParaRPr lang="ru-RU" sz="36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5429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84784"/>
            <a:ext cx="6048672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7835071"/>
              </p:ext>
            </p:extLst>
          </p:nvPr>
        </p:nvGraphicFramePr>
        <p:xfrm>
          <a:off x="179512" y="188640"/>
          <a:ext cx="8784976" cy="12961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8497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29614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effectLst/>
                        </a:rPr>
                        <a:t>Look at the pictures and write the verbs below. </a:t>
                      </a:r>
                      <a:r>
                        <a:rPr lang="en-US" sz="2000" b="1" i="0" dirty="0" smtClean="0">
                          <a:effectLst/>
                        </a:rPr>
                        <a:t>Answer</a:t>
                      </a:r>
                      <a:r>
                        <a:rPr lang="en-US" sz="2000" b="1" i="0" baseline="0" dirty="0" smtClean="0">
                          <a:effectLst/>
                        </a:rPr>
                        <a:t> the question: What can a frog do?</a:t>
                      </a:r>
                      <a:r>
                        <a:rPr lang="en-US" sz="2000" b="1" i="0" dirty="0" smtClean="0">
                          <a:effectLst/>
                        </a:rPr>
                        <a:t> </a:t>
                      </a:r>
                      <a:r>
                        <a:rPr lang="ru-RU" sz="2000" b="1" i="0" dirty="0" smtClean="0">
                          <a:effectLst/>
                        </a:rPr>
                        <a:t>Посмотрите </a:t>
                      </a:r>
                      <a:r>
                        <a:rPr lang="ru-RU" sz="2000" b="1" i="0" dirty="0">
                          <a:effectLst/>
                        </a:rPr>
                        <a:t>на картинки и запишите </a:t>
                      </a:r>
                      <a:r>
                        <a:rPr lang="ru-RU" sz="2000" b="1" i="0" dirty="0" smtClean="0">
                          <a:effectLst/>
                        </a:rPr>
                        <a:t>глаголы. Ответьте</a:t>
                      </a:r>
                      <a:r>
                        <a:rPr lang="ru-RU" sz="2000" b="1" i="0" baseline="0" dirty="0" smtClean="0">
                          <a:effectLst/>
                        </a:rPr>
                        <a:t> на вопрос, что умеет </a:t>
                      </a:r>
                      <a:r>
                        <a:rPr lang="ru-RU" sz="2000" b="1" i="0" baseline="0" smtClean="0">
                          <a:effectLst/>
                        </a:rPr>
                        <a:t>делать лягушка?</a:t>
                      </a:r>
                      <a:endParaRPr lang="ru-RU" sz="20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67963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620688"/>
          </a:xfrm>
        </p:spPr>
        <p:txBody>
          <a:bodyPr>
            <a:normAutofit fontScale="90000"/>
          </a:bodyPr>
          <a:lstStyle/>
          <a:p>
            <a:pPr algn="r"/>
            <a:r>
              <a:rPr lang="en-US" sz="3600" dirty="0"/>
              <a:t/>
            </a:r>
            <a:br>
              <a:rPr lang="en-US" sz="3600" dirty="0"/>
            </a:b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ДОБРОЕ БОЛОТО 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8476600"/>
              </p:ext>
            </p:extLst>
          </p:nvPr>
        </p:nvGraphicFramePr>
        <p:xfrm>
          <a:off x="179512" y="756240"/>
          <a:ext cx="8784976" cy="5913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84976">
                  <a:extLst>
                    <a:ext uri="{9D8B030D-6E8A-4147-A177-3AD203B41FA5}">
                      <a16:colId xmlns="" xmlns:a16="http://schemas.microsoft.com/office/drawing/2014/main" val="1559265451"/>
                    </a:ext>
                  </a:extLst>
                </a:gridCol>
              </a:tblGrid>
              <a:tr h="590465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solidFill>
                            <a:schemeClr val="tx1"/>
                          </a:solidFill>
                          <a:effectLst/>
                        </a:rPr>
                        <a:t>  </a:t>
                      </a:r>
                      <a:r>
                        <a:rPr lang="ru-RU" sz="3600" b="1" dirty="0" smtClean="0">
                          <a:solidFill>
                            <a:schemeClr val="tx1"/>
                          </a:solidFill>
                          <a:effectLst/>
                        </a:rPr>
                        <a:t>Тише</a:t>
                      </a:r>
                      <a:r>
                        <a:rPr lang="ru-RU" sz="3600" b="1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ru-RU" sz="3600" b="1" dirty="0" smtClean="0">
                          <a:solidFill>
                            <a:schemeClr val="tx1"/>
                          </a:solidFill>
                          <a:effectLst/>
                        </a:rPr>
                        <a:t>тише</a:t>
                      </a:r>
                      <a:r>
                        <a:rPr lang="ru-RU" sz="3600" b="1" baseline="0" dirty="0" smtClean="0">
                          <a:solidFill>
                            <a:schemeClr val="tx1"/>
                          </a:solidFill>
                          <a:effectLst/>
                        </a:rPr>
                        <a:t> -</a:t>
                      </a:r>
                      <a:r>
                        <a:rPr lang="ru-RU" sz="3600" b="1" dirty="0" smtClean="0">
                          <a:solidFill>
                            <a:schemeClr val="tx1"/>
                          </a:solidFill>
                          <a:effectLst/>
                        </a:rPr>
                        <a:t> болото дышит,</a:t>
                      </a:r>
                      <a:endParaRPr lang="en-US" sz="36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3600" b="1" dirty="0" smtClean="0">
                          <a:solidFill>
                            <a:schemeClr val="tx1"/>
                          </a:solidFill>
                          <a:effectLst/>
                        </a:rPr>
                        <a:t>  Пузырится</a:t>
                      </a:r>
                      <a:r>
                        <a:rPr lang="ru-RU" sz="3600" b="1" dirty="0">
                          <a:solidFill>
                            <a:schemeClr val="tx1"/>
                          </a:solidFill>
                          <a:effectLst/>
                        </a:rPr>
                        <a:t>, ворчит и </a:t>
                      </a:r>
                      <a:r>
                        <a:rPr lang="ru-RU" sz="3600" b="1" dirty="0" smtClean="0">
                          <a:solidFill>
                            <a:schemeClr val="tx1"/>
                          </a:solidFill>
                          <a:effectLst/>
                        </a:rPr>
                        <a:t>шипит…</a:t>
                      </a:r>
                      <a:endParaRPr lang="en-US" sz="36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3600" b="1" dirty="0" smtClean="0">
                          <a:solidFill>
                            <a:schemeClr val="tx1"/>
                          </a:solidFill>
                          <a:effectLst/>
                        </a:rPr>
                        <a:t>  Знаем </a:t>
                      </a:r>
                      <a:r>
                        <a:rPr lang="ru-RU" sz="3600" b="1" dirty="0">
                          <a:solidFill>
                            <a:schemeClr val="tx1"/>
                          </a:solidFill>
                          <a:effectLst/>
                        </a:rPr>
                        <a:t>точно - болото </a:t>
                      </a:r>
                      <a:r>
                        <a:rPr lang="ru-RU" sz="3600" b="1" dirty="0" smtClean="0">
                          <a:solidFill>
                            <a:schemeClr val="tx1"/>
                          </a:solidFill>
                          <a:effectLst/>
                        </a:rPr>
                        <a:t>слышит!</a:t>
                      </a:r>
                      <a:endParaRPr lang="en-US" sz="36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3600" b="1" dirty="0" smtClean="0">
                          <a:solidFill>
                            <a:schemeClr val="tx1"/>
                          </a:solidFill>
                          <a:effectLst/>
                        </a:rPr>
                        <a:t>  "</a:t>
                      </a:r>
                      <a:r>
                        <a:rPr lang="ru-RU" sz="3600" b="1" dirty="0">
                          <a:solidFill>
                            <a:schemeClr val="tx1"/>
                          </a:solidFill>
                          <a:effectLst/>
                        </a:rPr>
                        <a:t>Слышу, </a:t>
                      </a:r>
                      <a:r>
                        <a:rPr lang="ru-RU" sz="3600" b="1" dirty="0" smtClean="0">
                          <a:solidFill>
                            <a:schemeClr val="tx1"/>
                          </a:solidFill>
                          <a:effectLst/>
                        </a:rPr>
                        <a:t>слышу," </a:t>
                      </a:r>
                      <a:r>
                        <a:rPr lang="ru-RU" sz="3600" b="1" dirty="0">
                          <a:solidFill>
                            <a:schemeClr val="tx1"/>
                          </a:solidFill>
                          <a:effectLst/>
                        </a:rPr>
                        <a:t>- оно </a:t>
                      </a:r>
                      <a:r>
                        <a:rPr lang="ru-RU" sz="3600" b="1" dirty="0" smtClean="0">
                          <a:solidFill>
                            <a:schemeClr val="tx1"/>
                          </a:solidFill>
                          <a:effectLst/>
                        </a:rPr>
                        <a:t>говорит.</a:t>
                      </a:r>
                      <a:endParaRPr lang="en-US" sz="36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3600" b="1" dirty="0" smtClean="0">
                          <a:solidFill>
                            <a:schemeClr val="tx1"/>
                          </a:solidFill>
                          <a:effectLst/>
                        </a:rPr>
                        <a:t>  "</a:t>
                      </a:r>
                      <a:r>
                        <a:rPr lang="ru-RU" sz="3600" b="1" dirty="0">
                          <a:solidFill>
                            <a:schemeClr val="tx1"/>
                          </a:solidFill>
                          <a:effectLst/>
                        </a:rPr>
                        <a:t>Слышу, </a:t>
                      </a:r>
                      <a:r>
                        <a:rPr lang="ru-RU" sz="3600" b="1" dirty="0" smtClean="0">
                          <a:solidFill>
                            <a:schemeClr val="tx1"/>
                          </a:solidFill>
                          <a:effectLst/>
                        </a:rPr>
                        <a:t>слышу," </a:t>
                      </a:r>
                      <a:r>
                        <a:rPr lang="ru-RU" sz="3600" b="1" dirty="0">
                          <a:solidFill>
                            <a:schemeClr val="tx1"/>
                          </a:solidFill>
                          <a:effectLst/>
                        </a:rPr>
                        <a:t>- оно </a:t>
                      </a:r>
                      <a:r>
                        <a:rPr lang="ru-RU" sz="3600" b="1" dirty="0" smtClean="0">
                          <a:solidFill>
                            <a:schemeClr val="tx1"/>
                          </a:solidFill>
                          <a:effectLst/>
                        </a:rPr>
                        <a:t>говорит.</a:t>
                      </a:r>
                      <a:endParaRPr lang="en-US" sz="36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solidFill>
                            <a:schemeClr val="tx1"/>
                          </a:solidFill>
                          <a:effectLst/>
                        </a:rPr>
                        <a:t>                                                   </a:t>
                      </a:r>
                      <a:endParaRPr lang="ru-RU" sz="14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3200" i="1" dirty="0" smtClean="0">
                          <a:solidFill>
                            <a:schemeClr val="tx1"/>
                          </a:solidFill>
                          <a:effectLst/>
                        </a:rPr>
                        <a:t>                                                           Припев:</a:t>
                      </a:r>
                      <a:endParaRPr lang="en-US" sz="3200" i="1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solidFill>
                            <a:schemeClr val="tx1"/>
                          </a:solidFill>
                          <a:effectLst/>
                        </a:rPr>
                        <a:t>                                 </a:t>
                      </a:r>
                      <a:r>
                        <a:rPr lang="ru-RU" sz="3600" b="1" dirty="0" smtClean="0">
                          <a:solidFill>
                            <a:schemeClr val="tx1"/>
                          </a:solidFill>
                          <a:effectLst/>
                        </a:rPr>
                        <a:t>Рассердилось </a:t>
                      </a:r>
                      <a:r>
                        <a:rPr lang="ru-RU" sz="3600" b="1" dirty="0">
                          <a:solidFill>
                            <a:schemeClr val="tx1"/>
                          </a:solidFill>
                          <a:effectLst/>
                        </a:rPr>
                        <a:t>оно в </a:t>
                      </a:r>
                      <a:r>
                        <a:rPr lang="ru-RU" sz="3600" b="1" dirty="0" smtClean="0">
                          <a:solidFill>
                            <a:schemeClr val="tx1"/>
                          </a:solidFill>
                          <a:effectLst/>
                        </a:rPr>
                        <a:t>обиде,</a:t>
                      </a:r>
                      <a:endParaRPr lang="en-US" sz="36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3600" b="1" dirty="0" smtClean="0">
                          <a:solidFill>
                            <a:schemeClr val="tx1"/>
                          </a:solidFill>
                          <a:effectLst/>
                        </a:rPr>
                        <a:t>                             Что </a:t>
                      </a:r>
                      <a:r>
                        <a:rPr lang="ru-RU" sz="3600" b="1" dirty="0">
                          <a:solidFill>
                            <a:schemeClr val="tx1"/>
                          </a:solidFill>
                          <a:effectLst/>
                        </a:rPr>
                        <a:t>пришли мы его топтать.</a:t>
                      </a:r>
                      <a:endParaRPr lang="en-US" sz="36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3600" b="1" dirty="0" smtClean="0">
                          <a:solidFill>
                            <a:schemeClr val="tx1"/>
                          </a:solidFill>
                          <a:effectLst/>
                        </a:rPr>
                        <a:t>                             Знаем точно: </a:t>
                      </a:r>
                      <a:r>
                        <a:rPr lang="ru-RU" sz="3600" b="1" dirty="0">
                          <a:solidFill>
                            <a:schemeClr val="tx1"/>
                          </a:solidFill>
                          <a:effectLst/>
                        </a:rPr>
                        <a:t>болото видит - </a:t>
                      </a:r>
                      <a:endParaRPr lang="en-US" sz="36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3600" b="1" smtClean="0">
                          <a:solidFill>
                            <a:schemeClr val="tx1"/>
                          </a:solidFill>
                          <a:effectLst/>
                        </a:rPr>
                        <a:t>                             Не </a:t>
                      </a:r>
                      <a:r>
                        <a:rPr lang="ru-RU" sz="3600" b="1" dirty="0" smtClean="0">
                          <a:solidFill>
                            <a:schemeClr val="tx1"/>
                          </a:solidFill>
                          <a:effectLst/>
                        </a:rPr>
                        <a:t>хотим мы </a:t>
                      </a:r>
                      <a:r>
                        <a:rPr lang="ru-RU" sz="3600" b="1" dirty="0">
                          <a:solidFill>
                            <a:schemeClr val="tx1"/>
                          </a:solidFill>
                          <a:effectLst/>
                        </a:rPr>
                        <a:t>его обижать!</a:t>
                      </a:r>
                      <a:endParaRPr lang="en-US" sz="3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="" xmlns:a16="http://schemas.microsoft.com/office/drawing/2014/main" val="30853675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25370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88640"/>
            <a:ext cx="8784977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36231" y="1556792"/>
            <a:ext cx="806021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Спасибо за работу!</a:t>
            </a:r>
            <a:endParaRPr lang="ru-RU" sz="7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08600" y="3501008"/>
            <a:ext cx="7115474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2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Молодцы!</a:t>
            </a:r>
            <a:endParaRPr lang="ru-RU" sz="1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268669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188640"/>
            <a:ext cx="7024744" cy="1008112"/>
          </a:xfrm>
        </p:spPr>
        <p:txBody>
          <a:bodyPr>
            <a:noAutofit/>
          </a:bodyPr>
          <a:lstStyle/>
          <a:p>
            <a:pPr algn="ctr"/>
            <a:r>
              <a:rPr lang="ru-RU" sz="8000" b="1" dirty="0" smtClean="0">
                <a:solidFill>
                  <a:schemeClr val="accent1">
                    <a:lumMod val="75000"/>
                  </a:schemeClr>
                </a:solidFill>
              </a:rPr>
              <a:t>Брусника</a:t>
            </a:r>
            <a:endParaRPr lang="ru-RU" sz="8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146" name="Picture 2" descr="Картинки по запросу брусник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7" t="7259" r="8581" b="4954"/>
          <a:stretch/>
        </p:blipFill>
        <p:spPr bwMode="auto">
          <a:xfrm>
            <a:off x="755576" y="980728"/>
            <a:ext cx="7632848" cy="468051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51520" y="5570724"/>
            <a:ext cx="8712967" cy="117064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8000" b="1" dirty="0" smtClean="0">
                <a:solidFill>
                  <a:schemeClr val="accent1">
                    <a:lumMod val="75000"/>
                  </a:schemeClr>
                </a:solidFill>
              </a:rPr>
              <a:t>Cowberry</a:t>
            </a:r>
            <a:endParaRPr lang="ru-RU" sz="8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5139691"/>
            <a:ext cx="6048672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8442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640960" cy="936104"/>
          </a:xfrm>
        </p:spPr>
        <p:txBody>
          <a:bodyPr>
            <a:noAutofit/>
          </a:bodyPr>
          <a:lstStyle/>
          <a:p>
            <a:pPr algn="ctr"/>
            <a:r>
              <a:rPr lang="ru-RU" sz="8000" b="1" dirty="0" smtClean="0">
                <a:solidFill>
                  <a:schemeClr val="accent1">
                    <a:lumMod val="75000"/>
                  </a:schemeClr>
                </a:solidFill>
              </a:rPr>
              <a:t>Клюква</a:t>
            </a:r>
            <a:endParaRPr lang="ru-RU" sz="8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194" name="Picture 2" descr="Картинки по запросу клюкв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24745"/>
            <a:ext cx="7344816" cy="46805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79512" y="5527228"/>
            <a:ext cx="8784976" cy="11421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8000" b="1" dirty="0" smtClean="0">
                <a:solidFill>
                  <a:schemeClr val="accent1">
                    <a:lumMod val="75000"/>
                  </a:schemeClr>
                </a:solidFill>
              </a:rPr>
              <a:t>Cranberry</a:t>
            </a:r>
            <a:endParaRPr lang="ru-RU" sz="8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9592" y="5373216"/>
            <a:ext cx="80648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chemeClr val="accent1">
                    <a:lumMod val="75000"/>
                  </a:schemeClr>
                </a:solidFill>
              </a:rPr>
              <a:t>Cranberr</a:t>
            </a:r>
            <a:r>
              <a:rPr lang="en-US" sz="8000" b="1" dirty="0" smtClean="0">
                <a:solidFill>
                  <a:srgbClr val="FF0000"/>
                </a:solidFill>
              </a:rPr>
              <a:t>ies</a:t>
            </a:r>
            <a:endParaRPr lang="ru-RU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7649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0"/>
            <a:ext cx="7168642" cy="1268760"/>
          </a:xfrm>
        </p:spPr>
        <p:txBody>
          <a:bodyPr>
            <a:noAutofit/>
          </a:bodyPr>
          <a:lstStyle/>
          <a:p>
            <a:pPr algn="ctr"/>
            <a:r>
              <a:rPr lang="ru-RU" sz="8000" b="1" dirty="0" smtClean="0">
                <a:solidFill>
                  <a:schemeClr val="accent1">
                    <a:lumMod val="75000"/>
                  </a:schemeClr>
                </a:solidFill>
              </a:rPr>
              <a:t>Морошка</a:t>
            </a:r>
            <a:endParaRPr lang="ru-RU" sz="8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218" name="Picture 2" descr="Картинки по запросу морошк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42"/>
          <a:stretch/>
        </p:blipFill>
        <p:spPr bwMode="auto">
          <a:xfrm>
            <a:off x="755577" y="980728"/>
            <a:ext cx="7560840" cy="46354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79512" y="5616148"/>
            <a:ext cx="8964488" cy="10532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8000" b="1" dirty="0" smtClean="0">
                <a:solidFill>
                  <a:schemeClr val="accent1">
                    <a:lumMod val="75000"/>
                  </a:schemeClr>
                </a:solidFill>
              </a:rPr>
              <a:t>Cloudberry</a:t>
            </a:r>
            <a:endParaRPr lang="ru-RU" sz="8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2924944"/>
            <a:ext cx="777686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en-GB" sz="8000" b="1" dirty="0" smtClean="0">
              <a:solidFill>
                <a:srgbClr val="7D891D"/>
              </a:solidFill>
              <a:latin typeface="Corbel" panose="020B0503020204020204" pitchFamily="34" charset="0"/>
            </a:endParaRPr>
          </a:p>
          <a:p>
            <a:pPr algn="ctr">
              <a:spcAft>
                <a:spcPts val="0"/>
              </a:spcAft>
            </a:pPr>
            <a:endParaRPr lang="en-GB" sz="8000" b="1" dirty="0">
              <a:solidFill>
                <a:srgbClr val="7D891D"/>
              </a:solidFill>
              <a:latin typeface="Corbel" panose="020B0503020204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0475" y="5075737"/>
            <a:ext cx="6767147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3144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260648"/>
            <a:ext cx="8401473" cy="633670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192436" y="116632"/>
            <a:ext cx="8772052" cy="6840760"/>
          </a:xfrm>
          <a:ln>
            <a:solidFill>
              <a:srgbClr val="000000"/>
            </a:solidFill>
          </a:ln>
        </p:spPr>
        <p:txBody>
          <a:bodyPr>
            <a:normAutofit fontScale="92500" lnSpcReduction="20000"/>
          </a:bodyPr>
          <a:lstStyle/>
          <a:p>
            <a:pPr marL="68580" indent="0" algn="ctr">
              <a:lnSpc>
                <a:spcPct val="110000"/>
              </a:lnSpc>
              <a:buNone/>
            </a:pPr>
            <a:r>
              <a:rPr lang="ru-RU" sz="9500" b="1" i="1" dirty="0" smtClean="0">
                <a:solidFill>
                  <a:srgbClr val="860000"/>
                </a:solidFill>
              </a:rPr>
              <a:t>Черничное</a:t>
            </a:r>
          </a:p>
          <a:p>
            <a:pPr marL="68580" indent="0" algn="ctr">
              <a:lnSpc>
                <a:spcPct val="110000"/>
              </a:lnSpc>
              <a:buNone/>
            </a:pPr>
            <a:r>
              <a:rPr lang="ru-RU" sz="9500" b="1" i="1" dirty="0" smtClean="0">
                <a:solidFill>
                  <a:srgbClr val="860000"/>
                </a:solidFill>
              </a:rPr>
              <a:t>Голубичное</a:t>
            </a:r>
          </a:p>
          <a:p>
            <a:pPr marL="68580" indent="0" algn="ctr">
              <a:lnSpc>
                <a:spcPct val="110000"/>
              </a:lnSpc>
              <a:buNone/>
            </a:pPr>
            <a:r>
              <a:rPr lang="ru-RU" sz="9500" b="1" i="1" dirty="0" smtClean="0">
                <a:solidFill>
                  <a:srgbClr val="860000"/>
                </a:solidFill>
              </a:rPr>
              <a:t>Брусничное</a:t>
            </a:r>
          </a:p>
          <a:p>
            <a:pPr marL="68580" indent="0" algn="ctr">
              <a:lnSpc>
                <a:spcPct val="110000"/>
              </a:lnSpc>
              <a:buNone/>
            </a:pPr>
            <a:r>
              <a:rPr lang="ru-RU" sz="9500" b="1" i="1" dirty="0" smtClean="0">
                <a:solidFill>
                  <a:srgbClr val="860000"/>
                </a:solidFill>
              </a:rPr>
              <a:t>Клюквенное</a:t>
            </a:r>
          </a:p>
          <a:p>
            <a:pPr marL="68580" indent="0" algn="ctr">
              <a:lnSpc>
                <a:spcPct val="110000"/>
              </a:lnSpc>
              <a:buNone/>
            </a:pPr>
            <a:r>
              <a:rPr lang="ru-RU" sz="9500" b="1" i="1" dirty="0" smtClean="0">
                <a:solidFill>
                  <a:srgbClr val="860000"/>
                </a:solidFill>
              </a:rPr>
              <a:t>Морошковое</a:t>
            </a:r>
          </a:p>
          <a:p>
            <a:pPr marL="68580" indent="0" algn="ctr">
              <a:lnSpc>
                <a:spcPct val="110000"/>
              </a:lnSpc>
              <a:buNone/>
            </a:pP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20685085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TM03457444[[fn=Основа]]</Template>
  <TotalTime>1368</TotalTime>
  <Words>461</Words>
  <Application>Microsoft Office PowerPoint</Application>
  <PresentationFormat>Экран (4:3)</PresentationFormat>
  <Paragraphs>223</Paragraphs>
  <Slides>55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56" baseType="lpstr">
      <vt:lpstr>Базис</vt:lpstr>
      <vt:lpstr>Презентация PowerPoint</vt:lpstr>
      <vt:lpstr>Презентация PowerPoint</vt:lpstr>
      <vt:lpstr>Черника</vt:lpstr>
      <vt:lpstr>Голубика</vt:lpstr>
      <vt:lpstr>Презентация PowerPoint</vt:lpstr>
      <vt:lpstr>Брусника</vt:lpstr>
      <vt:lpstr>Клюква</vt:lpstr>
      <vt:lpstr>Морошка</vt:lpstr>
      <vt:lpstr>Презентация PowerPoint</vt:lpstr>
      <vt:lpstr>СМЕШНОЙ   ЧЕЛОВЕЧЕК Музыка А. ЖУРБИНА Слова П. СИНЯВСКОГО</vt:lpstr>
      <vt:lpstr>Презентация PowerPoint</vt:lpstr>
      <vt:lpstr>Багульник</vt:lpstr>
      <vt:lpstr>Валериана</vt:lpstr>
      <vt:lpstr>Аир болотный</vt:lpstr>
      <vt:lpstr>Кубышка желтая</vt:lpstr>
      <vt:lpstr>Презентация PowerPoint</vt:lpstr>
      <vt:lpstr>Презентация PowerPoint</vt:lpstr>
      <vt:lpstr>Белокрыльник болотный</vt:lpstr>
      <vt:lpstr>Жирянка</vt:lpstr>
      <vt:lpstr>Кувшинка белая</vt:lpstr>
      <vt:lpstr>Мох сфагнум</vt:lpstr>
      <vt:lpstr>Презентация PowerPoint</vt:lpstr>
      <vt:lpstr>Презентация PowerPoint</vt:lpstr>
      <vt:lpstr>ЖИВОТНЫЕ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А. Рыбников  «Болото»                        мелодия                                         ритм                              динамика                                         темп                                   регистр </vt:lpstr>
      <vt:lpstr>ТЕМБР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Лунная ночь. Болото А. К. Саврасов</vt:lpstr>
      <vt:lpstr>Пасмурно В. К. Бялыницкий-Бируля</vt:lpstr>
      <vt:lpstr>Болото в лесу Ф. А. Васильев</vt:lpstr>
      <vt:lpstr>Лесное болото А. И. Куинджи</vt:lpstr>
      <vt:lpstr>Болото. Полесье И. И. Шишкин</vt:lpstr>
      <vt:lpstr>   СИНТЕЗАТОР</vt:lpstr>
      <vt:lpstr>   Болотные огни     </vt:lpstr>
      <vt:lpstr>Презентация PowerPoint</vt:lpstr>
      <vt:lpstr>Презентация PowerPoint</vt:lpstr>
      <vt:lpstr>Презентация PowerPoint</vt:lpstr>
      <vt:lpstr>       А.К. Лядов «Кикимора»</vt:lpstr>
      <vt:lpstr>Презентация PowerPoint</vt:lpstr>
      <vt:lpstr>Домашнее задание</vt:lpstr>
      <vt:lpstr>Презентация PowerPoint</vt:lpstr>
      <vt:lpstr> ДОБРОЕ БОЛОТО 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123_321</dc:creator>
  <cp:lastModifiedBy>RePack by Diakov</cp:lastModifiedBy>
  <cp:revision>129</cp:revision>
  <dcterms:created xsi:type="dcterms:W3CDTF">2018-02-21T14:56:02Z</dcterms:created>
  <dcterms:modified xsi:type="dcterms:W3CDTF">2018-11-01T06:40:06Z</dcterms:modified>
</cp:coreProperties>
</file>