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79" r:id="rId6"/>
    <p:sldId id="280" r:id="rId7"/>
    <p:sldId id="259" r:id="rId8"/>
    <p:sldId id="262" r:id="rId9"/>
    <p:sldId id="284" r:id="rId10"/>
    <p:sldId id="282" r:id="rId11"/>
    <p:sldId id="292" r:id="rId12"/>
    <p:sldId id="281" r:id="rId13"/>
    <p:sldId id="283" r:id="rId14"/>
    <p:sldId id="285" r:id="rId15"/>
    <p:sldId id="260" r:id="rId16"/>
    <p:sldId id="286" r:id="rId17"/>
    <p:sldId id="287" r:id="rId18"/>
    <p:sldId id="290" r:id="rId19"/>
    <p:sldId id="288" r:id="rId20"/>
    <p:sldId id="289" r:id="rId21"/>
    <p:sldId id="261" r:id="rId22"/>
    <p:sldId id="291" r:id="rId23"/>
    <p:sldId id="294" r:id="rId24"/>
    <p:sldId id="29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700"/>
    <a:srgbClr val="993300"/>
    <a:srgbClr val="FFFFB3"/>
    <a:srgbClr val="CC3300"/>
    <a:srgbClr val="FFFF81"/>
    <a:srgbClr val="004C00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75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A5F00-DA10-47C1-A344-F654517838BA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D304C7-83BC-40C9-8B88-41E09A457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Ответы к заданию в приложении 1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9296BF-D74A-48BB-9BDC-9A8B9F91DF73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порядок по листам в задании 4312 ( см. приложение 2)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D8200-BB80-4411-A11B-473AD3CFC313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Сделать задание для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7191C-5D35-4719-885A-EE559463F76E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Составить текст с интересной информацией по растениям в презентации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0D3B88-6142-4605-86D0-CE2C45A2C38C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Работа с видеофрагментом. Просмотр видеофрагмента, обсуждение и составление цепочек питания. 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D3465-231D-4D99-BA9E-15DE1C59326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5E6A-21D8-4B43-AE4C-FA6AB479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2CA1-AAB7-4B99-B4F3-46B6E24C4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6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7259-E66E-4EEC-BEEA-1902E6345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C192-3759-438B-8A5C-099F1F12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6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37DE-BCD7-4C96-807C-A98ADBFEC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7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C195-F20A-4B64-9158-72F1F27CC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E543-3AAD-474E-9A23-49877369E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E41F-ECE7-442F-8E00-7E391A4CB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9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4053-4007-4A4A-94E9-6EBBC2EA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58E5-33D1-41CB-ACF0-3FA493D41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3D667-36A1-49E4-BF72-3D8ECAB5E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8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7C76-9262-4947-903E-0AE34E407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3370-10C2-447D-8EDB-548077208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C1CC13-DFCD-424E-AF4C-8B3FB56D2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www.playcast.ru/uploads/2016/02/28/17549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6013" y="765175"/>
            <a:ext cx="7272337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Урок окружающего мира.</a:t>
            </a: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 Природные зоны России» </a:t>
            </a:r>
            <a:b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Учитель: Седова Ю.А.</a:t>
            </a: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ГБОУ Школа № 1434 «Раменки»</a:t>
            </a:r>
            <a:b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Москва,  2018г.</a:t>
            </a:r>
            <a:br>
              <a:rPr lang="ru-RU" sz="3200" b="1" dirty="0">
                <a:ln w="19050">
                  <a:solidFill>
                    <a:srgbClr val="D657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ln w="19050">
                <a:solidFill>
                  <a:srgbClr val="D657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</a:rPr>
              <a:t>План изучения природной зоны: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844824"/>
            <a:ext cx="8064896" cy="46085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и климатические условия;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Растения в мире пустыни;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 в мире пустыни;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человека и экологические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проблемы.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</a:rPr>
              <a:t>Работа по станциям: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700213"/>
            <a:ext cx="2663825" cy="576262"/>
          </a:xfrm>
          <a:prstGeom prst="roundRect">
            <a:avLst/>
          </a:prstGeom>
          <a:solidFill>
            <a:srgbClr val="FFFFB3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</a:rPr>
              <a:t>Юные географы и </a:t>
            </a:r>
          </a:p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</a:rPr>
              <a:t>метеорологи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1700213"/>
            <a:ext cx="2663825" cy="576262"/>
          </a:xfrm>
          <a:prstGeom prst="roundRect">
            <a:avLst/>
          </a:prstGeom>
          <a:solidFill>
            <a:srgbClr val="FFFFB3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</a:rPr>
              <a:t>Знатоки растений</a:t>
            </a:r>
          </a:p>
        </p:txBody>
      </p:sp>
      <p:pic>
        <p:nvPicPr>
          <p:cNvPr id="13317" name="Picture 4" descr="http://s3-eu-central-1.amazonaws.com/gazeta-lianozovo/uploads/2017/06/yunnaty-1024x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2176462" cy="1223962"/>
          </a:xfrm>
          <a:prstGeom prst="rect">
            <a:avLst/>
          </a:prstGeom>
          <a:noFill/>
          <a:ln w="38100">
            <a:solidFill>
              <a:srgbClr val="FFFF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multiurok.ru/img/259174/image_5a9173253db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16049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8313" y="4076700"/>
            <a:ext cx="2663825" cy="576263"/>
          </a:xfrm>
          <a:prstGeom prst="roundRect">
            <a:avLst/>
          </a:prstGeom>
          <a:solidFill>
            <a:srgbClr val="FFFFB3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</a:rPr>
              <a:t>Знатоки животных</a:t>
            </a:r>
          </a:p>
        </p:txBody>
      </p:sp>
      <p:pic>
        <p:nvPicPr>
          <p:cNvPr id="13320" name="Picture 8" descr="https://cdn.cevapsepeti.com/wp-content/uploads/k%C3%B6pek-ve-%C3%A7ocu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2303462" cy="1655762"/>
          </a:xfrm>
          <a:prstGeom prst="rect">
            <a:avLst/>
          </a:prstGeom>
          <a:noFill/>
          <a:ln w="38100">
            <a:solidFill>
              <a:srgbClr val="FFFF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19700" y="4076700"/>
            <a:ext cx="2665413" cy="576263"/>
          </a:xfrm>
          <a:prstGeom prst="roundRect">
            <a:avLst/>
          </a:prstGeom>
          <a:solidFill>
            <a:srgbClr val="FFFFB3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</a:rPr>
              <a:t>Юные экологи</a:t>
            </a:r>
          </a:p>
        </p:txBody>
      </p:sp>
      <p:pic>
        <p:nvPicPr>
          <p:cNvPr id="13322" name="Picture 10" descr="http://letopisi.org/images/5/5d/%D0%AD%D0%BC%D0%B1%D0%BB%D0%B5%D0%BC%D0%B0_%D0%AE%D0%BD%D1%8B%D1%85_%D0%AD%D0%BA%D0%BE%D0%BB%D0%BE%D0%B3%D0%BE%D0%B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1916112" cy="1917700"/>
          </a:xfrm>
          <a:prstGeom prst="rect">
            <a:avLst/>
          </a:prstGeom>
          <a:noFill/>
          <a:ln w="38100">
            <a:solidFill>
              <a:srgbClr val="FFFF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:\4кл окр мир 2ч\третий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018462" cy="57785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188" y="188913"/>
            <a:ext cx="7921625" cy="50323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Географическое положение: </a:t>
            </a:r>
          </a:p>
        </p:txBody>
      </p:sp>
      <p:pic>
        <p:nvPicPr>
          <p:cNvPr id="14340" name="Picture 2" descr="http://img-fotki.yandex.ru/get/6606/47407354.6e6/0_e9c0a_75f31d55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11080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919163" y="3519488"/>
            <a:ext cx="1312862" cy="1331912"/>
          </a:xfrm>
          <a:custGeom>
            <a:avLst/>
            <a:gdLst>
              <a:gd name="connsiteX0" fmla="*/ 262597 w 1312985"/>
              <a:gd name="connsiteY0" fmla="*/ 363415 h 1331741"/>
              <a:gd name="connsiteX1" fmla="*/ 164123 w 1312985"/>
              <a:gd name="connsiteY1" fmla="*/ 1320018 h 1331741"/>
              <a:gd name="connsiteX2" fmla="*/ 1247336 w 1312985"/>
              <a:gd name="connsiteY2" fmla="*/ 293077 h 1331741"/>
              <a:gd name="connsiteX3" fmla="*/ 558019 w 1312985"/>
              <a:gd name="connsiteY3" fmla="*/ 11723 h 1331741"/>
              <a:gd name="connsiteX4" fmla="*/ 262597 w 1312985"/>
              <a:gd name="connsiteY4" fmla="*/ 363415 h 13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985" h="1331741">
                <a:moveTo>
                  <a:pt x="262597" y="363415"/>
                </a:moveTo>
                <a:cubicBezTo>
                  <a:pt x="196948" y="581464"/>
                  <a:pt x="0" y="1331741"/>
                  <a:pt x="164123" y="1320018"/>
                </a:cubicBezTo>
                <a:cubicBezTo>
                  <a:pt x="328246" y="1308295"/>
                  <a:pt x="1181687" y="511126"/>
                  <a:pt x="1247336" y="293077"/>
                </a:cubicBezTo>
                <a:cubicBezTo>
                  <a:pt x="1312985" y="75028"/>
                  <a:pt x="719798" y="0"/>
                  <a:pt x="558019" y="11723"/>
                </a:cubicBezTo>
                <a:cubicBezTo>
                  <a:pt x="396240" y="23446"/>
                  <a:pt x="328246" y="145366"/>
                  <a:pt x="262597" y="36341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188" y="188913"/>
            <a:ext cx="7921625" cy="50323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Климатические условия: </a:t>
            </a:r>
          </a:p>
        </p:txBody>
      </p:sp>
      <p:pic>
        <p:nvPicPr>
          <p:cNvPr id="15363" name="Picture 2" descr="http://img-fotki.yandex.ru/get/6606/47407354.6e6/0_e9c0a_75f31d55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11080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www.tradiciadrevnih.ru/galereya/3ghdvcxtuoppog/gory_208_mPrkDwrdlytrKXyAEOaNocGj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836712"/>
            <a:ext cx="2490867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2708275"/>
            <a:ext cx="3457575" cy="3889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Осадков в пустыне выпадает ______ .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Снеговой покров ___________ и часто __________ ветрами.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Зима __________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(2-3 мес.) и _________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(до – 10ºс).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725" y="2636838"/>
            <a:ext cx="3455988" cy="38877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Лето _______ и ___________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(до + 45ºс).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Поверхность земли нагревается до ______.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пустыне всего два времени года _______  и ______.</a:t>
            </a:r>
          </a:p>
        </p:txBody>
      </p:sp>
      <p:pic>
        <p:nvPicPr>
          <p:cNvPr id="13319" name="Picture 7" descr="https://wallpapercave.com/wp/x52fxZ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59124"/>
            <a:ext cx="2304256" cy="156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188913"/>
            <a:ext cx="7921625" cy="50323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Растительный мир пустыни: </a:t>
            </a:r>
          </a:p>
        </p:txBody>
      </p:sp>
      <p:pic>
        <p:nvPicPr>
          <p:cNvPr id="3" name="Picture 6" descr="12984813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53308" cy="193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0" name="Picture 2" descr="https://ic.pics.livejournal.com/antonio_d50/48880245/50419/50419_1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044280" cy="202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72225" y="2708275"/>
            <a:ext cx="2592388" cy="360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джузгун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188" y="2636838"/>
            <a:ext cx="3168650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верблюжья колючка</a:t>
            </a:r>
          </a:p>
        </p:txBody>
      </p:sp>
      <p:pic>
        <p:nvPicPr>
          <p:cNvPr id="16391" name="Picture 9" descr="https://us.123rf.com/450wm/irwanjos/irwanjos1511/irwanjos151100079/48779745-%D0%BC%D1%83%D0%BB%D1%8C%D1%82%D1%84%D0%B8%D0%BB%D1%8C%D0%BC-%D0%B2%D0%B5%D1%80%D0%B1%D0%BB%D1%8E%D0%B4%D0%B0-%D1%81-%D1%88%D0%BE%D1%80%D0%BD%D1%8B%D0%B5.jpg?ver=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1763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www.guidosreiseberichte.info/Mongolei%202001%2014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520280" cy="33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27088" y="6308725"/>
            <a:ext cx="3168650" cy="360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саксаул </a:t>
            </a:r>
          </a:p>
        </p:txBody>
      </p:sp>
      <p:pic>
        <p:nvPicPr>
          <p:cNvPr id="58376" name="Picture 8" descr="https://avatars.mds.yandex.net/get-pdb/912419/c8c92ec2-189f-4467-bf5f-6d088a51c610/s1200?webp=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116846" cy="2641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76825" y="5876925"/>
            <a:ext cx="3167063" cy="360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перекати-поле</a:t>
            </a:r>
          </a:p>
        </p:txBody>
      </p:sp>
      <p:pic>
        <p:nvPicPr>
          <p:cNvPr id="16396" name="Picture 10" descr="http://podarok-gift.ru/upload/iblock/28f/28f6727d5be024069a752ce9f88c9b0f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Приспособленность растений к жизни в пустыне: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87450" y="1341438"/>
            <a:ext cx="120602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 b="1">
                <a:solidFill>
                  <a:srgbClr val="C00000"/>
                </a:solidFill>
              </a:rPr>
              <a:t>Особенность корневой системы.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>
                <a:solidFill>
                  <a:srgbClr val="C00000"/>
                </a:solidFill>
              </a:rPr>
              <a:t>Способность сохранять воду в любой </a:t>
            </a:r>
          </a:p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своей части: корне, стебле, листьях.</a:t>
            </a:r>
          </a:p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3. Форма листьев.</a:t>
            </a:r>
          </a:p>
          <a:p>
            <a:pPr eaLnBrk="1" hangingPunct="1"/>
            <a:endParaRPr lang="ru-RU" altLang="ru-RU"/>
          </a:p>
        </p:txBody>
      </p:sp>
      <p:pic>
        <p:nvPicPr>
          <p:cNvPr id="15364" name="Picture 4" descr="http://nature.baikal.ru/phs/norm/32/3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://otvarim.ru/wp-content/uploads/2016/09/big1378801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02812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https://avatars.mds.yandex.net/get-pdb/939186/9e19e3d1-1947-484f-8df5-27ba5292f8ee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767328" cy="184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Животный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 пустыни: </a:t>
            </a:r>
          </a:p>
        </p:txBody>
      </p:sp>
      <p:pic>
        <p:nvPicPr>
          <p:cNvPr id="4" name="Picture 8" descr="http://s1.1zoom.me/b5050/107/Camels_483814_2048x1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952328" cy="2304256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</p:pic>
      <p:pic>
        <p:nvPicPr>
          <p:cNvPr id="5" name="Picture 5" descr="1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7356"/>
            <a:ext cx="2808312" cy="2200564"/>
          </a:xfrm>
          <a:prstGeom prst="round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0418" name="Picture 2" descr="http://wildfrontier.ru/wp-content/uploads/2016/02/Afrikanskij-tushkanchik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520280" cy="1890210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</p:pic>
      <p:pic>
        <p:nvPicPr>
          <p:cNvPr id="60420" name="Picture 4" descr="http://petshoptop.ru/media/7b/9d/c5/7b9dc501afe4ee11c56a4831e20cee71/56d575798d64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915816" cy="2304256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</p:pic>
      <p:pic>
        <p:nvPicPr>
          <p:cNvPr id="60422" name="Picture 6" descr="http://petshoptop.ru/media/9d/b9/5b/9db95bed7fecf8c4305252a4f6e12411/575ad145908e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3140199" cy="2088232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</p:pic>
      <p:pic>
        <p:nvPicPr>
          <p:cNvPr id="60424" name="Picture 8" descr="http://tonobanquetes.com/images/scarab-beetlle-egyptian-on-muscles/scarab-beetlle-egyptian-on-muscles-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038993" cy="1602521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388" y="3284538"/>
            <a:ext cx="2376487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6021388"/>
            <a:ext cx="2378075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сайгак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2500" y="3141663"/>
            <a:ext cx="2376488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тушканчик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8038" y="5589588"/>
            <a:ext cx="2376487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жук-скарабей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7763" y="5949950"/>
            <a:ext cx="2376487" cy="360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песчанка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27750" y="3284538"/>
            <a:ext cx="3016250" cy="3603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песчаный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удавчик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Приспособленность животных к жизни в пустыне: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87450" y="1196752"/>
            <a:ext cx="120602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n>
                  <a:solidFill>
                    <a:srgbClr val="004C00"/>
                  </a:solidFill>
                </a:ln>
                <a:solidFill>
                  <a:srgbClr val="C00000"/>
                </a:solidFill>
              </a:rPr>
              <a:t>Ночной образ жизни.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n>
                  <a:solidFill>
                    <a:srgbClr val="004C00"/>
                  </a:solidFill>
                </a:ln>
                <a:solidFill>
                  <a:srgbClr val="C00000"/>
                </a:solidFill>
              </a:rPr>
              <a:t>Способность рыть норы и зарываться в песок.</a:t>
            </a:r>
          </a:p>
          <a:p>
            <a:pPr marL="342900" indent="-342900">
              <a:defRPr/>
            </a:pPr>
            <a:r>
              <a:rPr lang="ru-RU" sz="2400" b="1" dirty="0">
                <a:ln>
                  <a:solidFill>
                    <a:srgbClr val="004C00"/>
                  </a:solidFill>
                </a:ln>
                <a:solidFill>
                  <a:srgbClr val="C00000"/>
                </a:solidFill>
              </a:rPr>
              <a:t>3. Быстрое передвижение.</a:t>
            </a:r>
          </a:p>
          <a:p>
            <a:pPr marL="342900" indent="-342900">
              <a:defRPr/>
            </a:pPr>
            <a:r>
              <a:rPr lang="ru-RU" sz="2400" b="1" dirty="0">
                <a:ln>
                  <a:solidFill>
                    <a:srgbClr val="004C00"/>
                  </a:solidFill>
                </a:ln>
                <a:solidFill>
                  <a:srgbClr val="C00000"/>
                </a:solidFill>
              </a:rPr>
              <a:t>4. Небольшой размер у большинства.</a:t>
            </a:r>
          </a:p>
          <a:p>
            <a:pPr marL="342900" indent="-342900">
              <a:defRPr/>
            </a:pPr>
            <a:r>
              <a:rPr lang="ru-RU" sz="2400" b="1" dirty="0">
                <a:ln>
                  <a:solidFill>
                    <a:srgbClr val="004C00"/>
                  </a:solidFill>
                </a:ln>
                <a:solidFill>
                  <a:srgbClr val="C00000"/>
                </a:solidFill>
              </a:rPr>
              <a:t>5. Маскировка под цвет пустыни.</a:t>
            </a:r>
          </a:p>
          <a:p>
            <a:pPr marL="342900" indent="-342900">
              <a:defRPr/>
            </a:pPr>
            <a:endParaRPr lang="ru-RU" dirty="0"/>
          </a:p>
        </p:txBody>
      </p:sp>
      <p:pic>
        <p:nvPicPr>
          <p:cNvPr id="47106" name="Picture 2" descr="http://cdn.emgn.com/wp-content/uploads/2015/05/Weird-Animals-EMGN6-1130x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26258"/>
            <a:ext cx="2232248" cy="147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8" name="Picture 4" descr="https://upload.wikimedia.org/wikipedia/commons/a/a8/Rhombomys_opimus_colo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466" y="4797152"/>
            <a:ext cx="251021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10" name="Picture 6" descr="http://img-fotki.yandex.ru/get/3/oxyborc.18/0_dfac_22cd1612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1944216" cy="1814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12" name="Picture 8" descr="http://rasfokus.ru/images/photos/medium/6970dcf38047702c3c3c38ee3fa8b1f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304256" cy="14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14" name="Picture 10" descr="https://ds04.infourok.ru/uploads/ex/0bee/00064d7d-a4986e98/img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880320" cy="216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72" name="Picture 8" descr="ары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08720"/>
            <a:ext cx="2646362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8476" name="Picture 12" descr="хлоп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584325" cy="177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8479" name="Picture 15" descr="пуст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732087" cy="170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2" name="Picture 2" descr="https://tengrinews.kz/userdata/IMG_75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304256" cy="153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23850" y="2492375"/>
            <a:ext cx="3024188" cy="5048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95288" y="2349500"/>
            <a:ext cx="3384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FF00"/>
                </a:solidFill>
              </a:rPr>
              <a:t>строительство каналов</a:t>
            </a:r>
          </a:p>
        </p:txBody>
      </p:sp>
      <p:pic>
        <p:nvPicPr>
          <p:cNvPr id="56324" name="Picture 4" descr="https://c.pxhere.com/photos/4e/29/vineyard_steep_slope_winegrowing_wine_steep_location_mosel_cask_of_mosel_wine_slate-1146523.jpg!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266429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635375" y="2492375"/>
            <a:ext cx="3024188" cy="5048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0825" y="4508500"/>
            <a:ext cx="2881313" cy="5048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025" y="2492375"/>
            <a:ext cx="2160588" cy="865188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563938" y="2205038"/>
            <a:ext cx="2520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FF00"/>
                </a:solidFill>
              </a:rPr>
              <a:t>выращивание винограда</a:t>
            </a:r>
          </a:p>
        </p:txBody>
      </p:sp>
      <p:sp>
        <p:nvSpPr>
          <p:cNvPr id="318485" name="Rectangle 21"/>
          <p:cNvSpPr>
            <a:spLocks noChangeArrowheads="1"/>
          </p:cNvSpPr>
          <p:nvPr/>
        </p:nvSpPr>
        <p:spPr bwMode="auto">
          <a:xfrm>
            <a:off x="6875463" y="2420938"/>
            <a:ext cx="2089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выращивание </a:t>
            </a: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хлопка</a:t>
            </a:r>
          </a:p>
        </p:txBody>
      </p:sp>
      <p:sp>
        <p:nvSpPr>
          <p:cNvPr id="318482" name="Rectangle 18"/>
          <p:cNvSpPr>
            <a:spLocks noChangeArrowheads="1"/>
          </p:cNvSpPr>
          <p:nvPr/>
        </p:nvSpPr>
        <p:spPr bwMode="auto">
          <a:xfrm>
            <a:off x="179388" y="4508500"/>
            <a:ext cx="313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добыча ископаемых</a:t>
            </a:r>
          </a:p>
        </p:txBody>
      </p:sp>
      <p:pic>
        <p:nvPicPr>
          <p:cNvPr id="20495" name="Picture 6" descr="https://mirkakdom.files.wordpress.com/2012/02/maroc-6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23764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50825" y="6165850"/>
            <a:ext cx="3025775" cy="692150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18483" name="Rectangle 19"/>
          <p:cNvSpPr>
            <a:spLocks noChangeArrowheads="1"/>
          </p:cNvSpPr>
          <p:nvPr/>
        </p:nvSpPr>
        <p:spPr bwMode="auto">
          <a:xfrm>
            <a:off x="395288" y="6092825"/>
            <a:ext cx="28082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перевозка людей </a:t>
            </a: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и  грузов</a:t>
            </a:r>
          </a:p>
        </p:txBody>
      </p:sp>
      <p:pic>
        <p:nvPicPr>
          <p:cNvPr id="56328" name="Picture 8" descr="https://im0-tub-ru.yandex.net/i?id=5fc262182f2c11664afd971bd048e6ac-l&amp;n=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059113" y="5445125"/>
            <a:ext cx="3025775" cy="5048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18484" name="Rectangle 20"/>
          <p:cNvSpPr>
            <a:spLocks noChangeArrowheads="1"/>
          </p:cNvSpPr>
          <p:nvPr/>
        </p:nvSpPr>
        <p:spPr bwMode="auto">
          <a:xfrm>
            <a:off x="2916238" y="4005263"/>
            <a:ext cx="3600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разведение </a:t>
            </a: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домашних животных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4525" y="6092825"/>
            <a:ext cx="3024188" cy="5048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18480" name="Rectangle 16"/>
          <p:cNvSpPr>
            <a:spLocks noChangeArrowheads="1"/>
          </p:cNvSpPr>
          <p:nvPr/>
        </p:nvSpPr>
        <p:spPr bwMode="auto">
          <a:xfrm flipH="1">
            <a:off x="5580109" y="5661248"/>
            <a:ext cx="356388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FFFF81"/>
                  </a:solidFill>
                </a:ln>
                <a:solidFill>
                  <a:srgbClr val="FFFF00"/>
                </a:solidFill>
              </a:rPr>
              <a:t>о</a:t>
            </a:r>
            <a:r>
              <a:rPr lang="ru-RU" b="1" dirty="0">
                <a:ln>
                  <a:solidFill>
                    <a:srgbClr val="FFFF81"/>
                  </a:solidFill>
                </a:ln>
                <a:solidFill>
                  <a:srgbClr val="FFFF00"/>
                </a:solidFill>
              </a:rPr>
              <a:t>беспечил доступ </a:t>
            </a:r>
            <a:r>
              <a:rPr lang="ru-RU" b="1" dirty="0">
                <a:ln>
                  <a:solidFill>
                    <a:srgbClr val="FFFF81"/>
                  </a:solidFill>
                </a:ln>
                <a:solidFill>
                  <a:srgbClr val="FFFF00"/>
                </a:solidFill>
              </a:rPr>
              <a:t>воды</a:t>
            </a:r>
          </a:p>
        </p:txBody>
      </p:sp>
      <p:sp>
        <p:nvSpPr>
          <p:cNvPr id="38" name="Заголовок 8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71913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Деятельность человека в пустыне: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18485" grpId="0"/>
      <p:bldP spid="318482" grpId="0"/>
      <p:bldP spid="318483" grpId="0"/>
      <p:bldP spid="318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Пустыня и человек.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проблемы: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341438"/>
            <a:ext cx="6048375" cy="647700"/>
          </a:xfrm>
          <a:prstGeom prst="roundRect">
            <a:avLst/>
          </a:prstGeom>
          <a:solidFill>
            <a:srgbClr val="FFFFB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1. Чрезмерное орошение земель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2988" y="2205038"/>
            <a:ext cx="6553200" cy="647700"/>
          </a:xfrm>
          <a:prstGeom prst="roundRect">
            <a:avLst/>
          </a:prstGeom>
          <a:solidFill>
            <a:srgbClr val="FFFFB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2. Неумеренный выпас скота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713" y="3068638"/>
            <a:ext cx="6769100" cy="647700"/>
          </a:xfrm>
          <a:prstGeom prst="roundRect">
            <a:avLst/>
          </a:prstGeom>
          <a:solidFill>
            <a:srgbClr val="FFFFB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3. Проблема браконьерства</a:t>
            </a:r>
          </a:p>
        </p:txBody>
      </p:sp>
      <p:pic>
        <p:nvPicPr>
          <p:cNvPr id="18436" name="Picture 4" descr="https://forum.awd.ru/fake_non_existing_directory/862748/thumb/6c3/cb3/6c3cb3b228f0abbe0a0a95d0c8fd004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339413" cy="175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s://img-fotki.yandex.ru/get/5009/156826230.81/0_c4127_2e91156f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20280" cy="1681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 descr="http://belogorye.at.ua/3294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520280" cy="161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stihi.ru/pics/2016/08/04/8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05263"/>
            <a:ext cx="8229600" cy="2447925"/>
          </a:xfrm>
          <a:solidFill>
            <a:srgbClr val="C00000"/>
          </a:solidFill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>
                <a:solidFill>
                  <a:srgbClr val="FFFF00"/>
                </a:solidFill>
              </a:rPr>
              <a:t>Все, кто любит родную природу,</a:t>
            </a:r>
          </a:p>
          <a:p>
            <a:pPr>
              <a:buFontTx/>
              <a:buNone/>
            </a:pPr>
            <a:r>
              <a:rPr lang="ru-RU" altLang="ru-RU" sz="2800" b="1" smtClean="0">
                <a:solidFill>
                  <a:srgbClr val="FFFF00"/>
                </a:solidFill>
              </a:rPr>
              <a:t> Наслаждаются красотой лесов и степей!</a:t>
            </a:r>
          </a:p>
          <a:p>
            <a:pPr>
              <a:buFontTx/>
              <a:buNone/>
            </a:pPr>
            <a:r>
              <a:rPr lang="ru-RU" altLang="ru-RU" sz="2800" b="1" smtClean="0">
                <a:solidFill>
                  <a:srgbClr val="FFFF00"/>
                </a:solidFill>
              </a:rPr>
              <a:t>Берегите природные зоны!</a:t>
            </a:r>
          </a:p>
          <a:p>
            <a:pPr>
              <a:buFontTx/>
              <a:buNone/>
            </a:pPr>
            <a:r>
              <a:rPr lang="ru-RU" altLang="ru-RU" sz="2800" b="1" smtClean="0">
                <a:solidFill>
                  <a:srgbClr val="FFFF00"/>
                </a:solidFill>
              </a:rPr>
              <a:t>С ними будет наш мир добрей и светлей!</a:t>
            </a:r>
          </a:p>
          <a:p>
            <a:pPr eaLnBrk="1" hangingPunct="1">
              <a:buFontTx/>
              <a:buNone/>
            </a:pPr>
            <a:endParaRPr lang="ru-RU" altLang="ru-RU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57200" y="188913"/>
            <a:ext cx="8229600" cy="719137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Взаимосвязь растений и животных: внимательно посмотри видеофрагмент и выбери правильные цепи питания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981075"/>
            <a:ext cx="8569325" cy="431800"/>
          </a:xfrm>
          <a:prstGeom prst="roundRect">
            <a:avLst/>
          </a:prstGeom>
          <a:solidFill>
            <a:srgbClr val="FFFFB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</a:rPr>
              <a:t>Цепи питания: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628800"/>
            <a:ext cx="8496944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</a:rPr>
              <a:t>1.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429000"/>
            <a:ext cx="8424936" cy="1368152"/>
          </a:xfrm>
          <a:prstGeom prst="roundRect">
            <a:avLst/>
          </a:prstGeom>
          <a:solidFill>
            <a:srgbClr val="FFFFB3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</a:rPr>
              <a:t>2.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229200"/>
            <a:ext cx="8424936" cy="14401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</a:rPr>
              <a:t>3. </a:t>
            </a:r>
          </a:p>
        </p:txBody>
      </p:sp>
      <p:pic>
        <p:nvPicPr>
          <p:cNvPr id="22535" name="Рисунок 14" descr="верблюд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1116012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верблюжья колючк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44824"/>
            <a:ext cx="1211627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право 10"/>
          <p:cNvSpPr/>
          <p:nvPr/>
        </p:nvSpPr>
        <p:spPr>
          <a:xfrm flipH="1">
            <a:off x="3203575" y="1916113"/>
            <a:ext cx="1296988" cy="485775"/>
          </a:xfrm>
          <a:prstGeom prst="rightArrow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6" descr="колосняк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373216"/>
            <a:ext cx="1425629" cy="10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Стрелка вправо 17"/>
          <p:cNvSpPr/>
          <p:nvPr/>
        </p:nvSpPr>
        <p:spPr>
          <a:xfrm flipH="1">
            <a:off x="2843213" y="5661025"/>
            <a:ext cx="865187" cy="484188"/>
          </a:xfrm>
          <a:prstGeom prst="rightArrow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0" name="AutoShape 2" descr="http://loveopium.ru/content/2015/03/animalz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1" name="AutoShape 4" descr="http://loveopium.ru/content/2015/03/animalz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" name="Picture 6" descr="http://petshoptop.ru/media/9d/b9/5b/9db95bed7fecf8c4305252a4f6e12411/575ad145908e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515958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корсак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445224"/>
            <a:ext cx="1409733" cy="10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Стрелка вправо 22"/>
          <p:cNvSpPr/>
          <p:nvPr/>
        </p:nvSpPr>
        <p:spPr>
          <a:xfrm flipH="1">
            <a:off x="5651500" y="5661025"/>
            <a:ext cx="1008063" cy="484188"/>
          </a:xfrm>
          <a:prstGeom prst="rightArrow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 descr="песчаный удавчик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73016"/>
            <a:ext cx="1403648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Стрелка вправо 24"/>
          <p:cNvSpPr/>
          <p:nvPr/>
        </p:nvSpPr>
        <p:spPr>
          <a:xfrm flipH="1">
            <a:off x="2771775" y="3789363"/>
            <a:ext cx="863600" cy="484187"/>
          </a:xfrm>
          <a:prstGeom prst="rightArrow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25" descr="тушканчик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645024"/>
            <a:ext cx="1296144" cy="97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Стрелка вправо 26"/>
          <p:cNvSpPr/>
          <p:nvPr/>
        </p:nvSpPr>
        <p:spPr>
          <a:xfrm flipH="1">
            <a:off x="5364163" y="3860800"/>
            <a:ext cx="863600" cy="484188"/>
          </a:xfrm>
          <a:prstGeom prst="rightArrow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9" name="Рисунок 27" descr="верблюд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10795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51725" y="2276475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ВЕРНО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64475" y="5013325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ВЕРНО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341438"/>
          <a:ext cx="8496300" cy="52562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48150"/>
                <a:gridCol w="4248150"/>
              </a:tblGrid>
              <a:tr h="8760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93300"/>
                          </a:solidFill>
                        </a:rPr>
                        <a:t>Особенности растений</a:t>
                      </a:r>
                      <a:endParaRPr lang="ru-RU" sz="2400" b="1" dirty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93300"/>
                          </a:solidFill>
                        </a:rPr>
                        <a:t>Особенности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>
                          <a:solidFill>
                            <a:srgbClr val="993300"/>
                          </a:solidFill>
                        </a:rPr>
                        <a:t>животных</a:t>
                      </a:r>
                      <a:endParaRPr lang="ru-RU" sz="2400" dirty="0">
                        <a:solidFill>
                          <a:srgbClr val="993300"/>
                        </a:solidFill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876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высоте 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размеру 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876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Корни _______________       </a:t>
                      </a:r>
                      <a:r>
                        <a:rPr lang="ru-RU" sz="1800" baseline="0" dirty="0" smtClean="0"/>
                        <a:t> размером до </a:t>
                      </a:r>
                      <a:r>
                        <a:rPr lang="ru-RU" sz="1800" dirty="0" smtClean="0"/>
                        <a:t>_________________</a:t>
                      </a:r>
                      <a:r>
                        <a:rPr lang="ru-RU" sz="1800" baseline="0" dirty="0" smtClean="0"/>
                        <a:t> м 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Окраска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Листья имеют вид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 жизни ___________________</a:t>
                      </a:r>
                      <a:r>
                        <a:rPr lang="ru-RU" sz="1800" baseline="0" dirty="0" smtClean="0"/>
                        <a:t> и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6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Цветут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Способы передвижения</a:t>
                      </a:r>
                      <a:r>
                        <a:rPr lang="ru-RU" sz="1800" baseline="0" dirty="0" smtClean="0"/>
                        <a:t>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Польза</a:t>
                      </a:r>
                      <a:r>
                        <a:rPr lang="ru-RU" sz="1800" baseline="0" dirty="0" smtClean="0"/>
                        <a:t> от растений пустынь</a:t>
                      </a:r>
                      <a:r>
                        <a:rPr lang="ru-RU" sz="1800" dirty="0" smtClean="0"/>
                        <a:t>: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Представители</a:t>
                      </a:r>
                      <a:r>
                        <a:rPr lang="ru-RU" sz="1800" baseline="0" dirty="0" smtClean="0"/>
                        <a:t> животного мира: ________________________________</a:t>
                      </a:r>
                      <a:endParaRPr lang="ru-RU" sz="1800" dirty="0"/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54087"/>
          </a:xfrm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Проверка полученных знаний: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150" y="2205038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низкорослые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335756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15-20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2275" y="42211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иголок и колючек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6013" y="5084763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весной в сезон дождей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5949950"/>
            <a:ext cx="493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являются кормом для животных</a:t>
            </a:r>
          </a:p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использует человек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5463" y="220503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некрупные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3284538"/>
            <a:ext cx="2665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желто-коричневая, под цвет пустыни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43663" y="3933825"/>
            <a:ext cx="1017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ночной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27763" y="42211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впадают в спячку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1863" y="5084763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быстро, прыжками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900" y="5949950"/>
            <a:ext cx="389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сайгаки, верблюды, корсак</a:t>
            </a:r>
          </a:p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тушканчики, песчанки, скарабей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68313" y="188913"/>
            <a:ext cx="8229600" cy="954087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Включение в систему знаний:</a:t>
            </a:r>
          </a:p>
          <a:p>
            <a:pPr algn="ctr" eaLnBrk="0" hangingPunct="0">
              <a:defRPr/>
            </a:pPr>
            <a:r>
              <a:rPr lang="ru-RU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1557338"/>
            <a:ext cx="8135937" cy="4175125"/>
          </a:xfrm>
          <a:prstGeom prst="roundRect">
            <a:avLst/>
          </a:prstGeom>
          <a:solidFill>
            <a:srgbClr val="FFFFB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993300"/>
                </a:solidFill>
              </a:rPr>
              <a:t>1. Выполни задание в формате ВПР.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993300"/>
                </a:solidFill>
              </a:rPr>
              <a:t>2. Проверь выполнение задания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993300"/>
                </a:solidFill>
              </a:rPr>
              <a:t> у своего соседа.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68313" y="188913"/>
            <a:ext cx="8229600" cy="954087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Включение в систему знаний:</a:t>
            </a:r>
          </a:p>
          <a:p>
            <a:pPr algn="ctr" eaLnBrk="0" hangingPunct="0">
              <a:defRPr/>
            </a:pPr>
            <a:r>
              <a:rPr lang="ru-RU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1557338"/>
            <a:ext cx="8135937" cy="4175125"/>
          </a:xfrm>
          <a:prstGeom prst="roundRect">
            <a:avLst/>
          </a:prstGeom>
          <a:solidFill>
            <a:srgbClr val="FFFFB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993300"/>
                </a:solidFill>
              </a:rPr>
              <a:t>3.1.Природная зона А – тундра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993300"/>
                </a:solidFill>
              </a:rPr>
              <a:t>      Природная зона Б – пустыня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993300"/>
                </a:solidFill>
              </a:rPr>
              <a:t>3.2. 1) лемминг   2) черепаха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993300"/>
                </a:solidFill>
              </a:rPr>
              <a:t>       3) ягель         4) саксаул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993300"/>
                </a:solidFill>
              </a:rPr>
              <a:t>3.3. </a:t>
            </a:r>
          </a:p>
          <a:p>
            <a:pPr marL="514350" indent="-514350" algn="ctr">
              <a:buFontTx/>
              <a:buAutoNum type="arabicPeriod"/>
              <a:defRPr/>
            </a:pPr>
            <a:endParaRPr lang="ru-RU" sz="3200" b="1" dirty="0">
              <a:solidFill>
                <a:srgbClr val="99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250" y="4292600"/>
          <a:ext cx="6337300" cy="122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433"/>
                <a:gridCol w="2112433"/>
                <a:gridCol w="2112433"/>
              </a:tblGrid>
              <a:tr h="6119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993300"/>
                          </a:solidFill>
                        </a:rPr>
                        <a:t>Природная зона</a:t>
                      </a:r>
                      <a:endParaRPr lang="ru-RU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93300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93300"/>
                          </a:solidFill>
                        </a:rPr>
                        <a:t>Б</a:t>
                      </a:r>
                      <a:endParaRPr lang="ru-RU" sz="2400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>
                    <a:solidFill>
                      <a:srgbClr val="FFC000"/>
                    </a:solidFill>
                  </a:tcPr>
                </a:tc>
              </a:tr>
              <a:tr h="6119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993300"/>
                          </a:solidFill>
                        </a:rPr>
                        <a:t>Организмы</a:t>
                      </a:r>
                      <a:endParaRPr lang="ru-RU" sz="1800" b="1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1,</a:t>
                      </a:r>
                      <a:r>
                        <a:rPr lang="ru-RU" sz="2800" b="1" baseline="0" dirty="0" smtClean="0">
                          <a:solidFill>
                            <a:srgbClr val="993300"/>
                          </a:solidFill>
                        </a:rPr>
                        <a:t> 3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93300"/>
                          </a:solidFill>
                        </a:rPr>
                        <a:t>2,4</a:t>
                      </a:r>
                      <a:endParaRPr lang="ru-RU" sz="2800" b="1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C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урока!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s://im0-tub-ru.yandex.net/i?id=aa493f964e9fd8412b6a062959a4cf4b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57400"/>
            <a:ext cx="81009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Рисунок 4" descr="верблюд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70363"/>
            <a:ext cx="28797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627313" y="2852738"/>
            <a:ext cx="2736850" cy="1296987"/>
          </a:xfrm>
          <a:prstGeom prst="wedgeEllipseCallout">
            <a:avLst/>
          </a:prstGeom>
          <a:solidFill>
            <a:srgbClr val="FFFFB3"/>
          </a:solidFill>
          <a:ln>
            <a:solidFill>
              <a:srgbClr val="D6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3300"/>
                </a:solidFill>
              </a:rPr>
              <a:t>Ребята, </a:t>
            </a:r>
            <a:r>
              <a:rPr lang="ru-RU" sz="2400" b="1" dirty="0" err="1">
                <a:solidFill>
                  <a:srgbClr val="993300"/>
                </a:solidFill>
              </a:rPr>
              <a:t>Вы-молодцы</a:t>
            </a:r>
            <a:r>
              <a:rPr lang="ru-RU" sz="2400" b="1" dirty="0">
                <a:solidFill>
                  <a:srgbClr val="99330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55776" y="2276872"/>
            <a:ext cx="3456384" cy="2088232"/>
          </a:xfrm>
          <a:prstGeom prst="roundRect">
            <a:avLst/>
          </a:prstGeom>
          <a:solidFill>
            <a:srgbClr val="FFFFB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993300"/>
                </a:solidFill>
                <a:latin typeface="Monotype Corsiva" pitchFamily="66" charset="0"/>
              </a:rPr>
              <a:t>Природные зоны России</a:t>
            </a:r>
            <a:r>
              <a:rPr lang="ru-RU" dirty="0"/>
              <a:t>:</a:t>
            </a:r>
            <a:r>
              <a:rPr lang="ru-RU" b="1" dirty="0">
                <a:solidFill>
                  <a:srgbClr val="993300"/>
                </a:solidFill>
              </a:rPr>
              <a:t>:</a:t>
            </a:r>
          </a:p>
        </p:txBody>
      </p:sp>
      <p:pic>
        <p:nvPicPr>
          <p:cNvPr id="49154" name="Picture 2" descr="http://bigslide.ru/images/18/17318/960/img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167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6" name="Picture 4" descr="http://ekogradmoscow.ru/images/newsbel.by-23.10.2017-KAbWY7lbJ45VpA2zh937uj5VtJ2FTfz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240360" cy="176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8" name="Picture 6" descr="http://www.poleteli.ru/uploads/posts/2015-05/1432476262_000007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36304" cy="196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60" name="Picture 8" descr="https://ii1.photocentra.ru/images/main52/524406_ma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91951" cy="179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62" name="Picture 10" descr="https://avatars.mds.yandex.net/get-pdb/245485/0721500f-f020-4a11-a9e5-d8f16f5e1d6f/s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14413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64" name="Picture 12" descr="https://upload.wikimedia.org/wikipedia/commons/9/93/Taiga_Landscape_in_Canad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120" y="4581128"/>
            <a:ext cx="3117828" cy="189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66" name="Picture 14" descr="http://s4.fotokto.ru/photo/full/394/39489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226255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1" descr="http://bigpo.ru/potra/%D0%A1%D0%BE-%D0%BE%D0%B1%D1%89%D0%B5%D1%81%D1%82%D0%B2%D0%B0.%20%D0%9C%D0%B5%D1%82%D0%BE%D0%B4%D0%B8%D1%87%D0%B5%D1%81%D0%BA%D0%B8%D0%B9%20%D0%B6%D1%83%D1%80%D0%BD%D0%B0%D0%BB.%20%E2%80%94a/35606_html_mac25b60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14398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5" name="Group 9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6875464" cy="5486496"/>
        </p:xfrm>
        <a:graphic>
          <a:graphicData uri="http://schemas.openxmlformats.org/drawingml/2006/table">
            <a:tbl>
              <a:tblPr/>
              <a:tblGrid>
                <a:gridCol w="3437732"/>
                <a:gridCol w="3437732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арктических пустынь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тундры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лесов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степей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60" y="548680"/>
            <a:ext cx="525978" cy="5632311"/>
          </a:xfrm>
          <a:prstGeom prst="rect">
            <a:avLst/>
          </a:prstGeom>
          <a:solidFill>
            <a:srgbClr val="FFFFB3"/>
          </a:solidFill>
          <a:ln w="19050">
            <a:solidFill>
              <a:srgbClr val="99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defRPr/>
            </a:pPr>
            <a:endParaRPr lang="ru-RU" sz="2400" b="1" dirty="0">
              <a:ln>
                <a:solidFill>
                  <a:srgbClr val="9933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400" b="1" dirty="0">
              <a:ln>
                <a:solidFill>
                  <a:srgbClr val="9933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87" name="Picture 11" descr="http://bigpo.ru/potra/%D0%A1%D0%BE-%D0%BE%D0%B1%D1%89%D0%B5%D1%81%D1%82%D0%B2%D0%B0.%20%D0%9C%D0%B5%D1%82%D0%BE%D0%B4%D0%B8%D1%87%D0%B5%D1%81%D0%BA%D0%B8%D0%B9%20%D0%B6%D1%83%D1%80%D0%BD%D0%B0%D0%BB.%20%E2%80%94a/35606_html_mac25b60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1382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5" name="Group 9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7308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18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арктических пустынь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лишайники, водоросли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белый медведь, морж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тундры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ягель, морошка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северный олень, лемминг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лесов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сосна, осина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дятел, бурый медведь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Природный мир степей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ковыль, типчак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степной орел, коростель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10" name="Picture 11" descr="http://bigpo.ru/potra/%D0%A1%D0%BE-%D0%BE%D0%B1%D1%89%D0%B5%D1%81%D1%82%D0%B2%D0%B0.%20%D0%9C%D0%B5%D1%82%D0%BE%D0%B4%D0%B8%D1%87%D0%B5%D1%81%D0%BA%D0%B8%D0%B9%20%D0%B6%D1%83%D1%80%D0%BD%D0%B0%D0%BB.%20%E2%80%94a/35606_html_mac25b60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1414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solidFill>
            <a:srgbClr val="CC3300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4365625"/>
            <a:ext cx="3970337" cy="2016125"/>
          </a:xfrm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ru-RU" altLang="ru-RU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песчанка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1628775"/>
            <a:ext cx="3887787" cy="2016125"/>
          </a:xfrm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ru-RU" altLang="ru-RU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джузгун</a:t>
            </a:r>
          </a:p>
        </p:txBody>
      </p:sp>
      <p:pic>
        <p:nvPicPr>
          <p:cNvPr id="8197" name="Picture 2" descr="https://s3.pixers.pics/pixers/700/FO/30/61/03/21/700_FO30610321_3608ab75a7805f3993ebe38108c4ce9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s://avatars.mds.yandex.net/get-pdb/25978/052a48fb-c92e-42b1-ae7d-7da993b4b957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051050" y="3789363"/>
            <a:ext cx="4752975" cy="1271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Пустыни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139952" y="107384"/>
            <a:ext cx="5004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85750" eaLnBrk="0" hangingPunct="0">
              <a:defRPr/>
            </a:pPr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песчаный океан,</a:t>
            </a:r>
          </a:p>
          <a:p>
            <a:pPr indent="285750" eaLnBrk="0" hangingPunct="0">
              <a:defRPr/>
            </a:pPr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бархан и два бархан.</a:t>
            </a:r>
          </a:p>
          <a:p>
            <a:pPr indent="285750" eaLnBrk="0" hangingPunct="0">
              <a:defRPr/>
            </a:pPr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без дождика тоска,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85750" eaLnBrk="0" hangingPunct="0">
              <a:defRPr/>
            </a:pPr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Всюду горы из песка. 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</a:rPr>
              <a:t>Тема урока </a:t>
            </a:r>
            <a:br>
              <a:rPr lang="ru-RU" altLang="ru-RU" smtClean="0">
                <a:solidFill>
                  <a:srgbClr val="FFFF00"/>
                </a:solidFill>
              </a:rPr>
            </a:br>
            <a:r>
              <a:rPr lang="ru-RU" altLang="ru-RU" smtClean="0">
                <a:solidFill>
                  <a:srgbClr val="FFFF00"/>
                </a:solidFill>
              </a:rPr>
              <a:t>«Природная зона пустынь»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4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9" name="Picture 5" descr="http://backbreaker.net/wp-content/uploads/2015/11/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4766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1" name="Picture 7" descr="http://lt.umn.edu/earthducation/expedition4/wp-content/uploads/2012/10/fullUpdate2-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7" name="Picture 9" descr="https://us.123rf.com/450wm/irwanjos/irwanjos1511/irwanjos151100079/48779745-%D0%BC%D1%83%D0%BB%D1%8C%D1%82%D1%84%D0%B8%D0%BB%D1%8C%D0%BC-%D0%B2%D0%B5%D1%80%D0%B1%D0%BB%D1%8E%D0%B4%D0%B0-%D1%81-%D1%88%D0%BE%D1%80%D0%BD%D1%8B%D0%B5.jpg?ver=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03713"/>
            <a:ext cx="2447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8600" y="2185988"/>
            <a:ext cx="8686800" cy="3538537"/>
          </a:xfrm>
          <a:prstGeom prst="rect">
            <a:avLst/>
          </a:prstGeom>
          <a:solidFill>
            <a:srgbClr val="FFFF81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C6600"/>
                </a:solidFill>
                <a:latin typeface="Times New Roman" pitchFamily="18" charset="0"/>
              </a:rPr>
              <a:t>Цель: 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изучить новую природную зону</a:t>
            </a:r>
          </a:p>
          <a:p>
            <a:pPr eaLnBrk="1" hangingPunct="1"/>
            <a:r>
              <a:rPr lang="ru-RU" altLang="ru-RU" sz="2800" b="1">
                <a:solidFill>
                  <a:srgbClr val="CC6600"/>
                </a:solidFill>
                <a:latin typeface="Times New Roman" pitchFamily="18" charset="0"/>
              </a:rPr>
              <a:t>Задачи: узнать</a:t>
            </a:r>
            <a:r>
              <a:rPr lang="ru-RU" altLang="ru-RU" sz="2000" b="1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</a:rPr>
              <a:t>где находится зона пустынь, какие бывают пустыни и почему.</a:t>
            </a:r>
            <a:endParaRPr lang="ru-RU" altLang="ru-RU" sz="280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800" b="1">
                <a:solidFill>
                  <a:srgbClr val="CC6600"/>
                </a:solidFill>
                <a:latin typeface="Times New Roman" pitchFamily="18" charset="0"/>
              </a:rPr>
              <a:t>Познакомиться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</a:rPr>
              <a:t>с климатом, растительным и животным миром зоны пустынь. Разберём их взаимосвязи. </a:t>
            </a:r>
            <a:endParaRPr lang="ru-RU" altLang="ru-RU" sz="280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800" b="1">
                <a:solidFill>
                  <a:srgbClr val="CC6600"/>
                </a:solidFill>
                <a:latin typeface="Times New Roman" pitchFamily="18" charset="0"/>
              </a:rPr>
              <a:t>Выяснить</a:t>
            </a: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</a:rPr>
              <a:t> экологические проблемы зоны пустынь, </a:t>
            </a:r>
            <a:r>
              <a:rPr lang="ru-RU" altLang="ru-RU" sz="2800" b="1">
                <a:solidFill>
                  <a:srgbClr val="D65700"/>
                </a:solidFill>
                <a:latin typeface="Times New Roman" pitchFamily="18" charset="0"/>
              </a:rPr>
              <a:t>научиться</a:t>
            </a: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</a:rPr>
              <a:t> бережно относиться к природе.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457200" y="188913"/>
            <a:ext cx="8229600" cy="1295400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Цель и задачи урока: </a:t>
            </a:r>
            <a:br>
              <a:rPr lang="ru-RU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657</Words>
  <Application>Microsoft Office PowerPoint</Application>
  <PresentationFormat>Экран (4:3)</PresentationFormat>
  <Paragraphs>194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Проблемный вопрос:</vt:lpstr>
      <vt:lpstr>Презентация PowerPoint</vt:lpstr>
      <vt:lpstr>Тема урока  «Природная зона пустынь»</vt:lpstr>
      <vt:lpstr>Презентация PowerPoint</vt:lpstr>
      <vt:lpstr>План изучения природной зоны:</vt:lpstr>
      <vt:lpstr>Работа по станциям:</vt:lpstr>
      <vt:lpstr>Презентация PowerPoint</vt:lpstr>
      <vt:lpstr>Презентация PowerPoint</vt:lpstr>
      <vt:lpstr>Презентация PowerPoint</vt:lpstr>
      <vt:lpstr>Приспособленность растений к жизни в пустыне: </vt:lpstr>
      <vt:lpstr>3. Животный мир пустыни: </vt:lpstr>
      <vt:lpstr>Приспособленность животных к жизни в пустыне: </vt:lpstr>
      <vt:lpstr>4. Деятельность человека в пустыне:</vt:lpstr>
      <vt:lpstr>4. Пустыня и человек.  Экологические проблемы: </vt:lpstr>
      <vt:lpstr>Презентация PowerPoint</vt:lpstr>
      <vt:lpstr>Проверка полученных знаний: </vt:lpstr>
      <vt:lpstr>Презентация PowerPoint</vt:lpstr>
      <vt:lpstr>Презентация PowerPoint</vt:lpstr>
      <vt:lpstr>Подведение итогов урока!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Надежда Пронская</cp:lastModifiedBy>
  <cp:revision>53</cp:revision>
  <dcterms:created xsi:type="dcterms:W3CDTF">2011-11-06T09:32:28Z</dcterms:created>
  <dcterms:modified xsi:type="dcterms:W3CDTF">2018-07-04T15:02:51Z</dcterms:modified>
</cp:coreProperties>
</file>