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3" r:id="rId2"/>
  </p:sldMasterIdLst>
  <p:notesMasterIdLst>
    <p:notesMasterId r:id="rId42"/>
  </p:notesMasterIdLst>
  <p:sldIdLst>
    <p:sldId id="719" r:id="rId3"/>
    <p:sldId id="718" r:id="rId4"/>
    <p:sldId id="720" r:id="rId5"/>
    <p:sldId id="721" r:id="rId6"/>
    <p:sldId id="722" r:id="rId7"/>
    <p:sldId id="717" r:id="rId8"/>
    <p:sldId id="689" r:id="rId9"/>
    <p:sldId id="256" r:id="rId10"/>
    <p:sldId id="674" r:id="rId11"/>
    <p:sldId id="675" r:id="rId12"/>
    <p:sldId id="676" r:id="rId13"/>
    <p:sldId id="677" r:id="rId14"/>
    <p:sldId id="678" r:id="rId15"/>
    <p:sldId id="690" r:id="rId16"/>
    <p:sldId id="711" r:id="rId17"/>
    <p:sldId id="712" r:id="rId18"/>
    <p:sldId id="693" r:id="rId19"/>
    <p:sldId id="692" r:id="rId20"/>
    <p:sldId id="691" r:id="rId21"/>
    <p:sldId id="694" r:id="rId22"/>
    <p:sldId id="695" r:id="rId23"/>
    <p:sldId id="697" r:id="rId24"/>
    <p:sldId id="696" r:id="rId25"/>
    <p:sldId id="699" r:id="rId26"/>
    <p:sldId id="710" r:id="rId27"/>
    <p:sldId id="713" r:id="rId28"/>
    <p:sldId id="698" r:id="rId29"/>
    <p:sldId id="700" r:id="rId30"/>
    <p:sldId id="701" r:id="rId31"/>
    <p:sldId id="704" r:id="rId32"/>
    <p:sldId id="705" r:id="rId33"/>
    <p:sldId id="703" r:id="rId34"/>
    <p:sldId id="672" r:id="rId35"/>
    <p:sldId id="714" r:id="rId36"/>
    <p:sldId id="715" r:id="rId37"/>
    <p:sldId id="709" r:id="rId38"/>
    <p:sldId id="723" r:id="rId39"/>
    <p:sldId id="724" r:id="rId40"/>
    <p:sldId id="306" r:id="rId41"/>
  </p:sldIdLst>
  <p:sldSz cx="9144000" cy="6858000" type="screen4x3"/>
  <p:notesSz cx="6858000" cy="9144000"/>
  <p:custShowLst>
    <p:custShow name="Произвольный показ 1" id="0">
      <p:sldLst/>
    </p:custShow>
    <p:custShow name="Произвольный показ 2" id="1">
      <p:sldLst/>
    </p:custShow>
    <p:custShow name="Произвольный показ 3" id="2">
      <p:sldLst/>
    </p:custShow>
    <p:custShow name="Произвольный показ 4" id="3">
      <p:sldLst/>
    </p:custShow>
    <p:custShow name="Произвольный показ 5" id="4">
      <p:sldLst/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F1"/>
    <a:srgbClr val="000099"/>
    <a:srgbClr val="9999FF"/>
    <a:srgbClr val="FFFF66"/>
    <a:srgbClr val="CC0000"/>
    <a:srgbClr val="64B1E6"/>
    <a:srgbClr val="99CCFF"/>
    <a:srgbClr val="FFD56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51" d="100"/>
          <a:sy n="51" d="100"/>
        </p:scale>
        <p:origin x="-124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5F1A80-95C0-42D6-B16E-FACB2D19FD51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1E8D43C-89A0-4683-A34E-FD14CFC6C68E}">
      <dgm:prSet custT="1"/>
      <dgm:spPr/>
      <dgm:t>
        <a:bodyPr/>
        <a:lstStyle/>
        <a:p>
          <a:pPr algn="ctr" rtl="0"/>
          <a:r>
            <a:rPr lang="ru-RU" sz="3600" dirty="0" smtClean="0"/>
            <a:t>Даны четыре точки на плоскости и одна точка вне плоскости. Как должны располагаться эти точки, чтобы получились 9 прямоугольных треугольников?</a:t>
          </a:r>
          <a:endParaRPr lang="ru-RU" sz="3600" i="0" dirty="0">
            <a:latin typeface="Georgia" pitchFamily="18" charset="0"/>
          </a:endParaRPr>
        </a:p>
      </dgm:t>
    </dgm:pt>
    <dgm:pt modelId="{53F7EDA5-0661-45D1-910C-2DD26923DE14}" type="sibTrans" cxnId="{A129533B-0F7B-4DBD-A2E1-D0EE334DF038}">
      <dgm:prSet/>
      <dgm:spPr/>
      <dgm:t>
        <a:bodyPr/>
        <a:lstStyle/>
        <a:p>
          <a:endParaRPr lang="ru-RU"/>
        </a:p>
      </dgm:t>
    </dgm:pt>
    <dgm:pt modelId="{81B8D451-BFA6-4D6F-A18F-AA3B22288A6F}" type="parTrans" cxnId="{A129533B-0F7B-4DBD-A2E1-D0EE334DF038}">
      <dgm:prSet/>
      <dgm:spPr/>
      <dgm:t>
        <a:bodyPr/>
        <a:lstStyle/>
        <a:p>
          <a:endParaRPr lang="ru-RU"/>
        </a:p>
      </dgm:t>
    </dgm:pt>
    <dgm:pt modelId="{CFEBFA4E-BD8E-4C15-A2A4-2EBB33199F06}" type="pres">
      <dgm:prSet presAssocID="{5A5F1A80-95C0-42D6-B16E-FACB2D19FD5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837163-BC50-4C98-A6C0-7DD32B492EA4}" type="pres">
      <dgm:prSet presAssocID="{11E8D43C-89A0-4683-A34E-FD14CFC6C68E}" presName="composite" presStyleCnt="0"/>
      <dgm:spPr/>
      <dgm:t>
        <a:bodyPr/>
        <a:lstStyle/>
        <a:p>
          <a:endParaRPr lang="ru-RU"/>
        </a:p>
      </dgm:t>
    </dgm:pt>
    <dgm:pt modelId="{A409E3AC-88F6-465A-B621-E43A9A005F49}" type="pres">
      <dgm:prSet presAssocID="{11E8D43C-89A0-4683-A34E-FD14CFC6C68E}" presName="imgShp" presStyleLbl="fgImgPlace1" presStyleIdx="0" presStyleCnt="1" custLinFactNeighborX="-6168" custLinFactNeighborY="-2402"/>
      <dgm:spPr/>
      <dgm:t>
        <a:bodyPr/>
        <a:lstStyle/>
        <a:p>
          <a:endParaRPr lang="ru-RU"/>
        </a:p>
      </dgm:t>
    </dgm:pt>
    <dgm:pt modelId="{4884B0CD-2229-4DFA-A36F-70C84C3965D4}" type="pres">
      <dgm:prSet presAssocID="{11E8D43C-89A0-4683-A34E-FD14CFC6C68E}" presName="txShp" presStyleLbl="node1" presStyleIdx="0" presStyleCnt="1" custScaleX="124017" custScaleY="113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9533B-0F7B-4DBD-A2E1-D0EE334DF038}" srcId="{5A5F1A80-95C0-42D6-B16E-FACB2D19FD51}" destId="{11E8D43C-89A0-4683-A34E-FD14CFC6C68E}" srcOrd="0" destOrd="0" parTransId="{81B8D451-BFA6-4D6F-A18F-AA3B22288A6F}" sibTransId="{53F7EDA5-0661-45D1-910C-2DD26923DE14}"/>
    <dgm:cxn modelId="{8F4F2029-D7E2-455E-9C63-8017D376F357}" type="presOf" srcId="{11E8D43C-89A0-4683-A34E-FD14CFC6C68E}" destId="{4884B0CD-2229-4DFA-A36F-70C84C3965D4}" srcOrd="0" destOrd="0" presId="urn:microsoft.com/office/officeart/2005/8/layout/vList3"/>
    <dgm:cxn modelId="{0C1B797B-B044-4A1A-85F7-AB9DF86119A7}" type="presOf" srcId="{5A5F1A80-95C0-42D6-B16E-FACB2D19FD51}" destId="{CFEBFA4E-BD8E-4C15-A2A4-2EBB33199F06}" srcOrd="0" destOrd="0" presId="urn:microsoft.com/office/officeart/2005/8/layout/vList3"/>
    <dgm:cxn modelId="{0A7CB94D-12D8-43FF-BC68-59B65D24FDBD}" type="presParOf" srcId="{CFEBFA4E-BD8E-4C15-A2A4-2EBB33199F06}" destId="{0F837163-BC50-4C98-A6C0-7DD32B492EA4}" srcOrd="0" destOrd="0" presId="urn:microsoft.com/office/officeart/2005/8/layout/vList3"/>
    <dgm:cxn modelId="{95C0E25A-307D-4C17-8EBA-3D438D45A490}" type="presParOf" srcId="{0F837163-BC50-4C98-A6C0-7DD32B492EA4}" destId="{A409E3AC-88F6-465A-B621-E43A9A005F49}" srcOrd="0" destOrd="0" presId="urn:microsoft.com/office/officeart/2005/8/layout/vList3"/>
    <dgm:cxn modelId="{C3CAF45B-2458-4A40-9A83-B304EE88AFE9}" type="presParOf" srcId="{0F837163-BC50-4C98-A6C0-7DD32B492EA4}" destId="{4884B0CD-2229-4DFA-A36F-70C84C3965D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84B0CD-2229-4DFA-A36F-70C84C3965D4}">
      <dsp:nvSpPr>
        <dsp:cNvPr id="0" name=""/>
        <dsp:cNvSpPr/>
      </dsp:nvSpPr>
      <dsp:spPr>
        <a:xfrm rot="10800000">
          <a:off x="1257688" y="142883"/>
          <a:ext cx="7894697" cy="364332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12747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Даны четыре точки на плоскости и одна точка вне плоскости. Как должны располагаться эти точки, чтобы получились 9 прямоугольных треугольников?</a:t>
          </a:r>
          <a:endParaRPr lang="ru-RU" sz="3600" i="0" kern="1200" dirty="0">
            <a:latin typeface="Georgia" pitchFamily="18" charset="0"/>
          </a:endParaRPr>
        </a:p>
      </dsp:txBody>
      <dsp:txXfrm rot="10800000">
        <a:off x="1257688" y="142883"/>
        <a:ext cx="7894697" cy="3643322"/>
      </dsp:txXfrm>
    </dsp:sp>
    <dsp:sp modelId="{A409E3AC-88F6-465A-B621-E43A9A005F49}">
      <dsp:nvSpPr>
        <dsp:cNvPr id="0" name=""/>
        <dsp:cNvSpPr/>
      </dsp:nvSpPr>
      <dsp:spPr>
        <a:xfrm>
          <a:off x="222668" y="285737"/>
          <a:ext cx="3203709" cy="3203709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1A89DF-985B-4BCE-B448-EAEE5598333A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8E5132-BF29-49DD-8F82-F25ED7E7F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B4C8E3-B345-406B-8FF5-F2CA3E0EE0C3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7893C7-5BDD-4AF7-80BE-04BE8D2AB98B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89D0C5-752C-47C7-9E86-27BED9C0DF65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Л.С. Атанасян «Геометрия 10-11»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9"/>
          <p:cNvSpPr txBox="1">
            <a:spLocks noChangeArrowheads="1"/>
          </p:cNvSpPr>
          <p:nvPr/>
        </p:nvSpPr>
        <p:spPr bwMode="gray">
          <a:xfrm>
            <a:off x="5257800" y="59737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0" y="2971800"/>
            <a:ext cx="7010400" cy="76200"/>
            <a:chOff x="0" y="528"/>
            <a:chExt cx="5232" cy="48"/>
          </a:xfrm>
        </p:grpSpPr>
        <p:sp>
          <p:nvSpPr>
            <p:cNvPr id="6" name="Line 51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Line 52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7200" y="2057400"/>
            <a:ext cx="75438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3048000"/>
            <a:ext cx="5562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4F600DC-7F57-4AE7-9170-F3B4243DFE33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168275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23D5DECC-CD55-4F3F-B40B-DA0191A2E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1166B-1183-47F5-B774-DE8E4BA5ECB8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9C1F1-8382-45B3-97C7-32A4BBE31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5B8F4-89E2-4D37-B342-DB430B04FDF4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A7238-F424-42E4-9582-43241999C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1720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4D93C-9FEC-49EE-9683-E6AFB14D89D1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80665-DBCB-4BCF-9969-96EE1EA8B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E681B5F4-66A0-4848-9F73-C47696546AAD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13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CA76565D-22E7-405A-A4E9-443BC3509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DF81-A89B-43F1-A799-74ABC9DE570A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E6C1A-7752-4E5E-A0A9-FCC17B381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B5B3-F118-477A-84F9-5015E229AF13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80C39-4E37-442F-BC24-A321A0C5B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0ED2E-4261-4F81-80C6-71F2779C312E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F62CF-C844-4438-AE59-7E2C66D53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4ACA-D6C5-4C16-86C8-B28F8624A9DB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90666-9E98-4A92-97FD-306A64C20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FC785-B075-4ED3-A2F2-50B215EF4833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BFDFF-E101-4162-80D6-F83BB47E4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89259-84A7-48B5-BD91-3F3780559110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C64DD-DFFE-4BE6-A3BD-3162E062A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4732B-DA4E-4B4D-B3C0-7A2B058F6209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918F-3875-4A33-A451-9D77B4C37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EEAAA-B105-499F-B8C2-E16B27CA4C36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931B5-7211-4173-998E-98E601D65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B95D1-4BED-4E6D-8F8E-56E6D901113D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51429-DBD0-451A-979E-D6DDE76A2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1ECA-7549-405B-8997-C1FF98E884C5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F103-814E-4649-AB4A-61B00F3F5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10E14-E020-40BF-8195-3717F6AB49F3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722FA-709D-42CB-885E-7BFDEE3FB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F3CA1-497F-40EA-8E7C-63A288618244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91AB6-6417-4FDD-9D3C-509F3975F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1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1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EE9F3-8A40-45C9-B642-004C61875592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00500-6968-49C5-B891-44B95F97B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62E8-293E-4773-B235-EBB794CBDB00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F7692-6B78-42CC-AB35-9E9CD9D2A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EC19-A798-486A-BA66-9D29D1503B71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F4684-283C-4FF0-9802-95D69574D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B7AEE-FA46-430A-A5AA-D282B3219DD7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3C23E-6DCD-4AEC-8048-97A15E02A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FD6C5-F0B3-46D3-B59B-CECC011497C2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09ADD-77CC-4E04-8E41-EA43E7E95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41985-84A1-4270-9EDA-BB95C141FC36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E44CB-24F0-48F0-AF0A-3BE5CC9AF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8850" y="64341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F51BA2-842F-4D7A-ACCE-F2126852B48F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81000"/>
            <a:ext cx="7696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6850" y="6434138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EA33747-44A7-41AE-805C-0C482153B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52400" y="838200"/>
            <a:ext cx="8153400" cy="76200"/>
            <a:chOff x="0" y="528"/>
            <a:chExt cx="5232" cy="48"/>
          </a:xfrm>
        </p:grpSpPr>
        <p:sp>
          <p:nvSpPr>
            <p:cNvPr id="1079" name="Line 55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081" name="Rectangle 5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64200" y="6430963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 cstate="print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54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71625"/>
            <a:ext cx="82296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F63B979-5635-44EB-AA73-0D3226DD1A32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E602E97-FFEF-4502-8BCB-8673968B2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2F2F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neizvestno_tihaa_muzyka_dozda_(5music.ru).mp3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785813" y="214313"/>
            <a:ext cx="7543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Перпендикулярность</a:t>
            </a:r>
          </a:p>
        </p:txBody>
      </p:sp>
      <p:pic>
        <p:nvPicPr>
          <p:cNvPr id="5123" name="Picture 4" descr="http://900igr.net/up/datas/152392/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000125"/>
            <a:ext cx="7072313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AutoShape 2"/>
          <p:cNvSpPr>
            <a:spLocks noChangeArrowheads="1"/>
          </p:cNvSpPr>
          <p:nvPr/>
        </p:nvSpPr>
        <p:spPr bwMode="auto">
          <a:xfrm>
            <a:off x="1050949" y="2573331"/>
            <a:ext cx="7021513" cy="1439863"/>
          </a:xfrm>
          <a:prstGeom prst="parallelogram">
            <a:avLst>
              <a:gd name="adj" fmla="val 121913"/>
            </a:avLst>
          </a:prstGeom>
          <a:solidFill>
            <a:srgbClr val="CCFFCC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2635250" y="2716213"/>
            <a:ext cx="41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Georgia" pitchFamily="18" charset="0"/>
              </a:rPr>
              <a:t>А</a:t>
            </a:r>
          </a:p>
        </p:txBody>
      </p:sp>
      <p:sp>
        <p:nvSpPr>
          <p:cNvPr id="126980" name="AutoShape 4"/>
          <p:cNvSpPr>
            <a:spLocks noChangeArrowheads="1"/>
          </p:cNvSpPr>
          <p:nvPr/>
        </p:nvSpPr>
        <p:spPr bwMode="auto">
          <a:xfrm>
            <a:off x="1014437" y="4660894"/>
            <a:ext cx="7021512" cy="1439862"/>
          </a:xfrm>
          <a:prstGeom prst="parallelogram">
            <a:avLst>
              <a:gd name="adj" fmla="val 121913"/>
            </a:avLst>
          </a:prstGeom>
          <a:solidFill>
            <a:srgbClr val="D9E7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345" name="Text Box 6"/>
          <p:cNvSpPr txBox="1">
            <a:spLocks noChangeArrowheads="1"/>
          </p:cNvSpPr>
          <p:nvPr/>
        </p:nvSpPr>
        <p:spPr bwMode="auto">
          <a:xfrm>
            <a:off x="1987550" y="3292475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6019800" y="343535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latin typeface="Georgia" pitchFamily="18" charset="0"/>
              </a:rPr>
              <a:t>в</a:t>
            </a:r>
          </a:p>
        </p:txBody>
      </p:sp>
      <p:sp>
        <p:nvSpPr>
          <p:cNvPr id="14347" name="Text Box 9"/>
          <p:cNvSpPr txBox="1">
            <a:spLocks noChangeArrowheads="1"/>
          </p:cNvSpPr>
          <p:nvPr/>
        </p:nvSpPr>
        <p:spPr bwMode="auto">
          <a:xfrm>
            <a:off x="7100888" y="2573338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i="1">
                <a:latin typeface="Georgia" pitchFamily="18" charset="0"/>
              </a:rPr>
              <a:t>α</a:t>
            </a:r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 flipV="1">
            <a:off x="1843112" y="2714620"/>
            <a:ext cx="4176712" cy="720725"/>
          </a:xfrm>
          <a:prstGeom prst="line">
            <a:avLst/>
          </a:prstGeom>
          <a:noFill/>
          <a:ln w="57150">
            <a:solidFill>
              <a:srgbClr val="99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3500462" y="2708275"/>
            <a:ext cx="2951162" cy="792163"/>
          </a:xfrm>
          <a:prstGeom prst="line">
            <a:avLst/>
          </a:prstGeom>
          <a:noFill/>
          <a:ln w="57150">
            <a:solidFill>
              <a:srgbClr val="99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54" name="Text Box 12"/>
          <p:cNvSpPr txBox="1">
            <a:spLocks noChangeArrowheads="1"/>
          </p:cNvSpPr>
          <p:nvPr/>
        </p:nvSpPr>
        <p:spPr bwMode="auto">
          <a:xfrm>
            <a:off x="6956425" y="487680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i="1">
                <a:latin typeface="Georgia" pitchFamily="18" charset="0"/>
              </a:rPr>
              <a:t>β</a:t>
            </a:r>
          </a:p>
        </p:txBody>
      </p:sp>
      <p:sp>
        <p:nvSpPr>
          <p:cNvPr id="14355" name="Text Box 13"/>
          <p:cNvSpPr txBox="1">
            <a:spLocks noChangeArrowheads="1"/>
          </p:cNvSpPr>
          <p:nvPr/>
        </p:nvSpPr>
        <p:spPr bwMode="auto">
          <a:xfrm>
            <a:off x="1555750" y="5524500"/>
            <a:ext cx="48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99"/>
                </a:solidFill>
                <a:latin typeface="Georgia" pitchFamily="18" charset="0"/>
              </a:rPr>
              <a:t>а</a:t>
            </a:r>
            <a:r>
              <a:rPr lang="ru-RU" sz="2400" b="1" i="1" baseline="-25000">
                <a:solidFill>
                  <a:srgbClr val="000099"/>
                </a:solidFill>
                <a:latin typeface="Georgia" pitchFamily="18" charset="0"/>
              </a:rPr>
              <a:t>1</a:t>
            </a:r>
            <a:endParaRPr lang="ru-RU" sz="2400" b="1" i="1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14356" name="Text Box 14"/>
          <p:cNvSpPr txBox="1">
            <a:spLocks noChangeArrowheads="1"/>
          </p:cNvSpPr>
          <p:nvPr/>
        </p:nvSpPr>
        <p:spPr bwMode="auto">
          <a:xfrm>
            <a:off x="6019800" y="5524500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99"/>
                </a:solidFill>
                <a:latin typeface="Georgia" pitchFamily="18" charset="0"/>
              </a:rPr>
              <a:t>в</a:t>
            </a:r>
            <a:r>
              <a:rPr lang="ru-RU" sz="2400" b="1" i="1" baseline="-25000">
                <a:solidFill>
                  <a:srgbClr val="000099"/>
                </a:solidFill>
                <a:latin typeface="Georgia" pitchFamily="18" charset="0"/>
              </a:rPr>
              <a:t>1</a:t>
            </a:r>
            <a:endParaRPr lang="ru-RU" sz="2400" b="1" i="1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14357" name="Text Box 15"/>
          <p:cNvSpPr txBox="1">
            <a:spLocks noChangeArrowheads="1"/>
          </p:cNvSpPr>
          <p:nvPr/>
        </p:nvSpPr>
        <p:spPr bwMode="auto">
          <a:xfrm>
            <a:off x="2419350" y="5021263"/>
            <a:ext cx="51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Georgia" pitchFamily="18" charset="0"/>
              </a:rPr>
              <a:t>А</a:t>
            </a:r>
            <a:r>
              <a:rPr lang="ru-RU" sz="2400" b="1" i="1" baseline="-25000">
                <a:latin typeface="Georgia" pitchFamily="18" charset="0"/>
              </a:rPr>
              <a:t>1</a:t>
            </a:r>
            <a:endParaRPr lang="ru-RU" sz="2400" b="1" i="1">
              <a:latin typeface="Georgia" pitchFamily="18" charset="0"/>
            </a:endParaRPr>
          </a:p>
        </p:txBody>
      </p:sp>
      <p:sp>
        <p:nvSpPr>
          <p:cNvPr id="126992" name="Line 16"/>
          <p:cNvSpPr>
            <a:spLocks noChangeShapeType="1"/>
          </p:cNvSpPr>
          <p:nvPr/>
        </p:nvSpPr>
        <p:spPr bwMode="auto">
          <a:xfrm flipV="1">
            <a:off x="1771674" y="4876794"/>
            <a:ext cx="4176713" cy="720725"/>
          </a:xfrm>
          <a:prstGeom prst="line">
            <a:avLst/>
          </a:prstGeom>
          <a:noFill/>
          <a:ln w="57150">
            <a:solidFill>
              <a:srgbClr val="99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6993" name="Line 17"/>
          <p:cNvSpPr>
            <a:spLocks noChangeShapeType="1"/>
          </p:cNvSpPr>
          <p:nvPr/>
        </p:nvSpPr>
        <p:spPr bwMode="auto">
          <a:xfrm>
            <a:off x="3355999" y="4805356"/>
            <a:ext cx="2951163" cy="792163"/>
          </a:xfrm>
          <a:prstGeom prst="line">
            <a:avLst/>
          </a:prstGeom>
          <a:noFill/>
          <a:ln w="57150">
            <a:solidFill>
              <a:srgbClr val="99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64" name="Text Box 21"/>
          <p:cNvSpPr txBox="1">
            <a:spLocks noChangeArrowheads="1"/>
          </p:cNvSpPr>
          <p:nvPr/>
        </p:nvSpPr>
        <p:spPr bwMode="auto">
          <a:xfrm>
            <a:off x="5732463" y="2860675"/>
            <a:ext cx="41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Georgia" pitchFamily="18" charset="0"/>
              </a:rPr>
              <a:t>В</a:t>
            </a:r>
          </a:p>
        </p:txBody>
      </p:sp>
      <p:sp>
        <p:nvSpPr>
          <p:cNvPr id="14365" name="Text Box 22"/>
          <p:cNvSpPr txBox="1">
            <a:spLocks noChangeArrowheads="1"/>
          </p:cNvSpPr>
          <p:nvPr/>
        </p:nvSpPr>
        <p:spPr bwMode="auto">
          <a:xfrm>
            <a:off x="4364038" y="2500313"/>
            <a:ext cx="40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Georgia" pitchFamily="18" charset="0"/>
              </a:rPr>
              <a:t>С</a:t>
            </a:r>
          </a:p>
        </p:txBody>
      </p:sp>
      <p:sp>
        <p:nvSpPr>
          <p:cNvPr id="14366" name="Freeform 23"/>
          <p:cNvSpPr>
            <a:spLocks/>
          </p:cNvSpPr>
          <p:nvPr/>
        </p:nvSpPr>
        <p:spPr bwMode="auto">
          <a:xfrm>
            <a:off x="4148138" y="3005138"/>
            <a:ext cx="719137" cy="142875"/>
          </a:xfrm>
          <a:custGeom>
            <a:avLst/>
            <a:gdLst>
              <a:gd name="T0" fmla="*/ 0 w 453"/>
              <a:gd name="T1" fmla="*/ 0 h 90"/>
              <a:gd name="T2" fmla="*/ 2147483647 w 453"/>
              <a:gd name="T3" fmla="*/ 2147483647 h 90"/>
              <a:gd name="T4" fmla="*/ 2147483647 w 453"/>
              <a:gd name="T5" fmla="*/ 2147483647 h 90"/>
              <a:gd name="T6" fmla="*/ 0 60000 65536"/>
              <a:gd name="T7" fmla="*/ 0 60000 65536"/>
              <a:gd name="T8" fmla="*/ 0 60000 65536"/>
              <a:gd name="T9" fmla="*/ 0 w 453"/>
              <a:gd name="T10" fmla="*/ 0 h 90"/>
              <a:gd name="T11" fmla="*/ 453 w 453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90">
                <a:moveTo>
                  <a:pt x="0" y="0"/>
                </a:moveTo>
                <a:lnTo>
                  <a:pt x="272" y="90"/>
                </a:lnTo>
                <a:lnTo>
                  <a:pt x="453" y="45"/>
                </a:lnTo>
              </a:path>
            </a:pathLst>
          </a:custGeom>
          <a:noFill/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7" name="Text Box 24"/>
          <p:cNvSpPr txBox="1">
            <a:spLocks noChangeArrowheads="1"/>
          </p:cNvSpPr>
          <p:nvPr/>
        </p:nvSpPr>
        <p:spPr bwMode="auto">
          <a:xfrm>
            <a:off x="5803900" y="4948238"/>
            <a:ext cx="51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Georgia" pitchFamily="18" charset="0"/>
              </a:rPr>
              <a:t>В</a:t>
            </a:r>
            <a:r>
              <a:rPr lang="ru-RU" sz="2400" b="1" i="1" baseline="-25000">
                <a:latin typeface="Georgia" pitchFamily="18" charset="0"/>
              </a:rPr>
              <a:t>1</a:t>
            </a:r>
            <a:endParaRPr lang="ru-RU" sz="2400" b="1" i="1">
              <a:latin typeface="Georgia" pitchFamily="18" charset="0"/>
            </a:endParaRPr>
          </a:p>
        </p:txBody>
      </p:sp>
      <p:sp>
        <p:nvSpPr>
          <p:cNvPr id="14368" name="Text Box 25"/>
          <p:cNvSpPr txBox="1">
            <a:spLocks noChangeArrowheads="1"/>
          </p:cNvSpPr>
          <p:nvPr/>
        </p:nvSpPr>
        <p:spPr bwMode="auto">
          <a:xfrm>
            <a:off x="4579938" y="4516438"/>
            <a:ext cx="50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Georgia" pitchFamily="18" charset="0"/>
              </a:rPr>
              <a:t>С</a:t>
            </a:r>
            <a:r>
              <a:rPr lang="ru-RU" sz="2400" b="1" i="1" baseline="-25000">
                <a:latin typeface="Georgia" pitchFamily="18" charset="0"/>
              </a:rPr>
              <a:t>1</a:t>
            </a:r>
            <a:endParaRPr lang="ru-RU" sz="2400" b="1" i="1">
              <a:latin typeface="Georgia" pitchFamily="18" charset="0"/>
            </a:endParaRPr>
          </a:p>
        </p:txBody>
      </p:sp>
      <p:sp>
        <p:nvSpPr>
          <p:cNvPr id="14369" name="Freeform 43"/>
          <p:cNvSpPr>
            <a:spLocks/>
          </p:cNvSpPr>
          <p:nvPr/>
        </p:nvSpPr>
        <p:spPr bwMode="auto">
          <a:xfrm>
            <a:off x="4292600" y="5165725"/>
            <a:ext cx="504825" cy="71438"/>
          </a:xfrm>
          <a:custGeom>
            <a:avLst/>
            <a:gdLst>
              <a:gd name="T0" fmla="*/ 0 w 318"/>
              <a:gd name="T1" fmla="*/ 0 h 45"/>
              <a:gd name="T2" fmla="*/ 2147483647 w 318"/>
              <a:gd name="T3" fmla="*/ 2147483647 h 45"/>
              <a:gd name="T4" fmla="*/ 2147483647 w 318"/>
              <a:gd name="T5" fmla="*/ 0 h 45"/>
              <a:gd name="T6" fmla="*/ 0 60000 65536"/>
              <a:gd name="T7" fmla="*/ 0 60000 65536"/>
              <a:gd name="T8" fmla="*/ 0 60000 65536"/>
              <a:gd name="T9" fmla="*/ 0 w 318"/>
              <a:gd name="T10" fmla="*/ 0 h 45"/>
              <a:gd name="T11" fmla="*/ 318 w 31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" h="45">
                <a:moveTo>
                  <a:pt x="0" y="0"/>
                </a:moveTo>
                <a:lnTo>
                  <a:pt x="182" y="45"/>
                </a:lnTo>
                <a:lnTo>
                  <a:pt x="318" y="0"/>
                </a:ln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Shape 26626"/>
          <p:cNvSpPr>
            <a:spLocks noChangeArrowheads="1"/>
          </p:cNvSpPr>
          <p:nvPr/>
        </p:nvSpPr>
        <p:spPr bwMode="auto">
          <a:xfrm>
            <a:off x="3143250" y="285750"/>
            <a:ext cx="5715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1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Признак перпендикулярности прямых в пространстве.</a:t>
            </a:r>
          </a:p>
        </p:txBody>
      </p:sp>
      <p:sp>
        <p:nvSpPr>
          <p:cNvPr id="26628" name="Shape 26627"/>
          <p:cNvSpPr>
            <a:spLocks noChangeArrowheads="1"/>
          </p:cNvSpPr>
          <p:nvPr/>
        </p:nvSpPr>
        <p:spPr bwMode="auto">
          <a:xfrm>
            <a:off x="285720" y="1000108"/>
            <a:ext cx="8599488" cy="1214446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0099"/>
                </a:solidFill>
              </a:rPr>
              <a:t>Если две пересекающиеся прямые параллельны соответственно двум перпендикулярным прямым, то они перпендикулярны</a:t>
            </a: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0" hangingPunct="0">
              <a:defRPr/>
            </a:pPr>
            <a:r>
              <a:rPr lang="ru-RU" sz="40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Теорема: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5181600" y="3200400"/>
            <a:ext cx="471488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latin typeface="+mn-lt"/>
                <a:cs typeface="Arial" charset="0"/>
              </a:rPr>
              <a:t>К</a:t>
            </a:r>
          </a:p>
        </p:txBody>
      </p:sp>
      <p:sp>
        <p:nvSpPr>
          <p:cNvPr id="128003" name="Line 3"/>
          <p:cNvSpPr>
            <a:spLocks noChangeShapeType="1"/>
          </p:cNvSpPr>
          <p:nvPr/>
        </p:nvSpPr>
        <p:spPr bwMode="auto">
          <a:xfrm flipH="1">
            <a:off x="3581400" y="3352800"/>
            <a:ext cx="1600200" cy="2743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28004" name="Oval 4"/>
          <p:cNvSpPr>
            <a:spLocks noChangeArrowheads="1"/>
          </p:cNvSpPr>
          <p:nvPr/>
        </p:nvSpPr>
        <p:spPr bwMode="auto">
          <a:xfrm>
            <a:off x="50292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28005" name="Freeform 5"/>
          <p:cNvSpPr>
            <a:spLocks/>
          </p:cNvSpPr>
          <p:nvPr/>
        </p:nvSpPr>
        <p:spPr bwMode="auto">
          <a:xfrm rot="3214028">
            <a:off x="2787650" y="2178050"/>
            <a:ext cx="2282825" cy="4181475"/>
          </a:xfrm>
          <a:custGeom>
            <a:avLst/>
            <a:gdLst/>
            <a:ahLst/>
            <a:cxnLst>
              <a:cxn ang="0">
                <a:pos x="566" y="8"/>
              </a:cxn>
              <a:cxn ang="0">
                <a:pos x="1438" y="2016"/>
              </a:cxn>
              <a:cxn ang="0">
                <a:pos x="1190" y="1912"/>
              </a:cxn>
              <a:cxn ang="0">
                <a:pos x="280" y="2296"/>
              </a:cxn>
              <a:cxn ang="0">
                <a:pos x="14" y="2617"/>
              </a:cxn>
              <a:cxn ang="0">
                <a:pos x="275" y="2307"/>
              </a:cxn>
              <a:cxn ang="0">
                <a:pos x="623" y="621"/>
              </a:cxn>
              <a:cxn ang="0">
                <a:pos x="566" y="0"/>
              </a:cxn>
              <a:cxn ang="0">
                <a:pos x="633" y="624"/>
              </a:cxn>
              <a:cxn ang="0">
                <a:pos x="1184" y="1920"/>
              </a:cxn>
              <a:cxn ang="0">
                <a:pos x="1430" y="2016"/>
              </a:cxn>
              <a:cxn ang="0">
                <a:pos x="0" y="2634"/>
              </a:cxn>
              <a:cxn ang="0">
                <a:pos x="566" y="8"/>
              </a:cxn>
            </a:cxnLst>
            <a:rect l="0" t="0" r="r" b="b"/>
            <a:pathLst>
              <a:path w="1438" h="2634">
                <a:moveTo>
                  <a:pt x="566" y="8"/>
                </a:moveTo>
                <a:lnTo>
                  <a:pt x="1438" y="2016"/>
                </a:lnTo>
                <a:lnTo>
                  <a:pt x="1190" y="1912"/>
                </a:lnTo>
                <a:lnTo>
                  <a:pt x="280" y="2296"/>
                </a:lnTo>
                <a:lnTo>
                  <a:pt x="14" y="2617"/>
                </a:lnTo>
                <a:lnTo>
                  <a:pt x="275" y="2307"/>
                </a:lnTo>
                <a:lnTo>
                  <a:pt x="623" y="621"/>
                </a:lnTo>
                <a:lnTo>
                  <a:pt x="566" y="0"/>
                </a:lnTo>
                <a:lnTo>
                  <a:pt x="633" y="624"/>
                </a:lnTo>
                <a:lnTo>
                  <a:pt x="1184" y="1920"/>
                </a:lnTo>
                <a:lnTo>
                  <a:pt x="1430" y="2016"/>
                </a:lnTo>
                <a:lnTo>
                  <a:pt x="0" y="2634"/>
                </a:lnTo>
                <a:lnTo>
                  <a:pt x="566" y="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11357087" flipV="1">
            <a:off x="5181600" y="2819400"/>
            <a:ext cx="2260600" cy="990600"/>
            <a:chOff x="763" y="1945"/>
            <a:chExt cx="2019" cy="8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8007" name="Freeform 7"/>
            <p:cNvSpPr>
              <a:spLocks/>
            </p:cNvSpPr>
            <p:nvPr/>
          </p:nvSpPr>
          <p:spPr bwMode="auto">
            <a:xfrm rot="-3316674">
              <a:off x="1322" y="1450"/>
              <a:ext cx="852" cy="1909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27" y="0"/>
                </a:cxn>
                <a:cxn ang="0">
                  <a:pos x="1179" y="2540"/>
                </a:cxn>
                <a:cxn ang="0">
                  <a:pos x="1252" y="3125"/>
                </a:cxn>
                <a:cxn ang="0">
                  <a:pos x="952" y="2630"/>
                </a:cxn>
                <a:cxn ang="0">
                  <a:pos x="0" y="90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8008" name="Freeform 8"/>
            <p:cNvSpPr>
              <a:spLocks/>
            </p:cNvSpPr>
            <p:nvPr/>
          </p:nvSpPr>
          <p:spPr bwMode="auto">
            <a:xfrm rot="-3316674">
              <a:off x="2483" y="2398"/>
              <a:ext cx="215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8009" name="Freeform 9"/>
            <p:cNvSpPr>
              <a:spLocks/>
            </p:cNvSpPr>
            <p:nvPr/>
          </p:nvSpPr>
          <p:spPr bwMode="auto">
            <a:xfrm rot="-3316674">
              <a:off x="2671" y="2522"/>
              <a:ext cx="82" cy="141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0" y="25"/>
                </a:cxn>
                <a:cxn ang="0">
                  <a:pos x="121" y="230"/>
                </a:cxn>
                <a:cxn ang="0">
                  <a:pos x="85" y="0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763" y="1945"/>
              <a:ext cx="1677" cy="744"/>
              <a:chOff x="763" y="1945"/>
              <a:chExt cx="1677" cy="744"/>
            </a:xfrm>
          </p:grpSpPr>
          <p:sp>
            <p:nvSpPr>
              <p:cNvPr id="128011" name="Freeform 11"/>
              <p:cNvSpPr>
                <a:spLocks/>
              </p:cNvSpPr>
              <p:nvPr/>
            </p:nvSpPr>
            <p:spPr bwMode="auto">
              <a:xfrm rot="-3316674">
                <a:off x="1271" y="1519"/>
                <a:ext cx="744" cy="1595"/>
              </a:xfrm>
              <a:custGeom>
                <a:avLst/>
                <a:gdLst/>
                <a:ahLst/>
                <a:cxnLst>
                  <a:cxn ang="0">
                    <a:pos x="867" y="2612"/>
                  </a:cxn>
                  <a:cxn ang="0">
                    <a:pos x="1094" y="2522"/>
                  </a:cxn>
                  <a:cxn ang="0">
                    <a:pos x="1016" y="2554"/>
                  </a:cxn>
                  <a:cxn ang="0">
                    <a:pos x="84" y="0"/>
                  </a:cxn>
                  <a:cxn ang="0">
                    <a:pos x="0" y="30"/>
                  </a:cxn>
                  <a:cxn ang="0">
                    <a:pos x="940" y="2584"/>
                  </a:cxn>
                </a:cxnLst>
                <a:rect l="0" t="0" r="r" b="b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8012" name="Freeform 12"/>
              <p:cNvSpPr>
                <a:spLocks/>
              </p:cNvSpPr>
              <p:nvPr/>
            </p:nvSpPr>
            <p:spPr bwMode="auto">
              <a:xfrm>
                <a:off x="763" y="2084"/>
                <a:ext cx="42" cy="155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41" y="48"/>
                  </a:cxn>
                  <a:cxn ang="0">
                    <a:pos x="29" y="116"/>
                  </a:cxn>
                  <a:cxn ang="0">
                    <a:pos x="9" y="152"/>
                  </a:cxn>
                  <a:cxn ang="0">
                    <a:pos x="1" y="96"/>
                  </a:cxn>
                  <a:cxn ang="0">
                    <a:pos x="5" y="52"/>
                  </a:cxn>
                  <a:cxn ang="0">
                    <a:pos x="33" y="0"/>
                  </a:cxn>
                </a:cxnLst>
                <a:rect l="0" t="0" r="r" b="b"/>
                <a:pathLst>
                  <a:path w="42" h="155">
                    <a:moveTo>
                      <a:pt x="33" y="0"/>
                    </a:moveTo>
                    <a:cubicBezTo>
                      <a:pt x="42" y="3"/>
                      <a:pt x="42" y="29"/>
                      <a:pt x="41" y="48"/>
                    </a:cubicBezTo>
                    <a:cubicBezTo>
                      <a:pt x="40" y="67"/>
                      <a:pt x="34" y="99"/>
                      <a:pt x="29" y="116"/>
                    </a:cubicBezTo>
                    <a:cubicBezTo>
                      <a:pt x="24" y="133"/>
                      <a:pt x="14" y="155"/>
                      <a:pt x="9" y="152"/>
                    </a:cubicBezTo>
                    <a:cubicBezTo>
                      <a:pt x="4" y="149"/>
                      <a:pt x="2" y="113"/>
                      <a:pt x="1" y="96"/>
                    </a:cubicBezTo>
                    <a:cubicBezTo>
                      <a:pt x="0" y="79"/>
                      <a:pt x="0" y="68"/>
                      <a:pt x="5" y="52"/>
                    </a:cubicBezTo>
                    <a:cubicBezTo>
                      <a:pt x="10" y="36"/>
                      <a:pt x="27" y="11"/>
                      <a:pt x="33" y="0"/>
                    </a:cubicBezTo>
                    <a:close/>
                  </a:path>
                </a:pathLst>
              </a:custGeom>
              <a:solidFill>
                <a:srgbClr val="CC0F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533400" y="4038600"/>
            <a:ext cx="457200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latin typeface="+mn-lt"/>
                <a:cs typeface="Arial" charset="0"/>
              </a:rPr>
              <a:t>В</a:t>
            </a: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3200400" y="5867400"/>
            <a:ext cx="44132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latin typeface="+mn-lt"/>
                <a:cs typeface="Arial" charset="0"/>
              </a:rPr>
              <a:t>С</a:t>
            </a:r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3276600" y="5334000"/>
            <a:ext cx="744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90</a:t>
            </a:r>
            <a:r>
              <a:rPr lang="ru-RU" sz="2400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0</a:t>
            </a:r>
          </a:p>
        </p:txBody>
      </p:sp>
      <p:sp>
        <p:nvSpPr>
          <p:cNvPr id="128016" name="Line 16"/>
          <p:cNvSpPr>
            <a:spLocks noChangeShapeType="1"/>
          </p:cNvSpPr>
          <p:nvPr/>
        </p:nvSpPr>
        <p:spPr bwMode="auto">
          <a:xfrm>
            <a:off x="1042988" y="4365625"/>
            <a:ext cx="4321175" cy="24923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4100" name="TextBox 4099"/>
          <p:cNvSpPr txBox="1">
            <a:spLocks noChangeArrowheads="1"/>
          </p:cNvSpPr>
          <p:nvPr/>
        </p:nvSpPr>
        <p:spPr bwMode="auto">
          <a:xfrm>
            <a:off x="571472" y="1071546"/>
            <a:ext cx="8064500" cy="1225550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0099"/>
                </a:solidFill>
              </a:rPr>
              <a:t>Из точки , не лежащей на прямой, можно провести к этой прямой перпендикуляр и только один</a:t>
            </a:r>
          </a:p>
        </p:txBody>
      </p:sp>
      <p:sp>
        <p:nvSpPr>
          <p:cNvPr id="128019" name="Text Box 19"/>
          <p:cNvSpPr txBox="1">
            <a:spLocks noChangeArrowheads="1"/>
          </p:cNvSpPr>
          <p:nvPr/>
        </p:nvSpPr>
        <p:spPr bwMode="auto">
          <a:xfrm>
            <a:off x="6084888" y="465296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latin typeface="+mn-lt"/>
              </a:rPr>
              <a:t>ВС</a:t>
            </a:r>
            <a:r>
              <a:rPr lang="ru-RU" sz="2400" b="1" dirty="0">
                <a:latin typeface="+mn-lt"/>
                <a:cs typeface="Times New Roman" pitchFamily="18" charset="0"/>
              </a:rPr>
              <a:t> </a:t>
            </a:r>
            <a:r>
              <a:rPr lang="ru-RU" sz="2400" b="1" dirty="0">
                <a:latin typeface="+mn-lt"/>
                <a:cs typeface="Times New Roman" pitchFamily="18" charset="0"/>
                <a:sym typeface="Symbol"/>
              </a:rPr>
              <a:t> </a:t>
            </a:r>
            <a:r>
              <a:rPr lang="ru-RU" sz="2400" b="1" dirty="0">
                <a:latin typeface="+mn-lt"/>
                <a:cs typeface="Times New Roman" pitchFamily="18" charset="0"/>
              </a:rPr>
              <a:t>КС</a:t>
            </a:r>
          </a:p>
        </p:txBody>
      </p:sp>
      <p:sp>
        <p:nvSpPr>
          <p:cNvPr id="26627" name="Shape 26626"/>
          <p:cNvSpPr>
            <a:spLocks noChangeArrowheads="1"/>
          </p:cNvSpPr>
          <p:nvPr/>
        </p:nvSpPr>
        <p:spPr bwMode="auto">
          <a:xfrm>
            <a:off x="3243263" y="277813"/>
            <a:ext cx="61150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Теоремы о перпендикулярности прямых в пространстве.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0" hangingPunct="0">
              <a:defRPr/>
            </a:pPr>
            <a:r>
              <a:rPr lang="ru-RU" sz="40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Теорема: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-0.15695 0.39445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5" grpId="0"/>
      <p:bldP spid="128019" grpId="0"/>
      <p:bldP spid="266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 rot="-9260881">
            <a:off x="25400" y="4462463"/>
            <a:ext cx="1439863" cy="3173412"/>
            <a:chOff x="746" y="796"/>
            <a:chExt cx="903" cy="1999"/>
          </a:xfrm>
        </p:grpSpPr>
        <p:sp>
          <p:nvSpPr>
            <p:cNvPr id="16411" name="Freeform 3"/>
            <p:cNvSpPr>
              <a:spLocks/>
            </p:cNvSpPr>
            <p:nvPr/>
          </p:nvSpPr>
          <p:spPr bwMode="auto">
            <a:xfrm rot="78698">
              <a:off x="801" y="796"/>
              <a:ext cx="848" cy="1909"/>
            </a:xfrm>
            <a:custGeom>
              <a:avLst/>
              <a:gdLst>
                <a:gd name="T0" fmla="*/ 0 w 1252"/>
                <a:gd name="T1" fmla="*/ 8 h 3125"/>
                <a:gd name="T2" fmla="*/ 32 w 1252"/>
                <a:gd name="T3" fmla="*/ 0 h 3125"/>
                <a:gd name="T4" fmla="*/ 168 w 1252"/>
                <a:gd name="T5" fmla="*/ 216 h 3125"/>
                <a:gd name="T6" fmla="*/ 178 w 1252"/>
                <a:gd name="T7" fmla="*/ 266 h 3125"/>
                <a:gd name="T8" fmla="*/ 135 w 1252"/>
                <a:gd name="T9" fmla="*/ 224 h 3125"/>
                <a:gd name="T10" fmla="*/ 0 w 1252"/>
                <a:gd name="T11" fmla="*/ 8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Freeform 4"/>
            <p:cNvSpPr>
              <a:spLocks/>
            </p:cNvSpPr>
            <p:nvPr/>
          </p:nvSpPr>
          <p:spPr bwMode="auto">
            <a:xfrm rot="78698">
              <a:off x="1429" y="2356"/>
              <a:ext cx="214" cy="371"/>
            </a:xfrm>
            <a:custGeom>
              <a:avLst/>
              <a:gdLst>
                <a:gd name="T0" fmla="*/ 45 w 316"/>
                <a:gd name="T1" fmla="*/ 51 h 608"/>
                <a:gd name="T2" fmla="*/ 32 w 316"/>
                <a:gd name="T3" fmla="*/ 0 h 608"/>
                <a:gd name="T4" fmla="*/ 0 w 316"/>
                <a:gd name="T5" fmla="*/ 8 h 608"/>
                <a:gd name="T6" fmla="*/ 45 w 316"/>
                <a:gd name="T7" fmla="*/ 51 h 6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608"/>
                <a:gd name="T14" fmla="*/ 316 w 316"/>
                <a:gd name="T15" fmla="*/ 608 h 6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Freeform 5"/>
            <p:cNvSpPr>
              <a:spLocks/>
            </p:cNvSpPr>
            <p:nvPr/>
          </p:nvSpPr>
          <p:spPr bwMode="auto">
            <a:xfrm rot="78698">
              <a:off x="1554" y="2578"/>
              <a:ext cx="82" cy="141"/>
            </a:xfrm>
            <a:custGeom>
              <a:avLst/>
              <a:gdLst>
                <a:gd name="T0" fmla="*/ 12 w 121"/>
                <a:gd name="T1" fmla="*/ 0 h 230"/>
                <a:gd name="T2" fmla="*/ 0 w 121"/>
                <a:gd name="T3" fmla="*/ 2 h 230"/>
                <a:gd name="T4" fmla="*/ 18 w 121"/>
                <a:gd name="T5" fmla="*/ 20 h 230"/>
                <a:gd name="T6" fmla="*/ 12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414" name="Group 6"/>
            <p:cNvGrpSpPr>
              <a:grpSpLocks/>
            </p:cNvGrpSpPr>
            <p:nvPr/>
          </p:nvGrpSpPr>
          <p:grpSpPr bwMode="auto">
            <a:xfrm>
              <a:off x="746" y="807"/>
              <a:ext cx="864" cy="1988"/>
              <a:chOff x="738" y="806"/>
              <a:chExt cx="864" cy="1988"/>
            </a:xfrm>
          </p:grpSpPr>
          <p:sp>
            <p:nvSpPr>
              <p:cNvPr id="16415" name="Freeform 7"/>
              <p:cNvSpPr>
                <a:spLocks/>
              </p:cNvSpPr>
              <p:nvPr/>
            </p:nvSpPr>
            <p:spPr bwMode="auto">
              <a:xfrm rot="78698">
                <a:off x="861" y="806"/>
                <a:ext cx="741" cy="1595"/>
              </a:xfrm>
              <a:custGeom>
                <a:avLst/>
                <a:gdLst>
                  <a:gd name="T0" fmla="*/ 124 w 1094"/>
                  <a:gd name="T1" fmla="*/ 222 h 2612"/>
                  <a:gd name="T2" fmla="*/ 156 w 1094"/>
                  <a:gd name="T3" fmla="*/ 214 h 2612"/>
                  <a:gd name="T4" fmla="*/ 145 w 1094"/>
                  <a:gd name="T5" fmla="*/ 217 h 2612"/>
                  <a:gd name="T6" fmla="*/ 12 w 1094"/>
                  <a:gd name="T7" fmla="*/ 0 h 2612"/>
                  <a:gd name="T8" fmla="*/ 0 w 1094"/>
                  <a:gd name="T9" fmla="*/ 2 h 2612"/>
                  <a:gd name="T10" fmla="*/ 134 w 1094"/>
                  <a:gd name="T11" fmla="*/ 220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416" name="Group 8"/>
              <p:cNvGrpSpPr>
                <a:grpSpLocks/>
              </p:cNvGrpSpPr>
              <p:nvPr/>
            </p:nvGrpSpPr>
            <p:grpSpPr bwMode="auto">
              <a:xfrm rot="78698">
                <a:off x="738" y="936"/>
                <a:ext cx="382" cy="1858"/>
                <a:chOff x="1292" y="1570"/>
                <a:chExt cx="363" cy="1905"/>
              </a:xfrm>
            </p:grpSpPr>
            <p:sp>
              <p:nvSpPr>
                <p:cNvPr id="16417" name="Freeform 9"/>
                <p:cNvSpPr>
                  <a:spLocks/>
                </p:cNvSpPr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>
                    <a:gd name="T0" fmla="*/ 227 w 227"/>
                    <a:gd name="T1" fmla="*/ 136 h 1859"/>
                    <a:gd name="T2" fmla="*/ 0 w 227"/>
                    <a:gd name="T3" fmla="*/ 1859 h 1859"/>
                    <a:gd name="T4" fmla="*/ 0 w 227"/>
                    <a:gd name="T5" fmla="*/ 1633 h 1859"/>
                    <a:gd name="T6" fmla="*/ 137 w 227"/>
                    <a:gd name="T7" fmla="*/ 0 h 18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7"/>
                    <a:gd name="T13" fmla="*/ 0 h 1859"/>
                    <a:gd name="T14" fmla="*/ 227 w 227"/>
                    <a:gd name="T15" fmla="*/ 1859 h 18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18" name="Oval 10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30059" name="Freeform 11"/>
          <p:cNvSpPr>
            <a:spLocks/>
          </p:cNvSpPr>
          <p:nvPr/>
        </p:nvSpPr>
        <p:spPr bwMode="auto">
          <a:xfrm>
            <a:off x="2339975" y="2060575"/>
            <a:ext cx="2008188" cy="4632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52" y="3592"/>
              </a:cxn>
            </a:cxnLst>
            <a:rect l="0" t="0" r="r" b="b"/>
            <a:pathLst>
              <a:path w="1552" h="3592">
                <a:moveTo>
                  <a:pt x="0" y="0"/>
                </a:moveTo>
                <a:lnTo>
                  <a:pt x="1552" y="3592"/>
                </a:lnTo>
              </a:path>
            </a:pathLst>
          </a:custGeom>
          <a:noFill/>
          <a:ln w="57150" cap="flat" cmpd="sng">
            <a:solidFill>
              <a:srgbClr val="6600C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1908175" y="2470150"/>
            <a:ext cx="44767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b</a:t>
            </a:r>
            <a:endParaRPr lang="ru-RU" sz="32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6732588" y="5372100"/>
            <a:ext cx="1449387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0099"/>
                </a:solidFill>
                <a:latin typeface="Georgia" pitchFamily="18" charset="0"/>
                <a:cs typeface="Arial" charset="0"/>
              </a:rPr>
              <a:t>b</a:t>
            </a:r>
            <a:r>
              <a:rPr lang="en-US" sz="54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II</a:t>
            </a:r>
            <a:r>
              <a:rPr lang="en-US" sz="5400" b="1">
                <a:solidFill>
                  <a:srgbClr val="000099"/>
                </a:solidFill>
                <a:latin typeface="Georgia" pitchFamily="18" charset="0"/>
                <a:cs typeface="Arial" charset="0"/>
              </a:rPr>
              <a:t>c</a:t>
            </a:r>
            <a:endParaRPr lang="ru-RU" sz="5400" b="1">
              <a:solidFill>
                <a:srgbClr val="000099"/>
              </a:solidFill>
              <a:latin typeface="Georgia" pitchFamily="18" charset="0"/>
              <a:cs typeface="Arial" charset="0"/>
            </a:endParaRPr>
          </a:p>
        </p:txBody>
      </p:sp>
      <p:grpSp>
        <p:nvGrpSpPr>
          <p:cNvPr id="16392" name="Group 14"/>
          <p:cNvGrpSpPr>
            <a:grpSpLocks/>
          </p:cNvGrpSpPr>
          <p:nvPr/>
        </p:nvGrpSpPr>
        <p:grpSpPr bwMode="auto">
          <a:xfrm>
            <a:off x="3995738" y="2416175"/>
            <a:ext cx="1871662" cy="4397375"/>
            <a:chOff x="2272" y="482"/>
            <a:chExt cx="1584" cy="3750"/>
          </a:xfrm>
        </p:grpSpPr>
        <p:sp>
          <p:nvSpPr>
            <p:cNvPr id="130063" name="Freeform 15"/>
            <p:cNvSpPr>
              <a:spLocks/>
            </p:cNvSpPr>
            <p:nvPr/>
          </p:nvSpPr>
          <p:spPr bwMode="auto">
            <a:xfrm>
              <a:off x="2272" y="496"/>
              <a:ext cx="1584" cy="37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84" y="3736"/>
                </a:cxn>
              </a:cxnLst>
              <a:rect l="0" t="0" r="r" b="b"/>
              <a:pathLst>
                <a:path w="1584" h="3736">
                  <a:moveTo>
                    <a:pt x="0" y="0"/>
                  </a:moveTo>
                  <a:lnTo>
                    <a:pt x="1584" y="3736"/>
                  </a:lnTo>
                </a:path>
              </a:pathLst>
            </a:custGeom>
            <a:noFill/>
            <a:ln w="57150" cap="flat" cmpd="sng">
              <a:solidFill>
                <a:srgbClr val="6600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064" name="Text Box 16"/>
            <p:cNvSpPr txBox="1">
              <a:spLocks noChangeArrowheads="1"/>
            </p:cNvSpPr>
            <p:nvPr/>
          </p:nvSpPr>
          <p:spPr bwMode="auto">
            <a:xfrm>
              <a:off x="2427" y="482"/>
              <a:ext cx="364" cy="5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  <a:cs typeface="Arial" charset="0"/>
                </a:rPr>
                <a:t>c</a:t>
              </a:r>
              <a:endParaRPr lang="ru-RU" sz="3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endParaRPr>
            </a:p>
          </p:txBody>
        </p:sp>
      </p:grpSp>
      <p:sp>
        <p:nvSpPr>
          <p:cNvPr id="130065" name="Freeform 17"/>
          <p:cNvSpPr>
            <a:spLocks/>
          </p:cNvSpPr>
          <p:nvPr/>
        </p:nvSpPr>
        <p:spPr bwMode="auto">
          <a:xfrm rot="5400000">
            <a:off x="3558381" y="2137569"/>
            <a:ext cx="1849438" cy="3422650"/>
          </a:xfrm>
          <a:custGeom>
            <a:avLst/>
            <a:gdLst/>
            <a:ahLst/>
            <a:cxnLst>
              <a:cxn ang="0">
                <a:pos x="566" y="8"/>
              </a:cxn>
              <a:cxn ang="0">
                <a:pos x="1438" y="2016"/>
              </a:cxn>
              <a:cxn ang="0">
                <a:pos x="1190" y="1912"/>
              </a:cxn>
              <a:cxn ang="0">
                <a:pos x="280" y="2296"/>
              </a:cxn>
              <a:cxn ang="0">
                <a:pos x="14" y="2617"/>
              </a:cxn>
              <a:cxn ang="0">
                <a:pos x="275" y="2307"/>
              </a:cxn>
              <a:cxn ang="0">
                <a:pos x="623" y="621"/>
              </a:cxn>
              <a:cxn ang="0">
                <a:pos x="566" y="0"/>
              </a:cxn>
              <a:cxn ang="0">
                <a:pos x="633" y="624"/>
              </a:cxn>
              <a:cxn ang="0">
                <a:pos x="1184" y="1920"/>
              </a:cxn>
              <a:cxn ang="0">
                <a:pos x="1430" y="2016"/>
              </a:cxn>
              <a:cxn ang="0">
                <a:pos x="0" y="2634"/>
              </a:cxn>
              <a:cxn ang="0">
                <a:pos x="566" y="8"/>
              </a:cxn>
            </a:cxnLst>
            <a:rect l="0" t="0" r="r" b="b"/>
            <a:pathLst>
              <a:path w="1438" h="2634">
                <a:moveTo>
                  <a:pt x="566" y="8"/>
                </a:moveTo>
                <a:lnTo>
                  <a:pt x="1438" y="2016"/>
                </a:lnTo>
                <a:lnTo>
                  <a:pt x="1190" y="1912"/>
                </a:lnTo>
                <a:lnTo>
                  <a:pt x="280" y="2296"/>
                </a:lnTo>
                <a:lnTo>
                  <a:pt x="14" y="2617"/>
                </a:lnTo>
                <a:lnTo>
                  <a:pt x="275" y="2307"/>
                </a:lnTo>
                <a:lnTo>
                  <a:pt x="623" y="621"/>
                </a:lnTo>
                <a:lnTo>
                  <a:pt x="566" y="0"/>
                </a:lnTo>
                <a:lnTo>
                  <a:pt x="633" y="624"/>
                </a:lnTo>
                <a:lnTo>
                  <a:pt x="1184" y="1920"/>
                </a:lnTo>
                <a:lnTo>
                  <a:pt x="1430" y="2016"/>
                </a:lnTo>
                <a:lnTo>
                  <a:pt x="0" y="2634"/>
                </a:lnTo>
                <a:lnTo>
                  <a:pt x="566" y="8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130066" name="Line 18"/>
          <p:cNvSpPr>
            <a:spLocks noChangeShapeType="1"/>
          </p:cNvSpPr>
          <p:nvPr/>
        </p:nvSpPr>
        <p:spPr bwMode="auto">
          <a:xfrm flipV="1">
            <a:off x="1692275" y="3213100"/>
            <a:ext cx="5616575" cy="23764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0067" name="Text Box 19"/>
          <p:cNvSpPr txBox="1">
            <a:spLocks noChangeArrowheads="1"/>
          </p:cNvSpPr>
          <p:nvPr/>
        </p:nvSpPr>
        <p:spPr bwMode="auto">
          <a:xfrm>
            <a:off x="1547813" y="4845050"/>
            <a:ext cx="452437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a</a:t>
            </a:r>
            <a:endParaRPr lang="ru-RU" sz="32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130068" name="Freeform 20"/>
          <p:cNvSpPr>
            <a:spLocks/>
          </p:cNvSpPr>
          <p:nvPr/>
        </p:nvSpPr>
        <p:spPr bwMode="auto">
          <a:xfrm>
            <a:off x="3419475" y="4476750"/>
            <a:ext cx="314325" cy="228600"/>
          </a:xfrm>
          <a:custGeom>
            <a:avLst/>
            <a:gdLst>
              <a:gd name="T0" fmla="*/ 0 w 198"/>
              <a:gd name="T1" fmla="*/ 2147483647 h 144"/>
              <a:gd name="T2" fmla="*/ 2147483647 w 198"/>
              <a:gd name="T3" fmla="*/ 0 h 144"/>
              <a:gd name="T4" fmla="*/ 2147483647 w 198"/>
              <a:gd name="T5" fmla="*/ 2147483647 h 144"/>
              <a:gd name="T6" fmla="*/ 0 60000 65536"/>
              <a:gd name="T7" fmla="*/ 0 60000 65536"/>
              <a:gd name="T8" fmla="*/ 0 60000 65536"/>
              <a:gd name="T9" fmla="*/ 0 w 198"/>
              <a:gd name="T10" fmla="*/ 0 h 144"/>
              <a:gd name="T11" fmla="*/ 198 w 19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44">
                <a:moveTo>
                  <a:pt x="0" y="66"/>
                </a:moveTo>
                <a:lnTo>
                  <a:pt x="142" y="0"/>
                </a:lnTo>
                <a:lnTo>
                  <a:pt x="198" y="144"/>
                </a:ln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0069" name="Freeform 21"/>
          <p:cNvSpPr>
            <a:spLocks/>
          </p:cNvSpPr>
          <p:nvPr/>
        </p:nvSpPr>
        <p:spPr bwMode="auto">
          <a:xfrm>
            <a:off x="4716463" y="3932238"/>
            <a:ext cx="314325" cy="228600"/>
          </a:xfrm>
          <a:custGeom>
            <a:avLst/>
            <a:gdLst>
              <a:gd name="T0" fmla="*/ 0 w 198"/>
              <a:gd name="T1" fmla="*/ 2147483647 h 144"/>
              <a:gd name="T2" fmla="*/ 2147483647 w 198"/>
              <a:gd name="T3" fmla="*/ 0 h 144"/>
              <a:gd name="T4" fmla="*/ 2147483647 w 198"/>
              <a:gd name="T5" fmla="*/ 2147483647 h 144"/>
              <a:gd name="T6" fmla="*/ 0 60000 65536"/>
              <a:gd name="T7" fmla="*/ 0 60000 65536"/>
              <a:gd name="T8" fmla="*/ 0 60000 65536"/>
              <a:gd name="T9" fmla="*/ 0 w 198"/>
              <a:gd name="T10" fmla="*/ 0 h 144"/>
              <a:gd name="T11" fmla="*/ 198 w 19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44">
                <a:moveTo>
                  <a:pt x="0" y="66"/>
                </a:moveTo>
                <a:lnTo>
                  <a:pt x="142" y="0"/>
                </a:lnTo>
                <a:lnTo>
                  <a:pt x="198" y="144"/>
                </a:ln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TextBox 4099"/>
          <p:cNvSpPr txBox="1">
            <a:spLocks noChangeArrowheads="1"/>
          </p:cNvSpPr>
          <p:nvPr/>
        </p:nvSpPr>
        <p:spPr bwMode="auto">
          <a:xfrm>
            <a:off x="611188" y="1052513"/>
            <a:ext cx="8064500" cy="860425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>
                <a:solidFill>
                  <a:srgbClr val="000099"/>
                </a:solidFill>
              </a:rPr>
              <a:t>Две прямые перпендикулярные третьей параллельны между собой</a:t>
            </a:r>
          </a:p>
        </p:txBody>
      </p:sp>
      <p:sp>
        <p:nvSpPr>
          <p:cNvPr id="25" name="Shape 26626"/>
          <p:cNvSpPr>
            <a:spLocks noChangeArrowheads="1"/>
          </p:cNvSpPr>
          <p:nvPr/>
        </p:nvSpPr>
        <p:spPr bwMode="auto">
          <a:xfrm>
            <a:off x="3243263" y="277813"/>
            <a:ext cx="61150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Теоремы о перпендикулярности прямых в пространстве.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0" hangingPunct="0">
              <a:defRPr/>
            </a:pPr>
            <a:r>
              <a:rPr lang="ru-RU" sz="40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Свойства: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96762E-6 L 0.13576 -0.071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3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1" grpId="0"/>
      <p:bldP spid="130068" grpId="0" animBg="1"/>
      <p:bldP spid="130069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 rot="-9260881">
            <a:off x="25400" y="4462463"/>
            <a:ext cx="1439863" cy="3173412"/>
            <a:chOff x="746" y="796"/>
            <a:chExt cx="903" cy="1999"/>
          </a:xfrm>
        </p:grpSpPr>
        <p:sp>
          <p:nvSpPr>
            <p:cNvPr id="17440" name="Freeform 3"/>
            <p:cNvSpPr>
              <a:spLocks/>
            </p:cNvSpPr>
            <p:nvPr/>
          </p:nvSpPr>
          <p:spPr bwMode="auto">
            <a:xfrm rot="78698">
              <a:off x="801" y="796"/>
              <a:ext cx="848" cy="1909"/>
            </a:xfrm>
            <a:custGeom>
              <a:avLst/>
              <a:gdLst>
                <a:gd name="T0" fmla="*/ 0 w 1252"/>
                <a:gd name="T1" fmla="*/ 8 h 3125"/>
                <a:gd name="T2" fmla="*/ 32 w 1252"/>
                <a:gd name="T3" fmla="*/ 0 h 3125"/>
                <a:gd name="T4" fmla="*/ 168 w 1252"/>
                <a:gd name="T5" fmla="*/ 216 h 3125"/>
                <a:gd name="T6" fmla="*/ 178 w 1252"/>
                <a:gd name="T7" fmla="*/ 266 h 3125"/>
                <a:gd name="T8" fmla="*/ 135 w 1252"/>
                <a:gd name="T9" fmla="*/ 224 h 3125"/>
                <a:gd name="T10" fmla="*/ 0 w 1252"/>
                <a:gd name="T11" fmla="*/ 8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1" name="Freeform 4"/>
            <p:cNvSpPr>
              <a:spLocks/>
            </p:cNvSpPr>
            <p:nvPr/>
          </p:nvSpPr>
          <p:spPr bwMode="auto">
            <a:xfrm rot="78698">
              <a:off x="1429" y="2356"/>
              <a:ext cx="214" cy="371"/>
            </a:xfrm>
            <a:custGeom>
              <a:avLst/>
              <a:gdLst>
                <a:gd name="T0" fmla="*/ 45 w 316"/>
                <a:gd name="T1" fmla="*/ 51 h 608"/>
                <a:gd name="T2" fmla="*/ 32 w 316"/>
                <a:gd name="T3" fmla="*/ 0 h 608"/>
                <a:gd name="T4" fmla="*/ 0 w 316"/>
                <a:gd name="T5" fmla="*/ 8 h 608"/>
                <a:gd name="T6" fmla="*/ 45 w 316"/>
                <a:gd name="T7" fmla="*/ 51 h 6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608"/>
                <a:gd name="T14" fmla="*/ 316 w 316"/>
                <a:gd name="T15" fmla="*/ 608 h 6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Freeform 5"/>
            <p:cNvSpPr>
              <a:spLocks/>
            </p:cNvSpPr>
            <p:nvPr/>
          </p:nvSpPr>
          <p:spPr bwMode="auto">
            <a:xfrm rot="78698">
              <a:off x="1554" y="2578"/>
              <a:ext cx="82" cy="141"/>
            </a:xfrm>
            <a:custGeom>
              <a:avLst/>
              <a:gdLst>
                <a:gd name="T0" fmla="*/ 12 w 121"/>
                <a:gd name="T1" fmla="*/ 0 h 230"/>
                <a:gd name="T2" fmla="*/ 0 w 121"/>
                <a:gd name="T3" fmla="*/ 2 h 230"/>
                <a:gd name="T4" fmla="*/ 18 w 121"/>
                <a:gd name="T5" fmla="*/ 20 h 230"/>
                <a:gd name="T6" fmla="*/ 12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43" name="Group 6"/>
            <p:cNvGrpSpPr>
              <a:grpSpLocks/>
            </p:cNvGrpSpPr>
            <p:nvPr/>
          </p:nvGrpSpPr>
          <p:grpSpPr bwMode="auto">
            <a:xfrm>
              <a:off x="746" y="807"/>
              <a:ext cx="864" cy="1988"/>
              <a:chOff x="738" y="806"/>
              <a:chExt cx="864" cy="1988"/>
            </a:xfrm>
          </p:grpSpPr>
          <p:sp>
            <p:nvSpPr>
              <p:cNvPr id="17444" name="Freeform 7"/>
              <p:cNvSpPr>
                <a:spLocks/>
              </p:cNvSpPr>
              <p:nvPr/>
            </p:nvSpPr>
            <p:spPr bwMode="auto">
              <a:xfrm rot="78698">
                <a:off x="861" y="806"/>
                <a:ext cx="741" cy="1595"/>
              </a:xfrm>
              <a:custGeom>
                <a:avLst/>
                <a:gdLst>
                  <a:gd name="T0" fmla="*/ 124 w 1094"/>
                  <a:gd name="T1" fmla="*/ 222 h 2612"/>
                  <a:gd name="T2" fmla="*/ 156 w 1094"/>
                  <a:gd name="T3" fmla="*/ 214 h 2612"/>
                  <a:gd name="T4" fmla="*/ 145 w 1094"/>
                  <a:gd name="T5" fmla="*/ 217 h 2612"/>
                  <a:gd name="T6" fmla="*/ 12 w 1094"/>
                  <a:gd name="T7" fmla="*/ 0 h 2612"/>
                  <a:gd name="T8" fmla="*/ 0 w 1094"/>
                  <a:gd name="T9" fmla="*/ 2 h 2612"/>
                  <a:gd name="T10" fmla="*/ 134 w 1094"/>
                  <a:gd name="T11" fmla="*/ 220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445" name="Group 8"/>
              <p:cNvGrpSpPr>
                <a:grpSpLocks/>
              </p:cNvGrpSpPr>
              <p:nvPr/>
            </p:nvGrpSpPr>
            <p:grpSpPr bwMode="auto">
              <a:xfrm rot="78698">
                <a:off x="738" y="936"/>
                <a:ext cx="382" cy="1858"/>
                <a:chOff x="1292" y="1570"/>
                <a:chExt cx="363" cy="1905"/>
              </a:xfrm>
            </p:grpSpPr>
            <p:sp>
              <p:nvSpPr>
                <p:cNvPr id="17446" name="Freeform 9"/>
                <p:cNvSpPr>
                  <a:spLocks/>
                </p:cNvSpPr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>
                    <a:gd name="T0" fmla="*/ 227 w 227"/>
                    <a:gd name="T1" fmla="*/ 136 h 1859"/>
                    <a:gd name="T2" fmla="*/ 0 w 227"/>
                    <a:gd name="T3" fmla="*/ 1859 h 1859"/>
                    <a:gd name="T4" fmla="*/ 0 w 227"/>
                    <a:gd name="T5" fmla="*/ 1633 h 1859"/>
                    <a:gd name="T6" fmla="*/ 137 w 227"/>
                    <a:gd name="T7" fmla="*/ 0 h 18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7"/>
                    <a:gd name="T13" fmla="*/ 0 h 1859"/>
                    <a:gd name="T14" fmla="*/ 227 w 227"/>
                    <a:gd name="T15" fmla="*/ 1859 h 18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47" name="Oval 10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31083" name="Freeform 11"/>
          <p:cNvSpPr>
            <a:spLocks/>
          </p:cNvSpPr>
          <p:nvPr/>
        </p:nvSpPr>
        <p:spPr bwMode="auto">
          <a:xfrm>
            <a:off x="2411413" y="2133600"/>
            <a:ext cx="2008187" cy="4632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52" y="3592"/>
              </a:cxn>
            </a:cxnLst>
            <a:rect l="0" t="0" r="r" b="b"/>
            <a:pathLst>
              <a:path w="1552" h="3592">
                <a:moveTo>
                  <a:pt x="0" y="0"/>
                </a:moveTo>
                <a:lnTo>
                  <a:pt x="1552" y="3592"/>
                </a:lnTo>
              </a:path>
            </a:pathLst>
          </a:custGeom>
          <a:noFill/>
          <a:ln w="57150" cap="flat" cmpd="sng">
            <a:solidFill>
              <a:srgbClr val="6600C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1908175" y="2470150"/>
            <a:ext cx="44767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b</a:t>
            </a:r>
            <a:endParaRPr lang="ru-RU" sz="32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5724525" y="4437063"/>
            <a:ext cx="1296988" cy="1323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000099"/>
                </a:solidFill>
                <a:latin typeface="+mn-lt"/>
                <a:cs typeface="Arial" charset="0"/>
              </a:rPr>
              <a:t>b</a:t>
            </a:r>
            <a:r>
              <a:rPr lang="en-US" sz="4000" dirty="0" err="1">
                <a:solidFill>
                  <a:srgbClr val="000099"/>
                </a:solidFill>
                <a:latin typeface="+mn-lt"/>
                <a:cs typeface="Arial" charset="0"/>
              </a:rPr>
              <a:t>II</a:t>
            </a:r>
            <a:r>
              <a:rPr lang="en-US" sz="4000" b="1" dirty="0" err="1">
                <a:solidFill>
                  <a:srgbClr val="000099"/>
                </a:solidFill>
                <a:latin typeface="+mn-lt"/>
                <a:cs typeface="Arial" charset="0"/>
              </a:rPr>
              <a:t>c</a:t>
            </a:r>
            <a:endParaRPr lang="ru-RU" sz="4000" b="1" dirty="0">
              <a:solidFill>
                <a:srgbClr val="000099"/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en-US" sz="4000" b="1" dirty="0">
                <a:solidFill>
                  <a:srgbClr val="000099"/>
                </a:solidFill>
                <a:latin typeface="+mn-lt"/>
                <a:cs typeface="Arial" charset="0"/>
              </a:rPr>
              <a:t>a</a:t>
            </a:r>
            <a:r>
              <a:rPr lang="ru-RU" sz="4000" b="1" dirty="0">
                <a:solidFill>
                  <a:srgbClr val="000099"/>
                </a:solidFill>
                <a:latin typeface="+mn-lt"/>
                <a:cs typeface="Arial" charset="0"/>
                <a:sym typeface="Symbol"/>
              </a:rPr>
              <a:t></a:t>
            </a:r>
            <a:r>
              <a:rPr lang="en-US" sz="4000" b="1" dirty="0">
                <a:solidFill>
                  <a:srgbClr val="000099"/>
                </a:solidFill>
                <a:latin typeface="+mn-lt"/>
                <a:cs typeface="Arial" charset="0"/>
              </a:rPr>
              <a:t>b</a:t>
            </a:r>
            <a:endParaRPr lang="ru-RU" sz="4000" b="1" dirty="0">
              <a:solidFill>
                <a:srgbClr val="000099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17416" name="Group 14"/>
          <p:cNvGrpSpPr>
            <a:grpSpLocks/>
          </p:cNvGrpSpPr>
          <p:nvPr/>
        </p:nvGrpSpPr>
        <p:grpSpPr bwMode="auto">
          <a:xfrm>
            <a:off x="3995738" y="2416175"/>
            <a:ext cx="1871662" cy="4397375"/>
            <a:chOff x="2272" y="482"/>
            <a:chExt cx="1584" cy="3750"/>
          </a:xfrm>
        </p:grpSpPr>
        <p:sp>
          <p:nvSpPr>
            <p:cNvPr id="131087" name="Freeform 15"/>
            <p:cNvSpPr>
              <a:spLocks/>
            </p:cNvSpPr>
            <p:nvPr/>
          </p:nvSpPr>
          <p:spPr bwMode="auto">
            <a:xfrm>
              <a:off x="2272" y="496"/>
              <a:ext cx="1584" cy="37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84" y="3736"/>
                </a:cxn>
              </a:cxnLst>
              <a:rect l="0" t="0" r="r" b="b"/>
              <a:pathLst>
                <a:path w="1584" h="3736">
                  <a:moveTo>
                    <a:pt x="0" y="0"/>
                  </a:moveTo>
                  <a:lnTo>
                    <a:pt x="1584" y="3736"/>
                  </a:lnTo>
                </a:path>
              </a:pathLst>
            </a:custGeom>
            <a:noFill/>
            <a:ln w="57150" cap="flat" cmpd="sng">
              <a:solidFill>
                <a:srgbClr val="6600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/>
            <a:lstStyle/>
            <a:p>
              <a:pPr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1088" name="Text Box 16"/>
            <p:cNvSpPr txBox="1">
              <a:spLocks noChangeArrowheads="1"/>
            </p:cNvSpPr>
            <p:nvPr/>
          </p:nvSpPr>
          <p:spPr bwMode="auto">
            <a:xfrm>
              <a:off x="2427" y="482"/>
              <a:ext cx="364" cy="5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Arial" charset="0"/>
                </a:rPr>
                <a:t>c</a:t>
              </a:r>
              <a:endParaRPr lang="ru-RU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endParaRPr>
            </a:p>
          </p:txBody>
        </p:sp>
      </p:grpSp>
      <p:sp>
        <p:nvSpPr>
          <p:cNvPr id="131089" name="Freeform 17"/>
          <p:cNvSpPr>
            <a:spLocks/>
          </p:cNvSpPr>
          <p:nvPr/>
        </p:nvSpPr>
        <p:spPr bwMode="auto">
          <a:xfrm rot="5400000">
            <a:off x="3558381" y="2137569"/>
            <a:ext cx="1849438" cy="3422650"/>
          </a:xfrm>
          <a:custGeom>
            <a:avLst/>
            <a:gdLst/>
            <a:ahLst/>
            <a:cxnLst>
              <a:cxn ang="0">
                <a:pos x="566" y="8"/>
              </a:cxn>
              <a:cxn ang="0">
                <a:pos x="1438" y="2016"/>
              </a:cxn>
              <a:cxn ang="0">
                <a:pos x="1190" y="1912"/>
              </a:cxn>
              <a:cxn ang="0">
                <a:pos x="280" y="2296"/>
              </a:cxn>
              <a:cxn ang="0">
                <a:pos x="14" y="2617"/>
              </a:cxn>
              <a:cxn ang="0">
                <a:pos x="275" y="2307"/>
              </a:cxn>
              <a:cxn ang="0">
                <a:pos x="623" y="621"/>
              </a:cxn>
              <a:cxn ang="0">
                <a:pos x="566" y="0"/>
              </a:cxn>
              <a:cxn ang="0">
                <a:pos x="633" y="624"/>
              </a:cxn>
              <a:cxn ang="0">
                <a:pos x="1184" y="1920"/>
              </a:cxn>
              <a:cxn ang="0">
                <a:pos x="1430" y="2016"/>
              </a:cxn>
              <a:cxn ang="0">
                <a:pos x="0" y="2634"/>
              </a:cxn>
              <a:cxn ang="0">
                <a:pos x="566" y="8"/>
              </a:cxn>
            </a:cxnLst>
            <a:rect l="0" t="0" r="r" b="b"/>
            <a:pathLst>
              <a:path w="1438" h="2634">
                <a:moveTo>
                  <a:pt x="566" y="8"/>
                </a:moveTo>
                <a:lnTo>
                  <a:pt x="1438" y="2016"/>
                </a:lnTo>
                <a:lnTo>
                  <a:pt x="1190" y="1912"/>
                </a:lnTo>
                <a:lnTo>
                  <a:pt x="280" y="2296"/>
                </a:lnTo>
                <a:lnTo>
                  <a:pt x="14" y="2617"/>
                </a:lnTo>
                <a:lnTo>
                  <a:pt x="275" y="2307"/>
                </a:lnTo>
                <a:lnTo>
                  <a:pt x="623" y="621"/>
                </a:lnTo>
                <a:lnTo>
                  <a:pt x="566" y="0"/>
                </a:lnTo>
                <a:lnTo>
                  <a:pt x="633" y="624"/>
                </a:lnTo>
                <a:lnTo>
                  <a:pt x="1184" y="1920"/>
                </a:lnTo>
                <a:lnTo>
                  <a:pt x="1430" y="2016"/>
                </a:lnTo>
                <a:lnTo>
                  <a:pt x="0" y="2634"/>
                </a:lnTo>
                <a:lnTo>
                  <a:pt x="566" y="8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31090" name="Line 18"/>
          <p:cNvSpPr>
            <a:spLocks noChangeShapeType="1"/>
          </p:cNvSpPr>
          <p:nvPr/>
        </p:nvSpPr>
        <p:spPr bwMode="auto">
          <a:xfrm flipV="1">
            <a:off x="1692275" y="3213100"/>
            <a:ext cx="5616575" cy="23764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31091" name="Text Box 19"/>
          <p:cNvSpPr txBox="1">
            <a:spLocks noChangeArrowheads="1"/>
          </p:cNvSpPr>
          <p:nvPr/>
        </p:nvSpPr>
        <p:spPr bwMode="auto">
          <a:xfrm>
            <a:off x="1547813" y="4845050"/>
            <a:ext cx="430212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a</a:t>
            </a:r>
            <a:endParaRPr lang="ru-RU" sz="32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31092" name="Freeform 20"/>
          <p:cNvSpPr>
            <a:spLocks/>
          </p:cNvSpPr>
          <p:nvPr/>
        </p:nvSpPr>
        <p:spPr bwMode="auto">
          <a:xfrm>
            <a:off x="3419475" y="4476750"/>
            <a:ext cx="314325" cy="228600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142" y="0"/>
              </a:cxn>
              <a:cxn ang="0">
                <a:pos x="198" y="144"/>
              </a:cxn>
            </a:cxnLst>
            <a:rect l="0" t="0" r="r" b="b"/>
            <a:pathLst>
              <a:path w="198" h="144">
                <a:moveTo>
                  <a:pt x="0" y="66"/>
                </a:moveTo>
                <a:lnTo>
                  <a:pt x="142" y="0"/>
                </a:lnTo>
                <a:lnTo>
                  <a:pt x="198" y="144"/>
                </a:ln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31093" name="Freeform 21"/>
          <p:cNvSpPr>
            <a:spLocks/>
          </p:cNvSpPr>
          <p:nvPr/>
        </p:nvSpPr>
        <p:spPr bwMode="auto">
          <a:xfrm>
            <a:off x="4716463" y="3932238"/>
            <a:ext cx="314325" cy="228600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142" y="0"/>
              </a:cxn>
              <a:cxn ang="0">
                <a:pos x="198" y="144"/>
              </a:cxn>
            </a:cxnLst>
            <a:rect l="0" t="0" r="r" b="b"/>
            <a:pathLst>
              <a:path w="198" h="144">
                <a:moveTo>
                  <a:pt x="0" y="66"/>
                </a:moveTo>
                <a:lnTo>
                  <a:pt x="142" y="0"/>
                </a:lnTo>
                <a:lnTo>
                  <a:pt x="198" y="144"/>
                </a:ln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4100" name="TextBox 4099"/>
          <p:cNvSpPr txBox="1">
            <a:spLocks noChangeArrowheads="1"/>
          </p:cNvSpPr>
          <p:nvPr/>
        </p:nvSpPr>
        <p:spPr bwMode="auto">
          <a:xfrm>
            <a:off x="611188" y="1052513"/>
            <a:ext cx="8064500" cy="1225550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0099"/>
                </a:solidFill>
              </a:rPr>
              <a:t>Если прямая перпендикулярна одной из параллельных прямых, то она перпендикулярна и другой</a:t>
            </a:r>
          </a:p>
        </p:txBody>
      </p:sp>
      <p:sp>
        <p:nvSpPr>
          <p:cNvPr id="131097" name="AutoShape 25"/>
          <p:cNvSpPr>
            <a:spLocks/>
          </p:cNvSpPr>
          <p:nvPr/>
        </p:nvSpPr>
        <p:spPr bwMode="auto">
          <a:xfrm>
            <a:off x="6948488" y="4508500"/>
            <a:ext cx="215900" cy="1512888"/>
          </a:xfrm>
          <a:prstGeom prst="rightBrace">
            <a:avLst>
              <a:gd name="adj1" fmla="val 58395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31098" name="Text Box 26"/>
          <p:cNvSpPr txBox="1">
            <a:spLocks noChangeArrowheads="1"/>
          </p:cNvSpPr>
          <p:nvPr/>
        </p:nvSpPr>
        <p:spPr bwMode="auto">
          <a:xfrm>
            <a:off x="7667625" y="4868863"/>
            <a:ext cx="1296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0099"/>
                </a:solidFill>
                <a:latin typeface="+mn-lt"/>
                <a:cs typeface="Arial" charset="0"/>
              </a:rPr>
              <a:t>a</a:t>
            </a:r>
            <a:r>
              <a:rPr lang="ru-RU" sz="4000" b="1" dirty="0">
                <a:solidFill>
                  <a:srgbClr val="000099"/>
                </a:solidFill>
                <a:latin typeface="+mn-lt"/>
                <a:cs typeface="Arial" charset="0"/>
                <a:sym typeface="Symbol"/>
              </a:rPr>
              <a:t></a:t>
            </a:r>
            <a:r>
              <a:rPr lang="en-US" sz="4000" b="1" dirty="0">
                <a:solidFill>
                  <a:srgbClr val="000099"/>
                </a:solidFill>
                <a:latin typeface="+mn-lt"/>
                <a:cs typeface="Arial" charset="0"/>
              </a:rPr>
              <a:t>c</a:t>
            </a:r>
            <a:endParaRPr lang="ru-RU" sz="4000" b="1" dirty="0">
              <a:solidFill>
                <a:srgbClr val="000099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1099" name="AutoShape 27"/>
          <p:cNvSpPr>
            <a:spLocks noChangeArrowheads="1"/>
          </p:cNvSpPr>
          <p:nvPr/>
        </p:nvSpPr>
        <p:spPr bwMode="auto">
          <a:xfrm>
            <a:off x="7235825" y="5084763"/>
            <a:ext cx="504825" cy="360362"/>
          </a:xfrm>
          <a:prstGeom prst="rightArrow">
            <a:avLst>
              <a:gd name="adj1" fmla="val 50000"/>
              <a:gd name="adj2" fmla="val 35022"/>
            </a:avLst>
          </a:prstGeom>
          <a:solidFill>
            <a:srgbClr val="0000FF">
              <a:alpha val="5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28" name="Shape 26626"/>
          <p:cNvSpPr>
            <a:spLocks noChangeArrowheads="1"/>
          </p:cNvSpPr>
          <p:nvPr/>
        </p:nvSpPr>
        <p:spPr bwMode="auto">
          <a:xfrm>
            <a:off x="3243263" y="277813"/>
            <a:ext cx="61150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Теоремы о перпендикулярности прямых в пространстве.</a:t>
            </a: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0" hangingPunct="0">
              <a:defRPr/>
            </a:pPr>
            <a:r>
              <a:rPr lang="ru-RU" sz="40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Свойства: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1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96762E-6 L 0.13576 -0.071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3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1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5" grpId="0"/>
      <p:bldP spid="131091" grpId="0"/>
      <p:bldP spid="131097" grpId="0" animBg="1"/>
      <p:bldP spid="131098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357422" y="1714488"/>
            <a:ext cx="3929090" cy="3946537"/>
          </a:xfrm>
          <a:prstGeom prst="cube">
            <a:avLst>
              <a:gd name="adj" fmla="val 25000"/>
            </a:avLst>
          </a:prstGeom>
          <a:noFill/>
          <a:ln w="5715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algn="ctr"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14500" y="2500313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А</a:t>
            </a:r>
            <a:r>
              <a:rPr lang="ru-RU" sz="2400" b="1" baseline="-25000" dirty="0">
                <a:latin typeface="+mn-lt"/>
              </a:rPr>
              <a:t>1</a:t>
            </a:r>
            <a:endParaRPr lang="ru-RU" sz="2400" b="1" dirty="0">
              <a:latin typeface="+mn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14625" y="1285875"/>
            <a:ext cx="541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D</a:t>
            </a:r>
            <a:r>
              <a:rPr lang="en-US" sz="2400" b="1" baseline="-25000" dirty="0">
                <a:latin typeface="+mn-lt"/>
              </a:rPr>
              <a:t>1</a:t>
            </a:r>
            <a:endParaRPr lang="ru-RU" sz="2400" b="1" dirty="0">
              <a:latin typeface="+mn-lt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357938" y="1571625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С</a:t>
            </a:r>
            <a:r>
              <a:rPr lang="ru-RU" sz="2400" b="1" baseline="-25000" dirty="0">
                <a:latin typeface="+mn-lt"/>
              </a:rPr>
              <a:t>1</a:t>
            </a:r>
            <a:endParaRPr lang="ru-RU" sz="2400" b="1" dirty="0">
              <a:latin typeface="+mn-lt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429250" y="2643188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В</a:t>
            </a:r>
            <a:r>
              <a:rPr lang="ru-RU" sz="2400" b="1" baseline="-25000" dirty="0">
                <a:latin typeface="+mn-lt"/>
              </a:rPr>
              <a:t>1</a:t>
            </a:r>
            <a:endParaRPr lang="ru-RU" sz="2400" b="1" dirty="0"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85938" y="5500688"/>
            <a:ext cx="419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А</a:t>
            </a: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3286125" y="1714500"/>
            <a:ext cx="46038" cy="2857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508"/>
              </a:cxn>
            </a:cxnLst>
            <a:rect l="0" t="0" r="r" b="b"/>
            <a:pathLst>
              <a:path w="9" h="1508">
                <a:moveTo>
                  <a:pt x="0" y="0"/>
                </a:moveTo>
                <a:lnTo>
                  <a:pt x="9" y="1508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29250" y="5643563"/>
            <a:ext cx="417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В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429375" y="44291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С</a:t>
            </a: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 flipH="1" flipV="1">
            <a:off x="3357563" y="4572000"/>
            <a:ext cx="2928937" cy="71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508"/>
              </a:cxn>
            </a:cxnLst>
            <a:rect l="0" t="0" r="r" b="b"/>
            <a:pathLst>
              <a:path w="9" h="1508">
                <a:moveTo>
                  <a:pt x="0" y="0"/>
                </a:moveTo>
                <a:lnTo>
                  <a:pt x="9" y="1508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 flipV="1">
            <a:off x="2357438" y="4572000"/>
            <a:ext cx="1000125" cy="1071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508"/>
              </a:cxn>
            </a:cxnLst>
            <a:rect l="0" t="0" r="r" b="b"/>
            <a:pathLst>
              <a:path w="9" h="1508">
                <a:moveTo>
                  <a:pt x="0" y="0"/>
                </a:moveTo>
                <a:lnTo>
                  <a:pt x="9" y="1508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500" y="1214438"/>
          <a:ext cx="8572500" cy="4693920"/>
        </p:xfrm>
        <a:graphic>
          <a:graphicData uri="http://schemas.openxmlformats.org/drawingml/2006/table">
            <a:tbl>
              <a:tblPr/>
              <a:tblGrid>
                <a:gridCol w="5775325"/>
                <a:gridCol w="2797175"/>
              </a:tblGrid>
              <a:tr h="650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AutoNum type="arabicParenR"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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то b и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обязательно скрещивающиеся.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AutoNum type="arabicParenR"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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пересекает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то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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AutoNum type="arabicParenR"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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то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обязательно перпендикулярна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AutoNum type="arabicParenR"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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то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обязательно параллельна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Через точку А можно провести две различные плоскости, которые перпендикулярны прямой a.</a:t>
                      </a:r>
                    </a:p>
                  </a:txBody>
                  <a:tcPr marL="66576" marR="66576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верно / не верно </a:t>
                      </a: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верно / не верно </a:t>
                      </a: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верно / не верно </a:t>
                      </a: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верно / не верно </a:t>
                      </a: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верно / не верно</a:t>
                      </a:r>
                    </a:p>
                  </a:txBody>
                  <a:tcPr marL="66576" marR="66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40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Верно / не верно</a:t>
            </a: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40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Проверим: Верно / не верно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2714625"/>
          <a:ext cx="6691338" cy="1981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8268"/>
                <a:gridCol w="1352542"/>
                <a:gridCol w="1357322"/>
                <a:gridCol w="1285884"/>
                <a:gridCol w="1357322"/>
              </a:tblGrid>
              <a:tr h="87312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312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верно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Верно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Верно</a:t>
                      </a:r>
                    </a:p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Верно</a:t>
                      </a:r>
                    </a:p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верно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0034" y="357166"/>
            <a:ext cx="8064500" cy="646331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000099"/>
                </a:solidFill>
              </a:rPr>
              <a:t>Задача</a:t>
            </a:r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500188"/>
            <a:ext cx="489267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Прямоугольник 4"/>
          <p:cNvSpPr>
            <a:spLocks noChangeArrowheads="1"/>
          </p:cNvSpPr>
          <p:nvPr/>
        </p:nvSpPr>
        <p:spPr bwMode="auto">
          <a:xfrm>
            <a:off x="5572125" y="1285875"/>
            <a:ext cx="3286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Верхние концы двух вертикально стоящих столбов, удаленных на расстояние 4 м, соединены перекладиной. Высота одного столба 5 м, а другого - 8 м. Найдите длину перекладины.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857875" y="5500688"/>
            <a:ext cx="328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АВ = 5 м</a:t>
            </a:r>
          </a:p>
        </p:txBody>
      </p:sp>
      <p:sp>
        <p:nvSpPr>
          <p:cNvPr id="21512" name="Прямоугольник 6"/>
          <p:cNvSpPr>
            <a:spLocks noChangeArrowheads="1"/>
          </p:cNvSpPr>
          <p:nvPr/>
        </p:nvSpPr>
        <p:spPr bwMode="auto">
          <a:xfrm>
            <a:off x="1643063" y="4286250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А1</a:t>
            </a:r>
            <a:endParaRPr lang="ru-RU"/>
          </a:p>
        </p:txBody>
      </p:sp>
      <p:sp>
        <p:nvSpPr>
          <p:cNvPr id="21513" name="Прямоугольник 7"/>
          <p:cNvSpPr>
            <a:spLocks noChangeArrowheads="1"/>
          </p:cNvSpPr>
          <p:nvPr/>
        </p:nvSpPr>
        <p:spPr bwMode="auto">
          <a:xfrm>
            <a:off x="4357688" y="4286250"/>
            <a:ext cx="45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В1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2" y="2066876"/>
            <a:ext cx="9144064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"/>
                <a:solidFill>
                  <a:srgbClr val="33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Перпендикулярность прямой и плоскости.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428604"/>
            <a:ext cx="8501122" cy="523220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0099"/>
                </a:solidFill>
              </a:rPr>
              <a:t>2 страница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619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/>
          <a:p>
            <a:pPr eaLnBrk="0" hangingPunct="0">
              <a:defRPr/>
            </a:pPr>
            <a:r>
              <a:rPr lang="ru-RU" sz="40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Определение: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1472" y="1071546"/>
            <a:ext cx="8064500" cy="1200329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solidFill>
                  <a:srgbClr val="000099"/>
                </a:solidFill>
              </a:rPr>
              <a:t>Прямая называется перпендикулярной к плоскости, если она перпендикулярна к любой прямой, лежащей в этой плоскости.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-2626" b="12109"/>
          <a:stretch>
            <a:fillRect/>
          </a:stretch>
        </p:blipFill>
        <p:spPr bwMode="auto">
          <a:xfrm>
            <a:off x="4481513" y="2743200"/>
            <a:ext cx="4287837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6"/>
          <p:cNvSpPr>
            <a:spLocks noChangeArrowheads="1"/>
          </p:cNvSpPr>
          <p:nvPr/>
        </p:nvSpPr>
        <p:spPr bwMode="auto">
          <a:xfrm rot="10800000" flipV="1">
            <a:off x="2143125" y="3711575"/>
            <a:ext cx="15716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/>
              <a:t>а </a:t>
            </a:r>
            <a:r>
              <a:rPr lang="ru-RU" sz="3200"/>
              <a:t>┴ </a:t>
            </a:r>
            <a:r>
              <a:rPr lang="el-GR" sz="3200">
                <a:cs typeface="Arial" charset="0"/>
              </a:rPr>
              <a:t>α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gray">
          <a:xfrm>
            <a:off x="785813" y="214313"/>
            <a:ext cx="7543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Перпендикулярность</a:t>
            </a:r>
          </a:p>
        </p:txBody>
      </p:sp>
      <p:pic>
        <p:nvPicPr>
          <p:cNvPr id="6147" name="Picture 2" descr="https://i.photographers.ua/thumbnails/pictures/19475/800x_rerrrr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1143000"/>
            <a:ext cx="633095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 descr="https://ds02.infourok.ru/uploads/ex/0d8e/0006762d-70c12042/hello_html_m3ee95f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428875"/>
            <a:ext cx="4122738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0" hangingPunct="0">
              <a:defRPr/>
            </a:pPr>
            <a:r>
              <a:rPr lang="ru-RU" sz="40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Теорема:</a:t>
            </a:r>
          </a:p>
        </p:txBody>
      </p:sp>
      <p:sp>
        <p:nvSpPr>
          <p:cNvPr id="3" name="Shape 26626"/>
          <p:cNvSpPr>
            <a:spLocks noChangeArrowheads="1"/>
          </p:cNvSpPr>
          <p:nvPr/>
        </p:nvSpPr>
        <p:spPr bwMode="auto">
          <a:xfrm>
            <a:off x="3243263" y="277813"/>
            <a:ext cx="61150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Признак  перпендикулярности прямой  и  пространстве.</a:t>
            </a:r>
          </a:p>
        </p:txBody>
      </p:sp>
      <p:pic>
        <p:nvPicPr>
          <p:cNvPr id="4" name="Picture 6" descr="Безымянный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2571750"/>
            <a:ext cx="4549775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472" y="1071546"/>
            <a:ext cx="8064500" cy="1569660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Если прямая перпендикулярна двум пересекающимся  прямым,  лежащим в плоскости,  то она перпендикулярна  и самой </a:t>
            </a:r>
            <a:r>
              <a:rPr lang="ru-RU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плоскостиплоскости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71500" y="3000375"/>
            <a:ext cx="28194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а 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^ </a:t>
            </a:r>
            <a:r>
              <a:rPr lang="ru-RU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р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, а 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^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q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,</a:t>
            </a:r>
            <a:r>
              <a:rPr lang="ru-RU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р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Ì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a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,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 </a:t>
            </a:r>
            <a:endParaRPr lang="ru-RU" sz="2800" dirty="0">
              <a:effectLst>
                <a:outerShdw blurRad="38100" dist="38100" dir="2700000" algn="tl">
                  <a:srgbClr val="FFFFFF"/>
                </a:outerShdw>
              </a:effectLst>
              <a:latin typeface="Symbol" pitchFamily="18" charset="2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q 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Ì </a:t>
            </a:r>
            <a:r>
              <a:rPr lang="ru-RU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a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р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Ç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q=0</a:t>
            </a:r>
            <a:endParaRPr lang="ru-RU" sz="2800" dirty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500188" y="4429125"/>
            <a:ext cx="14287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а </a:t>
            </a:r>
            <a:r>
              <a:rPr lang="ru-RU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^ </a:t>
            </a:r>
            <a:r>
              <a:rPr lang="ru-RU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a</a:t>
            </a:r>
            <a:endParaRPr lang="ru-RU" sz="4000" dirty="0">
              <a:effectLst>
                <a:outerShdw blurRad="38100" dist="38100" dir="2700000" algn="tl">
                  <a:srgbClr val="FFFFFF"/>
                </a:outerShdw>
              </a:effectLst>
              <a:latin typeface="Symbol" pitchFamily="18" charset="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utoUpdateAnimBg="0"/>
      <p:bldP spid="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Безымянный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2786063"/>
            <a:ext cx="4730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hape 26626"/>
          <p:cNvSpPr>
            <a:spLocks noChangeArrowheads="1"/>
          </p:cNvSpPr>
          <p:nvPr/>
        </p:nvSpPr>
        <p:spPr bwMode="auto">
          <a:xfrm>
            <a:off x="4357688" y="285750"/>
            <a:ext cx="461486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Перпендикуляр и </a:t>
            </a:r>
          </a:p>
          <a:p>
            <a:pPr algn="ctr">
              <a:defRPr/>
            </a:pPr>
            <a:r>
              <a:rPr lang="ru-RU" sz="2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наклонная.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2875" y="285750"/>
            <a:ext cx="8229600" cy="5619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/>
          <a:p>
            <a:pPr eaLnBrk="0" hangingPunct="0">
              <a:defRPr/>
            </a:pPr>
            <a:r>
              <a:rPr lang="ru-RU" sz="40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Определение: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85750" y="1143000"/>
            <a:ext cx="4429125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ru-RU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перпендикуляр,проведенный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из точки А к плоскости </a:t>
            </a:r>
            <a:r>
              <a:rPr lang="ru-RU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a</a:t>
            </a:r>
            <a:endParaRPr lang="ru-RU" sz="2000" dirty="0">
              <a:effectLst>
                <a:outerShdw blurRad="38100" dist="38100" dir="2700000" algn="tl">
                  <a:srgbClr val="FFFFFF"/>
                </a:outerShdw>
              </a:effectLst>
              <a:latin typeface="Symbol" pitchFamily="18" charset="2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 основание перпендикуляра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АМ 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 наклонная, проведенная из точки А к плоскости </a:t>
            </a:r>
            <a:r>
              <a:rPr lang="ru-RU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a</a:t>
            </a:r>
            <a:endParaRPr lang="ru-RU" sz="2000" dirty="0">
              <a:effectLst>
                <a:outerShdw blurRad="38100" dist="38100" dir="2700000" algn="tl">
                  <a:srgbClr val="FFFFFF"/>
                </a:outerShdw>
              </a:effectLst>
              <a:latin typeface="Symbol" pitchFamily="18" charset="2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 основание наклонной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НМ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 проекция наклонной на плоскость </a:t>
            </a:r>
            <a:r>
              <a:rPr lang="ru-RU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a</a:t>
            </a:r>
            <a:endParaRPr lang="ru-RU" sz="2000" dirty="0">
              <a:effectLst>
                <a:outerShdw blurRad="38100" dist="38100" dir="2700000" algn="tl">
                  <a:srgbClr val="FFFFFF"/>
                </a:outerShdw>
              </a:effectLst>
              <a:latin typeface="Symbol" pitchFamily="18" charset="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2875" y="285750"/>
            <a:ext cx="8229600" cy="5619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/>
          <a:p>
            <a:pPr eaLnBrk="0" hangingPunct="0">
              <a:defRPr/>
            </a:pPr>
            <a:r>
              <a:rPr lang="ru-RU" sz="40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Определение:</a:t>
            </a:r>
          </a:p>
        </p:txBody>
      </p:sp>
      <p:sp>
        <p:nvSpPr>
          <p:cNvPr id="3" name="Shape 26626"/>
          <p:cNvSpPr>
            <a:spLocks noChangeArrowheads="1"/>
          </p:cNvSpPr>
          <p:nvPr/>
        </p:nvSpPr>
        <p:spPr bwMode="auto">
          <a:xfrm>
            <a:off x="4357688" y="285750"/>
            <a:ext cx="461486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Ортогональное проектирование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1472" y="1071546"/>
            <a:ext cx="8064500" cy="1200329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Параллельное проектирование в направлении прямой, перпендикулярной плоскости проектирования, называется ортогональным.</a:t>
            </a:r>
          </a:p>
        </p:txBody>
      </p:sp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571750"/>
            <a:ext cx="4303712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571750"/>
            <a:ext cx="3786187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0" hangingPunct="0">
              <a:defRPr/>
            </a:pPr>
            <a:r>
              <a:rPr lang="ru-RU" sz="40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Теорема:</a:t>
            </a:r>
          </a:p>
        </p:txBody>
      </p:sp>
      <p:sp>
        <p:nvSpPr>
          <p:cNvPr id="3" name="Shape 26626"/>
          <p:cNvSpPr>
            <a:spLocks noChangeArrowheads="1"/>
          </p:cNvSpPr>
          <p:nvPr/>
        </p:nvSpPr>
        <p:spPr bwMode="auto">
          <a:xfrm>
            <a:off x="3243263" y="277813"/>
            <a:ext cx="61150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 трех перпендикулярах.</a:t>
            </a:r>
          </a:p>
        </p:txBody>
      </p:sp>
      <p:pic>
        <p:nvPicPr>
          <p:cNvPr id="4" name="Picture 13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786063"/>
            <a:ext cx="4038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472" y="1071546"/>
            <a:ext cx="8064500" cy="1569660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Если прямая, лежащая в плоскости, перпендикулярна ортогональной проекции наклонной к этой плоскости, то она перпендикулярна и самой наклонной.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57188" y="3071813"/>
            <a:ext cx="371475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Î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а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,  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АН-перпендикуляр, 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АМ - наклонная, 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НМ - проекция наклонной, </a:t>
            </a:r>
          </a:p>
          <a:p>
            <a:pPr>
              <a:spcBef>
                <a:spcPct val="5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а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^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НМ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43063" y="5500688"/>
            <a:ext cx="2286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а </a:t>
            </a:r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^ </a:t>
            </a:r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АМ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utoUpdateAnimBg="0"/>
      <p:bldP spid="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357422" y="1714488"/>
            <a:ext cx="3929090" cy="3946537"/>
          </a:xfrm>
          <a:prstGeom prst="cube">
            <a:avLst>
              <a:gd name="adj" fmla="val 25000"/>
            </a:avLst>
          </a:prstGeom>
          <a:noFill/>
          <a:ln w="5715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algn="ctr"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14500" y="2500313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А</a:t>
            </a:r>
            <a:r>
              <a:rPr lang="ru-RU" sz="2400" b="1" baseline="-25000" dirty="0">
                <a:latin typeface="+mn-lt"/>
              </a:rPr>
              <a:t>1</a:t>
            </a:r>
            <a:endParaRPr lang="ru-RU" sz="2400" b="1" dirty="0">
              <a:latin typeface="+mn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14625" y="1285875"/>
            <a:ext cx="541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D</a:t>
            </a:r>
            <a:r>
              <a:rPr lang="en-US" sz="2400" b="1" baseline="-25000" dirty="0">
                <a:latin typeface="+mn-lt"/>
              </a:rPr>
              <a:t>1</a:t>
            </a:r>
            <a:endParaRPr lang="ru-RU" sz="2400" b="1" dirty="0">
              <a:latin typeface="+mn-lt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357938" y="1571625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С</a:t>
            </a:r>
            <a:r>
              <a:rPr lang="ru-RU" sz="2400" b="1" baseline="-25000" dirty="0">
                <a:latin typeface="+mn-lt"/>
              </a:rPr>
              <a:t>1</a:t>
            </a:r>
            <a:endParaRPr lang="ru-RU" sz="2400" b="1" dirty="0">
              <a:latin typeface="+mn-lt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429250" y="2643188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В</a:t>
            </a:r>
            <a:r>
              <a:rPr lang="ru-RU" sz="2400" b="1" baseline="-25000" dirty="0">
                <a:latin typeface="+mn-lt"/>
              </a:rPr>
              <a:t>1</a:t>
            </a:r>
            <a:endParaRPr lang="ru-RU" sz="2400" b="1" dirty="0"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85938" y="5500688"/>
            <a:ext cx="419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А</a:t>
            </a: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3286125" y="1714500"/>
            <a:ext cx="46038" cy="2857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508"/>
              </a:cxn>
            </a:cxnLst>
            <a:rect l="0" t="0" r="r" b="b"/>
            <a:pathLst>
              <a:path w="9" h="1508">
                <a:moveTo>
                  <a:pt x="0" y="0"/>
                </a:moveTo>
                <a:lnTo>
                  <a:pt x="9" y="1508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29250" y="5643563"/>
            <a:ext cx="417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В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429375" y="44291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С</a:t>
            </a: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 flipH="1" flipV="1">
            <a:off x="3357563" y="4572000"/>
            <a:ext cx="2928937" cy="71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508"/>
              </a:cxn>
            </a:cxnLst>
            <a:rect l="0" t="0" r="r" b="b"/>
            <a:pathLst>
              <a:path w="9" h="1508">
                <a:moveTo>
                  <a:pt x="0" y="0"/>
                </a:moveTo>
                <a:lnTo>
                  <a:pt x="9" y="1508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 flipV="1">
            <a:off x="2357438" y="4572000"/>
            <a:ext cx="1000125" cy="1071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508"/>
              </a:cxn>
            </a:cxnLst>
            <a:rect l="0" t="0" r="r" b="b"/>
            <a:pathLst>
              <a:path w="9" h="1508">
                <a:moveTo>
                  <a:pt x="0" y="0"/>
                </a:moveTo>
                <a:lnTo>
                  <a:pt x="9" y="1508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 rot="10800000" flipV="1">
            <a:off x="214313" y="1214438"/>
            <a:ext cx="878681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1) Равные наклонные имеют ……………… проекции.</a:t>
            </a:r>
            <a:endParaRPr lang="ru-RU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2) Большей проекции соответствует ……наклонная.</a:t>
            </a:r>
            <a:endParaRPr lang="ru-RU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3) Меньшей наклонной соответствует ….. проекция.</a:t>
            </a:r>
            <a:endParaRPr lang="ru-RU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4) Перпендикуляр …………………………... наклонной.</a:t>
            </a:r>
            <a:endParaRPr lang="ru-RU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5) Равные проекции имеют ……………… наклонные.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2875" y="285750"/>
            <a:ext cx="8229600" cy="5619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40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Больше, меньше или равно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3429000"/>
            <a:ext cx="3771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2875" y="285750"/>
            <a:ext cx="8229600" cy="14287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40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Проверим: </a:t>
            </a:r>
            <a:r>
              <a:rPr lang="ru-RU" sz="36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Больше, меньше</a:t>
            </a:r>
          </a:p>
          <a:p>
            <a:pPr algn="ctr" eaLnBrk="0" hangingPunct="0">
              <a:defRPr/>
            </a:pPr>
            <a:r>
              <a:rPr lang="ru-RU" sz="36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                          или равно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25" y="2714625"/>
          <a:ext cx="8358244" cy="1981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5246"/>
                <a:gridCol w="1845998"/>
                <a:gridCol w="1769081"/>
                <a:gridCol w="1556283"/>
                <a:gridCol w="1571636"/>
              </a:tblGrid>
              <a:tr h="87312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312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равные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большая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меньшая</a:t>
                      </a:r>
                    </a:p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меньше</a:t>
                      </a:r>
                    </a:p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равные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0034" y="357166"/>
            <a:ext cx="8064500" cy="646331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000099"/>
                </a:solidFill>
              </a:rPr>
              <a:t>Задача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786313" y="1285875"/>
            <a:ext cx="4143375" cy="3416300"/>
          </a:xfrm>
          <a:prstGeom prst="rect">
            <a:avLst/>
          </a:prstGeom>
          <a:solidFill>
            <a:srgbClr val="F6D2F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точки 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не принадлежащей данной плоскости 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проведены к ней две наклонные 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DB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равные соответственно 18 см и 10 см. Сумма длин их проекций на плоскость равна 16 см. Найдите проекцию каждой из наклонных.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1750" name="Picture 6" descr="http://schools.keldysh.ru/sch1905/geom_perpendikularnost/alf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4563" y="-76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8" descr="http://schools.keldysh.ru/sch1905/geom_perpendikularnost/tes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214438"/>
            <a:ext cx="41735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29188" y="5429250"/>
            <a:ext cx="32654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Ответ:1 см и 15 см</a:t>
            </a:r>
            <a:r>
              <a:rPr lang="ru-RU" b="1" dirty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2" y="2066876"/>
            <a:ext cx="9144064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"/>
                <a:solidFill>
                  <a:srgbClr val="33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Перпендикулярность плоскостей.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428604"/>
            <a:ext cx="8501122" cy="523220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0099"/>
                </a:solidFill>
              </a:rPr>
              <a:t>3 страница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625" y="285750"/>
            <a:ext cx="8229600" cy="5619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/>
          <a:p>
            <a:pPr eaLnBrk="0" hangingPunct="0">
              <a:defRPr/>
            </a:pPr>
            <a:r>
              <a:rPr lang="ru-RU" sz="40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Определение:</a:t>
            </a:r>
          </a:p>
        </p:txBody>
      </p:sp>
      <p:sp>
        <p:nvSpPr>
          <p:cNvPr id="5" name="Shape 26626"/>
          <p:cNvSpPr>
            <a:spLocks noChangeArrowheads="1"/>
          </p:cNvSpPr>
          <p:nvPr/>
        </p:nvSpPr>
        <p:spPr bwMode="auto">
          <a:xfrm>
            <a:off x="3886200" y="285750"/>
            <a:ext cx="5257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Двугранный угол.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3143250"/>
            <a:ext cx="4713287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5500688" y="4000500"/>
            <a:ext cx="348297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Segoe Script" pitchFamily="34" charset="0"/>
              </a:rPr>
              <a:t>α</a:t>
            </a:r>
            <a:r>
              <a:rPr lang="ru-RU">
                <a:latin typeface="Segoe Script" pitchFamily="34" charset="0"/>
              </a:rPr>
              <a:t> и </a:t>
            </a:r>
            <a:r>
              <a:rPr lang="el-GR">
                <a:latin typeface="Segoe Script" pitchFamily="34" charset="0"/>
              </a:rPr>
              <a:t>β</a:t>
            </a:r>
            <a:r>
              <a:rPr lang="ru-RU">
                <a:latin typeface="Segoe Script" pitchFamily="34" charset="0"/>
              </a:rPr>
              <a:t> – грани двугранного угла</a:t>
            </a:r>
          </a:p>
          <a:p>
            <a:r>
              <a:rPr lang="en-US">
                <a:latin typeface="Segoe Script" pitchFamily="34" charset="0"/>
              </a:rPr>
              <a:t>a – </a:t>
            </a:r>
            <a:r>
              <a:rPr lang="ru-RU">
                <a:latin typeface="Segoe Script" pitchFamily="34" charset="0"/>
              </a:rPr>
              <a:t>ребро двугранного угла</a:t>
            </a: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34" y="1000108"/>
            <a:ext cx="8064500" cy="1938992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99"/>
                </a:solidFill>
                <a:latin typeface="Segoe Script" pitchFamily="34" charset="0"/>
              </a:rPr>
              <a:t>Двугранный угол </a:t>
            </a:r>
            <a:r>
              <a:rPr lang="ru-RU" sz="2400" dirty="0">
                <a:solidFill>
                  <a:srgbClr val="000099"/>
                </a:solidFill>
                <a:latin typeface="Segoe Script" pitchFamily="34" charset="0"/>
              </a:rPr>
              <a:t>– фигура, образованная  прямой </a:t>
            </a:r>
            <a:r>
              <a:rPr lang="en-US" sz="2400" dirty="0">
                <a:solidFill>
                  <a:srgbClr val="000099"/>
                </a:solidFill>
                <a:latin typeface="Segoe Script" pitchFamily="34" charset="0"/>
              </a:rPr>
              <a:t>a </a:t>
            </a:r>
            <a:r>
              <a:rPr lang="ru-RU" sz="2400" dirty="0">
                <a:solidFill>
                  <a:srgbClr val="000099"/>
                </a:solidFill>
                <a:latin typeface="Segoe Script" pitchFamily="34" charset="0"/>
              </a:rPr>
              <a:t>и двумя полуплоскостями с общей границей </a:t>
            </a:r>
            <a:r>
              <a:rPr lang="en-US" sz="2400" dirty="0">
                <a:solidFill>
                  <a:srgbClr val="000099"/>
                </a:solidFill>
                <a:latin typeface="Segoe Script" pitchFamily="34" charset="0"/>
              </a:rPr>
              <a:t>a</a:t>
            </a:r>
            <a:r>
              <a:rPr lang="ru-RU" sz="2400" dirty="0">
                <a:solidFill>
                  <a:srgbClr val="000099"/>
                </a:solidFill>
                <a:latin typeface="Segoe Script" pitchFamily="34" charset="0"/>
              </a:rPr>
              <a:t>,  не принадлежащими одной плоскости.</a:t>
            </a:r>
          </a:p>
          <a:p>
            <a:pPr>
              <a:defRPr/>
            </a:pPr>
            <a:r>
              <a:rPr lang="ru-RU" sz="2400" dirty="0">
                <a:solidFill>
                  <a:srgbClr val="000099"/>
                </a:solidFill>
                <a:latin typeface="Segoe Script" pitchFamily="34" charset="0"/>
              </a:rPr>
              <a:t>Полуплоскости называются </a:t>
            </a:r>
            <a:r>
              <a:rPr lang="ru-RU" sz="2400" b="1" dirty="0">
                <a:solidFill>
                  <a:srgbClr val="000099"/>
                </a:solidFill>
                <a:latin typeface="Segoe Script" pitchFamily="34" charset="0"/>
              </a:rPr>
              <a:t>гранями</a:t>
            </a:r>
            <a:r>
              <a:rPr lang="ru-RU" sz="2400" dirty="0">
                <a:solidFill>
                  <a:srgbClr val="000099"/>
                </a:solidFill>
                <a:latin typeface="Segoe Script" pitchFamily="34" charset="0"/>
              </a:rPr>
              <a:t>, а прямая,  их ограничивающая, - </a:t>
            </a:r>
            <a:r>
              <a:rPr lang="ru-RU" sz="2400" b="1" dirty="0">
                <a:solidFill>
                  <a:srgbClr val="000099"/>
                </a:solidFill>
                <a:latin typeface="Segoe Script" pitchFamily="34" charset="0"/>
              </a:rPr>
              <a:t>ребром</a:t>
            </a:r>
            <a:r>
              <a:rPr lang="ru-RU" sz="2400" dirty="0">
                <a:solidFill>
                  <a:srgbClr val="000099"/>
                </a:solidFill>
                <a:latin typeface="Segoe Script" pitchFamily="34" charset="0"/>
              </a:rPr>
              <a:t> двугранного угла.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rok.1sept.ru/%D1%81%D1%82%D0%B0%D1%82%D1%8C%D0%B8/596015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0"/>
            <a:ext cx="48768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785813" y="214313"/>
            <a:ext cx="7543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Перпендикулярность</a:t>
            </a:r>
          </a:p>
        </p:txBody>
      </p:sp>
      <p:pic>
        <p:nvPicPr>
          <p:cNvPr id="7172" name="Picture 3" descr="E:\Загрузки\img4.jpg"/>
          <p:cNvPicPr>
            <a:picLocks noChangeAspect="1" noChangeArrowheads="1"/>
          </p:cNvPicPr>
          <p:nvPr/>
        </p:nvPicPr>
        <p:blipFill>
          <a:blip r:embed="rId3" cstate="print"/>
          <a:srcRect r="56429"/>
          <a:stretch>
            <a:fillRect/>
          </a:stretch>
        </p:blipFill>
        <p:spPr bwMode="auto">
          <a:xfrm>
            <a:off x="5357813" y="1071563"/>
            <a:ext cx="34290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625" y="285750"/>
            <a:ext cx="8229600" cy="5619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/>
          <a:p>
            <a:pPr eaLnBrk="0" hangingPunct="0">
              <a:defRPr/>
            </a:pPr>
            <a:r>
              <a:rPr lang="ru-RU" sz="40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Определение:</a:t>
            </a:r>
          </a:p>
        </p:txBody>
      </p:sp>
      <p:sp>
        <p:nvSpPr>
          <p:cNvPr id="5" name="Shape 26626"/>
          <p:cNvSpPr>
            <a:spLocks noChangeArrowheads="1"/>
          </p:cNvSpPr>
          <p:nvPr/>
        </p:nvSpPr>
        <p:spPr bwMode="auto">
          <a:xfrm>
            <a:off x="3886200" y="285750"/>
            <a:ext cx="5257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Перпендикулярные плоскости.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472" y="1071546"/>
            <a:ext cx="8064500" cy="1200329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Две плоскости называются перпендикулярными, если они образуют прямые двугранные углы</a:t>
            </a:r>
          </a:p>
        </p:txBody>
      </p:sp>
      <p:grpSp>
        <p:nvGrpSpPr>
          <p:cNvPr id="34823" name="Группа 6"/>
          <p:cNvGrpSpPr>
            <a:grpSpLocks/>
          </p:cNvGrpSpPr>
          <p:nvPr/>
        </p:nvGrpSpPr>
        <p:grpSpPr bwMode="auto">
          <a:xfrm>
            <a:off x="3000375" y="2357438"/>
            <a:ext cx="3357563" cy="3836987"/>
            <a:chOff x="2057400" y="1092200"/>
            <a:chExt cx="5689600" cy="5232400"/>
          </a:xfrm>
        </p:grpSpPr>
        <p:sp>
          <p:nvSpPr>
            <p:cNvPr id="34834" name="Freeform 33"/>
            <p:cNvSpPr>
              <a:spLocks/>
            </p:cNvSpPr>
            <p:nvPr/>
          </p:nvSpPr>
          <p:spPr bwMode="auto">
            <a:xfrm>
              <a:off x="4419600" y="2971800"/>
              <a:ext cx="1054100" cy="3352800"/>
            </a:xfrm>
            <a:custGeom>
              <a:avLst/>
              <a:gdLst>
                <a:gd name="T0" fmla="*/ 2147483647 w 664"/>
                <a:gd name="T1" fmla="*/ 2147483647 h 2112"/>
                <a:gd name="T2" fmla="*/ 2147483647 w 664"/>
                <a:gd name="T3" fmla="*/ 2147483647 h 2112"/>
                <a:gd name="T4" fmla="*/ 2147483647 w 664"/>
                <a:gd name="T5" fmla="*/ 2147483647 h 2112"/>
                <a:gd name="T6" fmla="*/ 2147483647 w 664"/>
                <a:gd name="T7" fmla="*/ 0 h 2112"/>
                <a:gd name="T8" fmla="*/ 0 w 664"/>
                <a:gd name="T9" fmla="*/ 2147483647 h 2112"/>
                <a:gd name="T10" fmla="*/ 0 w 664"/>
                <a:gd name="T11" fmla="*/ 2147483647 h 2112"/>
                <a:gd name="T12" fmla="*/ 2147483647 w 664"/>
                <a:gd name="T13" fmla="*/ 2147483647 h 2112"/>
                <a:gd name="T14" fmla="*/ 2147483647 w 664"/>
                <a:gd name="T15" fmla="*/ 2147483647 h 2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4"/>
                <a:gd name="T25" fmla="*/ 0 h 2112"/>
                <a:gd name="T26" fmla="*/ 664 w 664"/>
                <a:gd name="T27" fmla="*/ 2112 h 2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4" h="2112">
                  <a:moveTo>
                    <a:pt x="16" y="2112"/>
                  </a:moveTo>
                  <a:lnTo>
                    <a:pt x="664" y="1440"/>
                  </a:lnTo>
                  <a:lnTo>
                    <a:pt x="664" y="1456"/>
                  </a:lnTo>
                  <a:lnTo>
                    <a:pt x="664" y="0"/>
                  </a:lnTo>
                  <a:lnTo>
                    <a:pt x="0" y="992"/>
                  </a:lnTo>
                  <a:lnTo>
                    <a:pt x="0" y="2112"/>
                  </a:lnTo>
                  <a:lnTo>
                    <a:pt x="32" y="2096"/>
                  </a:lnTo>
                  <a:lnTo>
                    <a:pt x="16" y="2096"/>
                  </a:lnTo>
                </a:path>
              </a:pathLst>
            </a:custGeom>
            <a:solidFill>
              <a:srgbClr val="FF33CC">
                <a:alpha val="4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5" name="Freeform 4"/>
            <p:cNvSpPr>
              <a:spLocks/>
            </p:cNvSpPr>
            <p:nvPr/>
          </p:nvSpPr>
          <p:spPr bwMode="auto">
            <a:xfrm>
              <a:off x="2057400" y="2984500"/>
              <a:ext cx="5689600" cy="1587500"/>
            </a:xfrm>
            <a:custGeom>
              <a:avLst/>
              <a:gdLst>
                <a:gd name="T0" fmla="*/ 2147483647 w 3584"/>
                <a:gd name="T1" fmla="*/ 2147483647 h 952"/>
                <a:gd name="T2" fmla="*/ 2147483647 w 3584"/>
                <a:gd name="T3" fmla="*/ 0 h 952"/>
                <a:gd name="T4" fmla="*/ 0 w 3584"/>
                <a:gd name="T5" fmla="*/ 2147483647 h 952"/>
                <a:gd name="T6" fmla="*/ 2147483647 w 3584"/>
                <a:gd name="T7" fmla="*/ 2147483647 h 952"/>
                <a:gd name="T8" fmla="*/ 2147483647 w 3584"/>
                <a:gd name="T9" fmla="*/ 2147483647 h 9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84"/>
                <a:gd name="T16" fmla="*/ 0 h 952"/>
                <a:gd name="T17" fmla="*/ 3584 w 3584"/>
                <a:gd name="T18" fmla="*/ 952 h 9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84" h="952">
                  <a:moveTo>
                    <a:pt x="3584" y="896"/>
                  </a:moveTo>
                  <a:lnTo>
                    <a:pt x="3008" y="0"/>
                  </a:lnTo>
                  <a:lnTo>
                    <a:pt x="0" y="16"/>
                  </a:lnTo>
                  <a:lnTo>
                    <a:pt x="536" y="952"/>
                  </a:lnTo>
                  <a:lnTo>
                    <a:pt x="3584" y="896"/>
                  </a:lnTo>
                  <a:close/>
                </a:path>
              </a:pathLst>
            </a:custGeom>
            <a:solidFill>
              <a:srgbClr val="95CFD3">
                <a:alpha val="4901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6" name="Freeform 6"/>
            <p:cNvSpPr>
              <a:spLocks/>
            </p:cNvSpPr>
            <p:nvPr/>
          </p:nvSpPr>
          <p:spPr bwMode="auto">
            <a:xfrm>
              <a:off x="4978400" y="2514600"/>
              <a:ext cx="1282700" cy="1171575"/>
            </a:xfrm>
            <a:custGeom>
              <a:avLst/>
              <a:gdLst>
                <a:gd name="T0" fmla="*/ 2147483647 w 808"/>
                <a:gd name="T1" fmla="*/ 2147483647 h 738"/>
                <a:gd name="T2" fmla="*/ 0 w 808"/>
                <a:gd name="T3" fmla="*/ 0 h 738"/>
                <a:gd name="T4" fmla="*/ 2147483647 w 808"/>
                <a:gd name="T5" fmla="*/ 2147483647 h 738"/>
                <a:gd name="T6" fmla="*/ 2147483647 w 808"/>
                <a:gd name="T7" fmla="*/ 2147483647 h 738"/>
                <a:gd name="T8" fmla="*/ 2147483647 w 808"/>
                <a:gd name="T9" fmla="*/ 2147483647 h 738"/>
                <a:gd name="T10" fmla="*/ 2147483647 w 808"/>
                <a:gd name="T11" fmla="*/ 2147483647 h 738"/>
                <a:gd name="T12" fmla="*/ 2147483647 w 808"/>
                <a:gd name="T13" fmla="*/ 2147483647 h 738"/>
                <a:gd name="T14" fmla="*/ 2147483647 w 808"/>
                <a:gd name="T15" fmla="*/ 2147483647 h 738"/>
                <a:gd name="T16" fmla="*/ 2147483647 w 808"/>
                <a:gd name="T17" fmla="*/ 2147483647 h 738"/>
                <a:gd name="T18" fmla="*/ 2147483647 w 808"/>
                <a:gd name="T19" fmla="*/ 2147483647 h 738"/>
                <a:gd name="T20" fmla="*/ 2147483647 w 808"/>
                <a:gd name="T21" fmla="*/ 2147483647 h 738"/>
                <a:gd name="T22" fmla="*/ 2147483647 w 808"/>
                <a:gd name="T23" fmla="*/ 2147483647 h 738"/>
                <a:gd name="T24" fmla="*/ 2147483647 w 808"/>
                <a:gd name="T25" fmla="*/ 2147483647 h 738"/>
                <a:gd name="T26" fmla="*/ 2147483647 w 808"/>
                <a:gd name="T27" fmla="*/ 2147483647 h 7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08"/>
                <a:gd name="T43" fmla="*/ 0 h 738"/>
                <a:gd name="T44" fmla="*/ 808 w 808"/>
                <a:gd name="T45" fmla="*/ 738 h 7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08" h="738">
                  <a:moveTo>
                    <a:pt x="172" y="42"/>
                  </a:moveTo>
                  <a:lnTo>
                    <a:pt x="0" y="0"/>
                  </a:lnTo>
                  <a:lnTo>
                    <a:pt x="34" y="738"/>
                  </a:lnTo>
                  <a:lnTo>
                    <a:pt x="808" y="736"/>
                  </a:lnTo>
                  <a:lnTo>
                    <a:pt x="788" y="678"/>
                  </a:lnTo>
                  <a:lnTo>
                    <a:pt x="791" y="689"/>
                  </a:lnTo>
                  <a:lnTo>
                    <a:pt x="779" y="599"/>
                  </a:lnTo>
                  <a:lnTo>
                    <a:pt x="744" y="514"/>
                  </a:lnTo>
                  <a:lnTo>
                    <a:pt x="715" y="455"/>
                  </a:lnTo>
                  <a:lnTo>
                    <a:pt x="670" y="394"/>
                  </a:lnTo>
                  <a:lnTo>
                    <a:pt x="629" y="340"/>
                  </a:lnTo>
                  <a:lnTo>
                    <a:pt x="563" y="278"/>
                  </a:lnTo>
                  <a:lnTo>
                    <a:pt x="472" y="186"/>
                  </a:lnTo>
                  <a:lnTo>
                    <a:pt x="328" y="96"/>
                  </a:lnTo>
                </a:path>
              </a:pathLst>
            </a:custGeom>
            <a:solidFill>
              <a:srgbClr val="F20000">
                <a:alpha val="81960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7" name="Freeform 5"/>
            <p:cNvSpPr>
              <a:spLocks/>
            </p:cNvSpPr>
            <p:nvPr/>
          </p:nvSpPr>
          <p:spPr bwMode="auto">
            <a:xfrm>
              <a:off x="4368800" y="1092200"/>
              <a:ext cx="1117600" cy="3416300"/>
            </a:xfrm>
            <a:custGeom>
              <a:avLst/>
              <a:gdLst>
                <a:gd name="T0" fmla="*/ 2147483647 w 704"/>
                <a:gd name="T1" fmla="*/ 2147483647 h 2152"/>
                <a:gd name="T2" fmla="*/ 2147483647 w 704"/>
                <a:gd name="T3" fmla="*/ 2147483647 h 2152"/>
                <a:gd name="T4" fmla="*/ 2147483647 w 704"/>
                <a:gd name="T5" fmla="*/ 2147483647 h 2152"/>
                <a:gd name="T6" fmla="*/ 2147483647 w 704"/>
                <a:gd name="T7" fmla="*/ 0 h 2152"/>
                <a:gd name="T8" fmla="*/ 0 w 704"/>
                <a:gd name="T9" fmla="*/ 2147483647 h 2152"/>
                <a:gd name="T10" fmla="*/ 2147483647 w 704"/>
                <a:gd name="T11" fmla="*/ 2147483647 h 2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4"/>
                <a:gd name="T19" fmla="*/ 0 h 2152"/>
                <a:gd name="T20" fmla="*/ 704 w 704"/>
                <a:gd name="T21" fmla="*/ 2152 h 2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4" h="2152">
                  <a:moveTo>
                    <a:pt x="64" y="2152"/>
                  </a:moveTo>
                  <a:lnTo>
                    <a:pt x="704" y="1176"/>
                  </a:lnTo>
                  <a:lnTo>
                    <a:pt x="704" y="1192"/>
                  </a:lnTo>
                  <a:lnTo>
                    <a:pt x="688" y="0"/>
                  </a:lnTo>
                  <a:lnTo>
                    <a:pt x="0" y="808"/>
                  </a:lnTo>
                  <a:lnTo>
                    <a:pt x="32" y="2152"/>
                  </a:lnTo>
                </a:path>
              </a:pathLst>
            </a:custGeom>
            <a:solidFill>
              <a:srgbClr val="FF33CC">
                <a:alpha val="4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4714875" y="2786063"/>
            <a:ext cx="71438" cy="3643312"/>
            <a:chOff x="2888" y="1456"/>
            <a:chExt cx="72" cy="3016"/>
          </a:xfrm>
        </p:grpSpPr>
        <p:sp>
          <p:nvSpPr>
            <p:cNvPr id="34831" name="Freeform 14"/>
            <p:cNvSpPr>
              <a:spLocks/>
            </p:cNvSpPr>
            <p:nvPr/>
          </p:nvSpPr>
          <p:spPr bwMode="auto">
            <a:xfrm>
              <a:off x="2888" y="1456"/>
              <a:ext cx="32" cy="1256"/>
            </a:xfrm>
            <a:custGeom>
              <a:avLst/>
              <a:gdLst>
                <a:gd name="T0" fmla="*/ 32 w 32"/>
                <a:gd name="T1" fmla="*/ 1256 h 1256"/>
                <a:gd name="T2" fmla="*/ 32 w 32"/>
                <a:gd name="T3" fmla="*/ 1248 h 1256"/>
                <a:gd name="T4" fmla="*/ 0 w 32"/>
                <a:gd name="T5" fmla="*/ 0 h 1256"/>
                <a:gd name="T6" fmla="*/ 0 60000 65536"/>
                <a:gd name="T7" fmla="*/ 0 60000 65536"/>
                <a:gd name="T8" fmla="*/ 0 60000 65536"/>
                <a:gd name="T9" fmla="*/ 0 w 32"/>
                <a:gd name="T10" fmla="*/ 0 h 1256"/>
                <a:gd name="T11" fmla="*/ 32 w 32"/>
                <a:gd name="T12" fmla="*/ 1256 h 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1256">
                  <a:moveTo>
                    <a:pt x="32" y="1256"/>
                  </a:moveTo>
                  <a:lnTo>
                    <a:pt x="32" y="124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2" name="Freeform 34"/>
            <p:cNvSpPr>
              <a:spLocks/>
            </p:cNvSpPr>
            <p:nvPr/>
          </p:nvSpPr>
          <p:spPr bwMode="auto">
            <a:xfrm>
              <a:off x="2920" y="2760"/>
              <a:ext cx="9" cy="456"/>
            </a:xfrm>
            <a:custGeom>
              <a:avLst/>
              <a:gdLst>
                <a:gd name="T0" fmla="*/ 0 w 9"/>
                <a:gd name="T1" fmla="*/ 0 h 456"/>
                <a:gd name="T2" fmla="*/ 9 w 9"/>
                <a:gd name="T3" fmla="*/ 456 h 456"/>
                <a:gd name="T4" fmla="*/ 0 60000 65536"/>
                <a:gd name="T5" fmla="*/ 0 60000 65536"/>
                <a:gd name="T6" fmla="*/ 0 w 9"/>
                <a:gd name="T7" fmla="*/ 0 h 456"/>
                <a:gd name="T8" fmla="*/ 9 w 9"/>
                <a:gd name="T9" fmla="*/ 456 h 4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456">
                  <a:moveTo>
                    <a:pt x="0" y="0"/>
                  </a:moveTo>
                  <a:lnTo>
                    <a:pt x="9" y="456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3" name="Freeform 37"/>
            <p:cNvSpPr>
              <a:spLocks/>
            </p:cNvSpPr>
            <p:nvPr/>
          </p:nvSpPr>
          <p:spPr bwMode="auto">
            <a:xfrm>
              <a:off x="2928" y="3216"/>
              <a:ext cx="32" cy="1256"/>
            </a:xfrm>
            <a:custGeom>
              <a:avLst/>
              <a:gdLst>
                <a:gd name="T0" fmla="*/ 32 w 32"/>
                <a:gd name="T1" fmla="*/ 1256 h 1256"/>
                <a:gd name="T2" fmla="*/ 32 w 32"/>
                <a:gd name="T3" fmla="*/ 1248 h 1256"/>
                <a:gd name="T4" fmla="*/ 0 w 32"/>
                <a:gd name="T5" fmla="*/ 0 h 1256"/>
                <a:gd name="T6" fmla="*/ 0 60000 65536"/>
                <a:gd name="T7" fmla="*/ 0 60000 65536"/>
                <a:gd name="T8" fmla="*/ 0 60000 65536"/>
                <a:gd name="T9" fmla="*/ 0 w 32"/>
                <a:gd name="T10" fmla="*/ 0 h 1256"/>
                <a:gd name="T11" fmla="*/ 32 w 32"/>
                <a:gd name="T12" fmla="*/ 1256 h 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1256">
                  <a:moveTo>
                    <a:pt x="32" y="1256"/>
                  </a:moveTo>
                  <a:lnTo>
                    <a:pt x="32" y="124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2500313" y="3929063"/>
            <a:ext cx="3898900" cy="428625"/>
            <a:chOff x="1304" y="2499"/>
            <a:chExt cx="2816" cy="245"/>
          </a:xfrm>
        </p:grpSpPr>
        <p:sp>
          <p:nvSpPr>
            <p:cNvPr id="34826" name="Freeform 16"/>
            <p:cNvSpPr>
              <a:spLocks/>
            </p:cNvSpPr>
            <p:nvPr/>
          </p:nvSpPr>
          <p:spPr bwMode="auto">
            <a:xfrm>
              <a:off x="2920" y="2696"/>
              <a:ext cx="1200" cy="16"/>
            </a:xfrm>
            <a:custGeom>
              <a:avLst/>
              <a:gdLst>
                <a:gd name="T0" fmla="*/ 0 w 1200"/>
                <a:gd name="T1" fmla="*/ 16 h 16"/>
                <a:gd name="T2" fmla="*/ 1200 w 1200"/>
                <a:gd name="T3" fmla="*/ 0 h 16"/>
                <a:gd name="T4" fmla="*/ 0 60000 65536"/>
                <a:gd name="T5" fmla="*/ 0 60000 65536"/>
                <a:gd name="T6" fmla="*/ 0 w 1200"/>
                <a:gd name="T7" fmla="*/ 0 h 16"/>
                <a:gd name="T8" fmla="*/ 1200 w 120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0" h="16">
                  <a:moveTo>
                    <a:pt x="0" y="16"/>
                  </a:moveTo>
                  <a:lnTo>
                    <a:pt x="120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7" name="Freeform 15"/>
            <p:cNvSpPr>
              <a:spLocks/>
            </p:cNvSpPr>
            <p:nvPr/>
          </p:nvSpPr>
          <p:spPr bwMode="auto">
            <a:xfrm>
              <a:off x="2919" y="2499"/>
              <a:ext cx="192" cy="204"/>
            </a:xfrm>
            <a:custGeom>
              <a:avLst/>
              <a:gdLst>
                <a:gd name="T0" fmla="*/ 0 w 192"/>
                <a:gd name="T1" fmla="*/ 0 h 204"/>
                <a:gd name="T2" fmla="*/ 186 w 192"/>
                <a:gd name="T3" fmla="*/ 0 h 204"/>
                <a:gd name="T4" fmla="*/ 192 w 192"/>
                <a:gd name="T5" fmla="*/ 204 h 204"/>
                <a:gd name="T6" fmla="*/ 0 60000 65536"/>
                <a:gd name="T7" fmla="*/ 0 60000 65536"/>
                <a:gd name="T8" fmla="*/ 0 60000 65536"/>
                <a:gd name="T9" fmla="*/ 0 w 192"/>
                <a:gd name="T10" fmla="*/ 0 h 204"/>
                <a:gd name="T11" fmla="*/ 192 w 192"/>
                <a:gd name="T12" fmla="*/ 204 h 2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04">
                  <a:moveTo>
                    <a:pt x="0" y="0"/>
                  </a:moveTo>
                  <a:lnTo>
                    <a:pt x="186" y="0"/>
                  </a:lnTo>
                  <a:lnTo>
                    <a:pt x="192" y="20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8" name="Oval 27"/>
            <p:cNvSpPr>
              <a:spLocks noChangeArrowheads="1"/>
            </p:cNvSpPr>
            <p:nvPr/>
          </p:nvSpPr>
          <p:spPr bwMode="auto">
            <a:xfrm flipV="1">
              <a:off x="2880" y="2681"/>
              <a:ext cx="48" cy="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29" name="Freeform 35"/>
            <p:cNvSpPr>
              <a:spLocks/>
            </p:cNvSpPr>
            <p:nvPr/>
          </p:nvSpPr>
          <p:spPr bwMode="auto">
            <a:xfrm>
              <a:off x="1304" y="2712"/>
              <a:ext cx="1232" cy="32"/>
            </a:xfrm>
            <a:custGeom>
              <a:avLst/>
              <a:gdLst>
                <a:gd name="T0" fmla="*/ 0 w 1232"/>
                <a:gd name="T1" fmla="*/ 32 h 32"/>
                <a:gd name="T2" fmla="*/ 1232 w 1232"/>
                <a:gd name="T3" fmla="*/ 0 h 32"/>
                <a:gd name="T4" fmla="*/ 0 60000 65536"/>
                <a:gd name="T5" fmla="*/ 0 60000 65536"/>
                <a:gd name="T6" fmla="*/ 0 w 1232"/>
                <a:gd name="T7" fmla="*/ 0 h 32"/>
                <a:gd name="T8" fmla="*/ 1232 w 1232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32" h="32">
                  <a:moveTo>
                    <a:pt x="0" y="32"/>
                  </a:moveTo>
                  <a:lnTo>
                    <a:pt x="123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0" name="Freeform 36"/>
            <p:cNvSpPr>
              <a:spLocks/>
            </p:cNvSpPr>
            <p:nvPr/>
          </p:nvSpPr>
          <p:spPr bwMode="auto">
            <a:xfrm>
              <a:off x="2520" y="2712"/>
              <a:ext cx="368" cy="1"/>
            </a:xfrm>
            <a:custGeom>
              <a:avLst/>
              <a:gdLst>
                <a:gd name="T0" fmla="*/ 0 w 368"/>
                <a:gd name="T1" fmla="*/ 0 h 1"/>
                <a:gd name="T2" fmla="*/ 368 w 368"/>
                <a:gd name="T3" fmla="*/ 0 h 1"/>
                <a:gd name="T4" fmla="*/ 0 60000 65536"/>
                <a:gd name="T5" fmla="*/ 0 60000 65536"/>
                <a:gd name="T6" fmla="*/ 0 w 368"/>
                <a:gd name="T7" fmla="*/ 0 h 1"/>
                <a:gd name="T8" fmla="*/ 368 w 36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8" h="1">
                  <a:moveTo>
                    <a:pt x="0" y="0"/>
                  </a:moveTo>
                  <a:lnTo>
                    <a:pt x="36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0" hangingPunct="0">
              <a:defRPr/>
            </a:pPr>
            <a:r>
              <a:rPr lang="ru-RU" sz="40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Теорема:</a:t>
            </a:r>
          </a:p>
        </p:txBody>
      </p:sp>
      <p:sp>
        <p:nvSpPr>
          <p:cNvPr id="5" name="Shape 26626"/>
          <p:cNvSpPr>
            <a:spLocks noChangeArrowheads="1"/>
          </p:cNvSpPr>
          <p:nvPr/>
        </p:nvSpPr>
        <p:spPr bwMode="auto">
          <a:xfrm>
            <a:off x="3429000" y="285750"/>
            <a:ext cx="5715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Признак  перпендикулярности  двух  плоскостей.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472" y="1071546"/>
            <a:ext cx="8064500" cy="1200329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Если плоскость проходит через прямую, перпендикулярную другой плоскости, то эти плоскости перпендикулярны</a:t>
            </a:r>
          </a:p>
        </p:txBody>
      </p:sp>
      <p:pic>
        <p:nvPicPr>
          <p:cNvPr id="35847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2428875"/>
            <a:ext cx="3697287" cy="335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8" name="Прямоугольник 7"/>
          <p:cNvSpPr>
            <a:spLocks noChangeArrowheads="1"/>
          </p:cNvSpPr>
          <p:nvPr/>
        </p:nvSpPr>
        <p:spPr bwMode="auto">
          <a:xfrm>
            <a:off x="928688" y="3071813"/>
            <a:ext cx="39227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Segoe Script" pitchFamily="34" charset="0"/>
              </a:rPr>
              <a:t>если </a:t>
            </a:r>
            <a:r>
              <a:rPr lang="en-US" sz="3600">
                <a:latin typeface="Segoe Script" pitchFamily="34" charset="0"/>
              </a:rPr>
              <a:t>a </a:t>
            </a:r>
            <a:r>
              <a:rPr lang="ru-RU" sz="3600">
                <a:latin typeface="Segoe Script" pitchFamily="34" charset="0"/>
              </a:rPr>
              <a:t>⊂</a:t>
            </a:r>
            <a:r>
              <a:rPr lang="en-US" sz="3600">
                <a:latin typeface="Segoe Script" pitchFamily="34" charset="0"/>
              </a:rPr>
              <a:t> </a:t>
            </a:r>
            <a:r>
              <a:rPr lang="ru-RU" sz="3600">
                <a:latin typeface="Segoe Script" pitchFamily="34" charset="0"/>
              </a:rPr>
              <a:t>α, </a:t>
            </a:r>
            <a:r>
              <a:rPr lang="en-US" sz="3600">
                <a:latin typeface="Segoe Script" pitchFamily="34" charset="0"/>
              </a:rPr>
              <a:t>a </a:t>
            </a:r>
            <a:r>
              <a:rPr lang="ru-RU" sz="3600">
                <a:latin typeface="Segoe Script" pitchFamily="34" charset="0"/>
              </a:rPr>
              <a:t>⊥</a:t>
            </a:r>
            <a:r>
              <a:rPr lang="en-US" sz="3600">
                <a:latin typeface="Segoe Script" pitchFamily="34" charset="0"/>
              </a:rPr>
              <a:t> </a:t>
            </a:r>
            <a:r>
              <a:rPr lang="ru-RU" sz="3600">
                <a:latin typeface="Segoe Script" pitchFamily="34" charset="0"/>
              </a:rPr>
              <a:t>β</a:t>
            </a:r>
            <a:r>
              <a:rPr lang="en-US" sz="3600">
                <a:latin typeface="Segoe Script" pitchFamily="34" charset="0"/>
              </a:rPr>
              <a:t>,</a:t>
            </a:r>
            <a:endParaRPr lang="ru-RU" sz="3600">
              <a:latin typeface="Segoe Script" pitchFamily="34" charset="0"/>
            </a:endParaRPr>
          </a:p>
          <a:p>
            <a:r>
              <a:rPr lang="ru-RU" sz="3600">
                <a:latin typeface="Segoe Script" pitchFamily="34" charset="0"/>
              </a:rPr>
              <a:t>то α ⊥ β</a:t>
            </a:r>
            <a:endParaRPr lang="ru-RU" sz="36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2" descr="Пергамент"/>
          <p:cNvSpPr>
            <a:spLocks/>
          </p:cNvSpPr>
          <p:nvPr/>
        </p:nvSpPr>
        <p:spPr bwMode="auto">
          <a:xfrm>
            <a:off x="-25400" y="0"/>
            <a:ext cx="1625600" cy="6896100"/>
          </a:xfrm>
          <a:custGeom>
            <a:avLst/>
            <a:gdLst>
              <a:gd name="T0" fmla="*/ 2147483647 w 1024"/>
              <a:gd name="T1" fmla="*/ 2147483647 h 4344"/>
              <a:gd name="T2" fmla="*/ 2147483647 w 1024"/>
              <a:gd name="T3" fmla="*/ 2147483647 h 4344"/>
              <a:gd name="T4" fmla="*/ 0 w 1024"/>
              <a:gd name="T5" fmla="*/ 0 h 4344"/>
              <a:gd name="T6" fmla="*/ 2147483647 w 1024"/>
              <a:gd name="T7" fmla="*/ 2147483647 h 4344"/>
              <a:gd name="T8" fmla="*/ 2147483647 w 1024"/>
              <a:gd name="T9" fmla="*/ 2147483647 h 4344"/>
              <a:gd name="T10" fmla="*/ 2147483647 w 1024"/>
              <a:gd name="T11" fmla="*/ 2147483647 h 4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4"/>
              <a:gd name="T19" fmla="*/ 0 h 4344"/>
              <a:gd name="T20" fmla="*/ 1024 w 1024"/>
              <a:gd name="T21" fmla="*/ 4344 h 43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4" h="4344">
                <a:moveTo>
                  <a:pt x="1016" y="3152"/>
                </a:moveTo>
                <a:lnTo>
                  <a:pt x="1024" y="1216"/>
                </a:lnTo>
                <a:lnTo>
                  <a:pt x="0" y="0"/>
                </a:lnTo>
                <a:lnTo>
                  <a:pt x="8" y="8"/>
                </a:lnTo>
                <a:lnTo>
                  <a:pt x="8" y="4344"/>
                </a:lnTo>
                <a:lnTo>
                  <a:pt x="1016" y="3152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7" name="Freeform 3" descr="Пергамент"/>
          <p:cNvSpPr>
            <a:spLocks/>
          </p:cNvSpPr>
          <p:nvPr/>
        </p:nvSpPr>
        <p:spPr bwMode="auto">
          <a:xfrm>
            <a:off x="1563688" y="1852613"/>
            <a:ext cx="6132512" cy="3151187"/>
          </a:xfrm>
          <a:custGeom>
            <a:avLst/>
            <a:gdLst>
              <a:gd name="T0" fmla="*/ 2147483647 w 3863"/>
              <a:gd name="T1" fmla="*/ 2147483647 h 1985"/>
              <a:gd name="T2" fmla="*/ 2147483647 w 3863"/>
              <a:gd name="T3" fmla="*/ 2147483647 h 1985"/>
              <a:gd name="T4" fmla="*/ 2147483647 w 3863"/>
              <a:gd name="T5" fmla="*/ 0 h 1985"/>
              <a:gd name="T6" fmla="*/ 0 w 3863"/>
              <a:gd name="T7" fmla="*/ 2147483647 h 1985"/>
              <a:gd name="T8" fmla="*/ 2147483647 w 3863"/>
              <a:gd name="T9" fmla="*/ 2147483647 h 19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63"/>
              <a:gd name="T16" fmla="*/ 0 h 1985"/>
              <a:gd name="T17" fmla="*/ 3863 w 3863"/>
              <a:gd name="T18" fmla="*/ 1985 h 19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63" h="1985">
                <a:moveTo>
                  <a:pt x="7" y="1985"/>
                </a:moveTo>
                <a:lnTo>
                  <a:pt x="3863" y="1961"/>
                </a:lnTo>
                <a:lnTo>
                  <a:pt x="3835" y="0"/>
                </a:lnTo>
                <a:lnTo>
                  <a:pt x="0" y="61"/>
                </a:lnTo>
                <a:lnTo>
                  <a:pt x="7" y="1985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8" name="Freeform 4"/>
          <p:cNvSpPr>
            <a:spLocks/>
          </p:cNvSpPr>
          <p:nvPr/>
        </p:nvSpPr>
        <p:spPr bwMode="auto">
          <a:xfrm>
            <a:off x="1563688" y="1876425"/>
            <a:ext cx="6088062" cy="73025"/>
          </a:xfrm>
          <a:custGeom>
            <a:avLst/>
            <a:gdLst>
              <a:gd name="T0" fmla="*/ 0 w 3835"/>
              <a:gd name="T1" fmla="*/ 2147483647 h 46"/>
              <a:gd name="T2" fmla="*/ 2147483647 w 3835"/>
              <a:gd name="T3" fmla="*/ 0 h 46"/>
              <a:gd name="T4" fmla="*/ 0 60000 65536"/>
              <a:gd name="T5" fmla="*/ 0 60000 65536"/>
              <a:gd name="T6" fmla="*/ 0 w 3835"/>
              <a:gd name="T7" fmla="*/ 0 h 46"/>
              <a:gd name="T8" fmla="*/ 3835 w 3835"/>
              <a:gd name="T9" fmla="*/ 46 h 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35" h="46">
                <a:moveTo>
                  <a:pt x="0" y="46"/>
                </a:moveTo>
                <a:lnTo>
                  <a:pt x="383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9" name="Freeform 7"/>
          <p:cNvSpPr>
            <a:spLocks/>
          </p:cNvSpPr>
          <p:nvPr/>
        </p:nvSpPr>
        <p:spPr bwMode="auto">
          <a:xfrm>
            <a:off x="7696200" y="1866900"/>
            <a:ext cx="1588" cy="3124200"/>
          </a:xfrm>
          <a:custGeom>
            <a:avLst/>
            <a:gdLst>
              <a:gd name="T0" fmla="*/ 0 w 1"/>
              <a:gd name="T1" fmla="*/ 0 h 1968"/>
              <a:gd name="T2" fmla="*/ 0 w 1"/>
              <a:gd name="T3" fmla="*/ 2147483647 h 1968"/>
              <a:gd name="T4" fmla="*/ 0 60000 65536"/>
              <a:gd name="T5" fmla="*/ 0 60000 65536"/>
              <a:gd name="T6" fmla="*/ 0 w 1"/>
              <a:gd name="T7" fmla="*/ 0 h 1968"/>
              <a:gd name="T8" fmla="*/ 1 w 1"/>
              <a:gd name="T9" fmla="*/ 1968 h 19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968">
                <a:moveTo>
                  <a:pt x="0" y="0"/>
                </a:moveTo>
                <a:lnTo>
                  <a:pt x="0" y="196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0" name="Freeform 8"/>
          <p:cNvSpPr>
            <a:spLocks/>
          </p:cNvSpPr>
          <p:nvPr/>
        </p:nvSpPr>
        <p:spPr bwMode="auto">
          <a:xfrm>
            <a:off x="6921500" y="12700"/>
            <a:ext cx="1689100" cy="1739900"/>
          </a:xfrm>
          <a:custGeom>
            <a:avLst/>
            <a:gdLst>
              <a:gd name="T0" fmla="*/ 2147483647 w 1064"/>
              <a:gd name="T1" fmla="*/ 0 h 1096"/>
              <a:gd name="T2" fmla="*/ 0 w 1064"/>
              <a:gd name="T3" fmla="*/ 2147483647 h 1096"/>
              <a:gd name="T4" fmla="*/ 0 60000 65536"/>
              <a:gd name="T5" fmla="*/ 0 60000 65536"/>
              <a:gd name="T6" fmla="*/ 0 w 1064"/>
              <a:gd name="T7" fmla="*/ 0 h 1096"/>
              <a:gd name="T8" fmla="*/ 1064 w 1064"/>
              <a:gd name="T9" fmla="*/ 1096 h 10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64" h="1096">
                <a:moveTo>
                  <a:pt x="1064" y="0"/>
                </a:moveTo>
                <a:lnTo>
                  <a:pt x="0" y="10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1" name="Freeform 9"/>
          <p:cNvSpPr>
            <a:spLocks/>
          </p:cNvSpPr>
          <p:nvPr/>
        </p:nvSpPr>
        <p:spPr bwMode="auto">
          <a:xfrm>
            <a:off x="101600" y="5003800"/>
            <a:ext cx="1485900" cy="1803400"/>
          </a:xfrm>
          <a:custGeom>
            <a:avLst/>
            <a:gdLst>
              <a:gd name="T0" fmla="*/ 2147483647 w 936"/>
              <a:gd name="T1" fmla="*/ 0 h 1136"/>
              <a:gd name="T2" fmla="*/ 0 w 936"/>
              <a:gd name="T3" fmla="*/ 2147483647 h 1136"/>
              <a:gd name="T4" fmla="*/ 0 60000 65536"/>
              <a:gd name="T5" fmla="*/ 0 60000 65536"/>
              <a:gd name="T6" fmla="*/ 0 w 936"/>
              <a:gd name="T7" fmla="*/ 0 h 1136"/>
              <a:gd name="T8" fmla="*/ 936 w 936"/>
              <a:gd name="T9" fmla="*/ 1136 h 1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6" h="1136">
                <a:moveTo>
                  <a:pt x="936" y="0"/>
                </a:moveTo>
                <a:lnTo>
                  <a:pt x="0" y="1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2" name="Freeform 10"/>
          <p:cNvSpPr>
            <a:spLocks/>
          </p:cNvSpPr>
          <p:nvPr/>
        </p:nvSpPr>
        <p:spPr bwMode="auto">
          <a:xfrm>
            <a:off x="7696200" y="4914900"/>
            <a:ext cx="1447800" cy="1968500"/>
          </a:xfrm>
          <a:custGeom>
            <a:avLst/>
            <a:gdLst>
              <a:gd name="T0" fmla="*/ 2147483647 w 912"/>
              <a:gd name="T1" fmla="*/ 2147483647 h 1240"/>
              <a:gd name="T2" fmla="*/ 0 w 912"/>
              <a:gd name="T3" fmla="*/ 0 h 1240"/>
              <a:gd name="T4" fmla="*/ 0 60000 65536"/>
              <a:gd name="T5" fmla="*/ 0 60000 65536"/>
              <a:gd name="T6" fmla="*/ 0 w 912"/>
              <a:gd name="T7" fmla="*/ 0 h 1240"/>
              <a:gd name="T8" fmla="*/ 912 w 912"/>
              <a:gd name="T9" fmla="*/ 1240 h 1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2" h="1240">
                <a:moveTo>
                  <a:pt x="912" y="124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3" name="Freeform 11"/>
          <p:cNvSpPr>
            <a:spLocks/>
          </p:cNvSpPr>
          <p:nvPr/>
        </p:nvSpPr>
        <p:spPr bwMode="auto">
          <a:xfrm>
            <a:off x="762000" y="0"/>
            <a:ext cx="1476375" cy="1852613"/>
          </a:xfrm>
          <a:custGeom>
            <a:avLst/>
            <a:gdLst>
              <a:gd name="T0" fmla="*/ 2147483647 w 930"/>
              <a:gd name="T1" fmla="*/ 2147483647 h 1167"/>
              <a:gd name="T2" fmla="*/ 0 w 930"/>
              <a:gd name="T3" fmla="*/ 0 h 1167"/>
              <a:gd name="T4" fmla="*/ 0 60000 65536"/>
              <a:gd name="T5" fmla="*/ 0 60000 65536"/>
              <a:gd name="T6" fmla="*/ 0 w 930"/>
              <a:gd name="T7" fmla="*/ 0 h 1167"/>
              <a:gd name="T8" fmla="*/ 930 w 930"/>
              <a:gd name="T9" fmla="*/ 1167 h 11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0" h="1167">
                <a:moveTo>
                  <a:pt x="930" y="116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4" name="Freeform 12"/>
          <p:cNvSpPr>
            <a:spLocks/>
          </p:cNvSpPr>
          <p:nvPr/>
        </p:nvSpPr>
        <p:spPr bwMode="auto">
          <a:xfrm>
            <a:off x="2349500" y="-38100"/>
            <a:ext cx="1447800" cy="1816100"/>
          </a:xfrm>
          <a:custGeom>
            <a:avLst/>
            <a:gdLst>
              <a:gd name="T0" fmla="*/ 2147483647 w 912"/>
              <a:gd name="T1" fmla="*/ 2147483647 h 1144"/>
              <a:gd name="T2" fmla="*/ 0 w 912"/>
              <a:gd name="T3" fmla="*/ 0 h 1144"/>
              <a:gd name="T4" fmla="*/ 0 60000 65536"/>
              <a:gd name="T5" fmla="*/ 0 60000 65536"/>
              <a:gd name="T6" fmla="*/ 0 w 912"/>
              <a:gd name="T7" fmla="*/ 0 h 1144"/>
              <a:gd name="T8" fmla="*/ 912 w 912"/>
              <a:gd name="T9" fmla="*/ 1144 h 1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2" h="1144">
                <a:moveTo>
                  <a:pt x="912" y="114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5" name="Freeform 13"/>
          <p:cNvSpPr>
            <a:spLocks/>
          </p:cNvSpPr>
          <p:nvPr/>
        </p:nvSpPr>
        <p:spPr bwMode="auto">
          <a:xfrm>
            <a:off x="3162300" y="12700"/>
            <a:ext cx="1066800" cy="1765300"/>
          </a:xfrm>
          <a:custGeom>
            <a:avLst/>
            <a:gdLst>
              <a:gd name="T0" fmla="*/ 2147483647 w 672"/>
              <a:gd name="T1" fmla="*/ 2147483647 h 1112"/>
              <a:gd name="T2" fmla="*/ 0 w 672"/>
              <a:gd name="T3" fmla="*/ 0 h 1112"/>
              <a:gd name="T4" fmla="*/ 0 60000 65536"/>
              <a:gd name="T5" fmla="*/ 0 60000 65536"/>
              <a:gd name="T6" fmla="*/ 0 w 672"/>
              <a:gd name="T7" fmla="*/ 0 h 1112"/>
              <a:gd name="T8" fmla="*/ 672 w 672"/>
              <a:gd name="T9" fmla="*/ 1112 h 1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72" h="1112">
                <a:moveTo>
                  <a:pt x="672" y="111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6" name="Freeform 14"/>
          <p:cNvSpPr>
            <a:spLocks/>
          </p:cNvSpPr>
          <p:nvPr/>
        </p:nvSpPr>
        <p:spPr bwMode="auto">
          <a:xfrm>
            <a:off x="4051300" y="12700"/>
            <a:ext cx="533400" cy="1765300"/>
          </a:xfrm>
          <a:custGeom>
            <a:avLst/>
            <a:gdLst>
              <a:gd name="T0" fmla="*/ 2147483647 w 336"/>
              <a:gd name="T1" fmla="*/ 2147483647 h 1112"/>
              <a:gd name="T2" fmla="*/ 0 w 336"/>
              <a:gd name="T3" fmla="*/ 0 h 1112"/>
              <a:gd name="T4" fmla="*/ 0 60000 65536"/>
              <a:gd name="T5" fmla="*/ 0 60000 65536"/>
              <a:gd name="T6" fmla="*/ 0 w 336"/>
              <a:gd name="T7" fmla="*/ 0 h 1112"/>
              <a:gd name="T8" fmla="*/ 336 w 336"/>
              <a:gd name="T9" fmla="*/ 1112 h 1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6" h="1112">
                <a:moveTo>
                  <a:pt x="336" y="111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7" name="Freeform 15"/>
          <p:cNvSpPr>
            <a:spLocks/>
          </p:cNvSpPr>
          <p:nvPr/>
        </p:nvSpPr>
        <p:spPr bwMode="auto">
          <a:xfrm>
            <a:off x="5295900" y="-88900"/>
            <a:ext cx="203200" cy="1892300"/>
          </a:xfrm>
          <a:custGeom>
            <a:avLst/>
            <a:gdLst>
              <a:gd name="T0" fmla="*/ 0 w 128"/>
              <a:gd name="T1" fmla="*/ 2147483647 h 1192"/>
              <a:gd name="T2" fmla="*/ 2147483647 w 128"/>
              <a:gd name="T3" fmla="*/ 0 h 1192"/>
              <a:gd name="T4" fmla="*/ 0 60000 65536"/>
              <a:gd name="T5" fmla="*/ 0 60000 65536"/>
              <a:gd name="T6" fmla="*/ 0 w 128"/>
              <a:gd name="T7" fmla="*/ 0 h 1192"/>
              <a:gd name="T8" fmla="*/ 128 w 128"/>
              <a:gd name="T9" fmla="*/ 1192 h 1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" h="1192">
                <a:moveTo>
                  <a:pt x="0" y="1192"/>
                </a:moveTo>
                <a:lnTo>
                  <a:pt x="12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8" name="Freeform 16"/>
          <p:cNvSpPr>
            <a:spLocks/>
          </p:cNvSpPr>
          <p:nvPr/>
        </p:nvSpPr>
        <p:spPr bwMode="auto">
          <a:xfrm>
            <a:off x="5626100" y="-38100"/>
            <a:ext cx="482600" cy="1866900"/>
          </a:xfrm>
          <a:custGeom>
            <a:avLst/>
            <a:gdLst>
              <a:gd name="T0" fmla="*/ 0 w 304"/>
              <a:gd name="T1" fmla="*/ 2147483647 h 1176"/>
              <a:gd name="T2" fmla="*/ 2147483647 w 304"/>
              <a:gd name="T3" fmla="*/ 0 h 1176"/>
              <a:gd name="T4" fmla="*/ 0 60000 65536"/>
              <a:gd name="T5" fmla="*/ 0 60000 65536"/>
              <a:gd name="T6" fmla="*/ 0 w 304"/>
              <a:gd name="T7" fmla="*/ 0 h 1176"/>
              <a:gd name="T8" fmla="*/ 304 w 304"/>
              <a:gd name="T9" fmla="*/ 1176 h 11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4" h="1176">
                <a:moveTo>
                  <a:pt x="0" y="1176"/>
                </a:moveTo>
                <a:lnTo>
                  <a:pt x="30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9" name="Freeform 17"/>
          <p:cNvSpPr>
            <a:spLocks/>
          </p:cNvSpPr>
          <p:nvPr/>
        </p:nvSpPr>
        <p:spPr bwMode="auto">
          <a:xfrm>
            <a:off x="5981700" y="-50800"/>
            <a:ext cx="812800" cy="1854200"/>
          </a:xfrm>
          <a:custGeom>
            <a:avLst/>
            <a:gdLst>
              <a:gd name="T0" fmla="*/ 0 w 512"/>
              <a:gd name="T1" fmla="*/ 2147483647 h 1168"/>
              <a:gd name="T2" fmla="*/ 2147483647 w 512"/>
              <a:gd name="T3" fmla="*/ 0 h 1168"/>
              <a:gd name="T4" fmla="*/ 0 60000 65536"/>
              <a:gd name="T5" fmla="*/ 0 60000 65536"/>
              <a:gd name="T6" fmla="*/ 0 w 512"/>
              <a:gd name="T7" fmla="*/ 0 h 1168"/>
              <a:gd name="T8" fmla="*/ 512 w 512"/>
              <a:gd name="T9" fmla="*/ 1168 h 1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2" h="1168">
                <a:moveTo>
                  <a:pt x="0" y="1168"/>
                </a:moveTo>
                <a:lnTo>
                  <a:pt x="51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0" name="Freeform 18"/>
          <p:cNvSpPr>
            <a:spLocks/>
          </p:cNvSpPr>
          <p:nvPr/>
        </p:nvSpPr>
        <p:spPr bwMode="auto">
          <a:xfrm>
            <a:off x="6362700" y="-12700"/>
            <a:ext cx="1257300" cy="1790700"/>
          </a:xfrm>
          <a:custGeom>
            <a:avLst/>
            <a:gdLst>
              <a:gd name="T0" fmla="*/ 0 w 792"/>
              <a:gd name="T1" fmla="*/ 2147483647 h 1128"/>
              <a:gd name="T2" fmla="*/ 2147483647 w 792"/>
              <a:gd name="T3" fmla="*/ 0 h 1128"/>
              <a:gd name="T4" fmla="*/ 0 60000 65536"/>
              <a:gd name="T5" fmla="*/ 0 60000 65536"/>
              <a:gd name="T6" fmla="*/ 0 w 792"/>
              <a:gd name="T7" fmla="*/ 0 h 1128"/>
              <a:gd name="T8" fmla="*/ 792 w 792"/>
              <a:gd name="T9" fmla="*/ 1128 h 11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92" h="1128">
                <a:moveTo>
                  <a:pt x="0" y="1128"/>
                </a:moveTo>
                <a:lnTo>
                  <a:pt x="79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1" name="Freeform 19" descr="Пергамент"/>
          <p:cNvSpPr>
            <a:spLocks/>
          </p:cNvSpPr>
          <p:nvPr/>
        </p:nvSpPr>
        <p:spPr bwMode="auto">
          <a:xfrm>
            <a:off x="7651750" y="-12700"/>
            <a:ext cx="1504950" cy="6908800"/>
          </a:xfrm>
          <a:custGeom>
            <a:avLst/>
            <a:gdLst>
              <a:gd name="T0" fmla="*/ 2147483647 w 948"/>
              <a:gd name="T1" fmla="*/ 2147483647 h 4352"/>
              <a:gd name="T2" fmla="*/ 0 w 948"/>
              <a:gd name="T3" fmla="*/ 2147483647 h 4352"/>
              <a:gd name="T4" fmla="*/ 2147483647 w 948"/>
              <a:gd name="T5" fmla="*/ 2147483647 h 4352"/>
              <a:gd name="T6" fmla="*/ 2147483647 w 948"/>
              <a:gd name="T7" fmla="*/ 0 h 4352"/>
              <a:gd name="T8" fmla="*/ 2147483647 w 948"/>
              <a:gd name="T9" fmla="*/ 2147483647 h 4352"/>
              <a:gd name="T10" fmla="*/ 2147483647 w 948"/>
              <a:gd name="T11" fmla="*/ 2147483647 h 43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48"/>
              <a:gd name="T19" fmla="*/ 0 h 4352"/>
              <a:gd name="T20" fmla="*/ 948 w 948"/>
              <a:gd name="T21" fmla="*/ 4352 h 43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48" h="4352">
                <a:moveTo>
                  <a:pt x="44" y="3136"/>
                </a:moveTo>
                <a:lnTo>
                  <a:pt x="0" y="1160"/>
                </a:lnTo>
                <a:lnTo>
                  <a:pt x="924" y="8"/>
                </a:lnTo>
                <a:lnTo>
                  <a:pt x="948" y="0"/>
                </a:lnTo>
                <a:lnTo>
                  <a:pt x="948" y="4352"/>
                </a:lnTo>
                <a:lnTo>
                  <a:pt x="44" y="3136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2" name="Freeform 20"/>
          <p:cNvSpPr>
            <a:spLocks/>
          </p:cNvSpPr>
          <p:nvPr/>
        </p:nvSpPr>
        <p:spPr bwMode="auto">
          <a:xfrm>
            <a:off x="4864100" y="-25400"/>
            <a:ext cx="127000" cy="1854200"/>
          </a:xfrm>
          <a:custGeom>
            <a:avLst/>
            <a:gdLst>
              <a:gd name="T0" fmla="*/ 2147483647 w 80"/>
              <a:gd name="T1" fmla="*/ 2147483647 h 1168"/>
              <a:gd name="T2" fmla="*/ 0 w 80"/>
              <a:gd name="T3" fmla="*/ 0 h 1168"/>
              <a:gd name="T4" fmla="*/ 0 60000 65536"/>
              <a:gd name="T5" fmla="*/ 0 60000 65536"/>
              <a:gd name="T6" fmla="*/ 0 w 80"/>
              <a:gd name="T7" fmla="*/ 0 h 1168"/>
              <a:gd name="T8" fmla="*/ 80 w 80"/>
              <a:gd name="T9" fmla="*/ 1168 h 1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" h="1168">
                <a:moveTo>
                  <a:pt x="80" y="116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3" name="Oval 21"/>
          <p:cNvSpPr>
            <a:spLocks noChangeArrowheads="1"/>
          </p:cNvSpPr>
          <p:nvPr/>
        </p:nvSpPr>
        <p:spPr bwMode="auto">
          <a:xfrm>
            <a:off x="2362200" y="254000"/>
            <a:ext cx="914400" cy="419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aseline="-25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884" name="Oval 22"/>
          <p:cNvSpPr>
            <a:spLocks noChangeArrowheads="1"/>
          </p:cNvSpPr>
          <p:nvPr/>
        </p:nvSpPr>
        <p:spPr bwMode="auto">
          <a:xfrm>
            <a:off x="4279900" y="177800"/>
            <a:ext cx="914400" cy="419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aseline="-25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885" name="Oval 23"/>
          <p:cNvSpPr>
            <a:spLocks noChangeArrowheads="1"/>
          </p:cNvSpPr>
          <p:nvPr/>
        </p:nvSpPr>
        <p:spPr bwMode="auto">
          <a:xfrm>
            <a:off x="6184900" y="165100"/>
            <a:ext cx="914400" cy="419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aseline="-25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886" name="Oval 24"/>
          <p:cNvSpPr>
            <a:spLocks noChangeArrowheads="1"/>
          </p:cNvSpPr>
          <p:nvPr/>
        </p:nvSpPr>
        <p:spPr bwMode="auto">
          <a:xfrm>
            <a:off x="5943600" y="9144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aseline="-25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887" name="Oval 25"/>
          <p:cNvSpPr>
            <a:spLocks noChangeArrowheads="1"/>
          </p:cNvSpPr>
          <p:nvPr/>
        </p:nvSpPr>
        <p:spPr bwMode="auto">
          <a:xfrm>
            <a:off x="4521200" y="9398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aseline="-25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888" name="Oval 26"/>
          <p:cNvSpPr>
            <a:spLocks noChangeArrowheads="1"/>
          </p:cNvSpPr>
          <p:nvPr/>
        </p:nvSpPr>
        <p:spPr bwMode="auto">
          <a:xfrm>
            <a:off x="3098800" y="9652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aseline="-25000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36889" name="Group 27"/>
          <p:cNvGrpSpPr>
            <a:grpSpLocks/>
          </p:cNvGrpSpPr>
          <p:nvPr/>
        </p:nvGrpSpPr>
        <p:grpSpPr bwMode="auto">
          <a:xfrm>
            <a:off x="5257800" y="2514600"/>
            <a:ext cx="1519238" cy="1524000"/>
            <a:chOff x="2739" y="1440"/>
            <a:chExt cx="957" cy="960"/>
          </a:xfrm>
        </p:grpSpPr>
        <p:sp>
          <p:nvSpPr>
            <p:cNvPr id="621596" name="Freeform 28"/>
            <p:cNvSpPr>
              <a:spLocks/>
            </p:cNvSpPr>
            <p:nvPr/>
          </p:nvSpPr>
          <p:spPr bwMode="auto">
            <a:xfrm>
              <a:off x="2784" y="1488"/>
              <a:ext cx="864" cy="83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64" y="0"/>
                </a:cxn>
                <a:cxn ang="0">
                  <a:pos x="864" y="832"/>
                </a:cxn>
                <a:cxn ang="0">
                  <a:pos x="16" y="832"/>
                </a:cxn>
                <a:cxn ang="0">
                  <a:pos x="0" y="13"/>
                </a:cxn>
              </a:cxnLst>
              <a:rect l="0" t="0" r="r" b="b"/>
              <a:pathLst>
                <a:path w="864" h="832">
                  <a:moveTo>
                    <a:pt x="0" y="13"/>
                  </a:moveTo>
                  <a:lnTo>
                    <a:pt x="864" y="0"/>
                  </a:lnTo>
                  <a:lnTo>
                    <a:pt x="864" y="832"/>
                  </a:lnTo>
                  <a:lnTo>
                    <a:pt x="16" y="832"/>
                  </a:lnTo>
                  <a:lnTo>
                    <a:pt x="0" y="1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6916" name="Group 29"/>
            <p:cNvGrpSpPr>
              <a:grpSpLocks/>
            </p:cNvGrpSpPr>
            <p:nvPr/>
          </p:nvGrpSpPr>
          <p:grpSpPr bwMode="auto">
            <a:xfrm>
              <a:off x="2739" y="1440"/>
              <a:ext cx="957" cy="960"/>
              <a:chOff x="2739" y="1440"/>
              <a:chExt cx="957" cy="1224"/>
            </a:xfrm>
          </p:grpSpPr>
          <p:sp>
            <p:nvSpPr>
              <p:cNvPr id="36917" name="Freeform 30"/>
              <p:cNvSpPr>
                <a:spLocks/>
              </p:cNvSpPr>
              <p:nvPr/>
            </p:nvSpPr>
            <p:spPr bwMode="auto">
              <a:xfrm>
                <a:off x="2739" y="1440"/>
                <a:ext cx="957" cy="1224"/>
              </a:xfrm>
              <a:custGeom>
                <a:avLst/>
                <a:gdLst>
                  <a:gd name="T0" fmla="*/ 144 w 1517"/>
                  <a:gd name="T1" fmla="*/ 1299 h 1176"/>
                  <a:gd name="T2" fmla="*/ 144 w 1517"/>
                  <a:gd name="T3" fmla="*/ 98 h 1176"/>
                  <a:gd name="T4" fmla="*/ 8 w 1517"/>
                  <a:gd name="T5" fmla="*/ 98 h 1176"/>
                  <a:gd name="T6" fmla="*/ 9 w 1517"/>
                  <a:gd name="T7" fmla="*/ 1328 h 1176"/>
                  <a:gd name="T8" fmla="*/ 144 w 1517"/>
                  <a:gd name="T9" fmla="*/ 1320 h 1176"/>
                  <a:gd name="T10" fmla="*/ 151 w 1517"/>
                  <a:gd name="T11" fmla="*/ 1428 h 1176"/>
                  <a:gd name="T12" fmla="*/ 151 w 1517"/>
                  <a:gd name="T13" fmla="*/ 0 h 1176"/>
                  <a:gd name="T14" fmla="*/ 0 w 1517"/>
                  <a:gd name="T15" fmla="*/ 2 h 1176"/>
                  <a:gd name="T16" fmla="*/ 1 w 1517"/>
                  <a:gd name="T17" fmla="*/ 1436 h 1176"/>
                  <a:gd name="T18" fmla="*/ 150 w 1517"/>
                  <a:gd name="T19" fmla="*/ 1428 h 1176"/>
                  <a:gd name="T20" fmla="*/ 151 w 1517"/>
                  <a:gd name="T21" fmla="*/ 1416 h 11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17"/>
                  <a:gd name="T34" fmla="*/ 0 h 1176"/>
                  <a:gd name="T35" fmla="*/ 1517 w 1517"/>
                  <a:gd name="T36" fmla="*/ 1176 h 11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17" h="1176">
                    <a:moveTo>
                      <a:pt x="1437" y="1064"/>
                    </a:moveTo>
                    <a:lnTo>
                      <a:pt x="1445" y="80"/>
                    </a:lnTo>
                    <a:lnTo>
                      <a:pt x="85" y="80"/>
                    </a:lnTo>
                    <a:lnTo>
                      <a:pt x="93" y="1088"/>
                    </a:lnTo>
                    <a:lnTo>
                      <a:pt x="1445" y="1080"/>
                    </a:lnTo>
                    <a:lnTo>
                      <a:pt x="1517" y="1168"/>
                    </a:lnTo>
                    <a:lnTo>
                      <a:pt x="1517" y="0"/>
                    </a:lnTo>
                    <a:lnTo>
                      <a:pt x="0" y="2"/>
                    </a:lnTo>
                    <a:lnTo>
                      <a:pt x="5" y="1176"/>
                    </a:lnTo>
                    <a:lnTo>
                      <a:pt x="1501" y="1168"/>
                    </a:lnTo>
                    <a:lnTo>
                      <a:pt x="1517" y="1160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8" name="Freeform 31"/>
              <p:cNvSpPr>
                <a:spLocks/>
              </p:cNvSpPr>
              <p:nvPr/>
            </p:nvSpPr>
            <p:spPr bwMode="auto">
              <a:xfrm>
                <a:off x="3398" y="1515"/>
                <a:ext cx="28" cy="1055"/>
              </a:xfrm>
              <a:custGeom>
                <a:avLst/>
                <a:gdLst>
                  <a:gd name="T0" fmla="*/ 0 w 45"/>
                  <a:gd name="T1" fmla="*/ 3 h 1014"/>
                  <a:gd name="T2" fmla="*/ 3 w 45"/>
                  <a:gd name="T3" fmla="*/ 0 h 1014"/>
                  <a:gd name="T4" fmla="*/ 4 w 45"/>
                  <a:gd name="T5" fmla="*/ 1236 h 1014"/>
                  <a:gd name="T6" fmla="*/ 1 w 45"/>
                  <a:gd name="T7" fmla="*/ 1233 h 1014"/>
                  <a:gd name="T8" fmla="*/ 1 w 45"/>
                  <a:gd name="T9" fmla="*/ 1217 h 1014"/>
                  <a:gd name="T10" fmla="*/ 0 w 45"/>
                  <a:gd name="T11" fmla="*/ 3 h 10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014"/>
                  <a:gd name="T20" fmla="*/ 45 w 45"/>
                  <a:gd name="T21" fmla="*/ 1014 h 10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014">
                    <a:moveTo>
                      <a:pt x="0" y="3"/>
                    </a:moveTo>
                    <a:lnTo>
                      <a:pt x="33" y="0"/>
                    </a:lnTo>
                    <a:lnTo>
                      <a:pt x="45" y="1014"/>
                    </a:lnTo>
                    <a:lnTo>
                      <a:pt x="15" y="1011"/>
                    </a:lnTo>
                    <a:lnTo>
                      <a:pt x="9" y="99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9" name="Freeform 32"/>
              <p:cNvSpPr>
                <a:spLocks/>
              </p:cNvSpPr>
              <p:nvPr/>
            </p:nvSpPr>
            <p:spPr bwMode="auto">
              <a:xfrm>
                <a:off x="3049" y="1521"/>
                <a:ext cx="40" cy="1052"/>
              </a:xfrm>
              <a:custGeom>
                <a:avLst/>
                <a:gdLst>
                  <a:gd name="T0" fmla="*/ 0 w 63"/>
                  <a:gd name="T1" fmla="*/ 0 h 1011"/>
                  <a:gd name="T2" fmla="*/ 4 w 63"/>
                  <a:gd name="T3" fmla="*/ 3 h 1011"/>
                  <a:gd name="T4" fmla="*/ 5 w 63"/>
                  <a:gd name="T5" fmla="*/ 1233 h 1011"/>
                  <a:gd name="T6" fmla="*/ 6 w 63"/>
                  <a:gd name="T7" fmla="*/ 1223 h 1011"/>
                  <a:gd name="T8" fmla="*/ 2 w 63"/>
                  <a:gd name="T9" fmla="*/ 1233 h 1011"/>
                  <a:gd name="T10" fmla="*/ 0 w 63"/>
                  <a:gd name="T11" fmla="*/ 0 h 10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011"/>
                  <a:gd name="T20" fmla="*/ 63 w 63"/>
                  <a:gd name="T21" fmla="*/ 1011 h 10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011">
                    <a:moveTo>
                      <a:pt x="0" y="0"/>
                    </a:moveTo>
                    <a:lnTo>
                      <a:pt x="39" y="3"/>
                    </a:lnTo>
                    <a:lnTo>
                      <a:pt x="51" y="1011"/>
                    </a:lnTo>
                    <a:lnTo>
                      <a:pt x="63" y="1002"/>
                    </a:lnTo>
                    <a:lnTo>
                      <a:pt x="15" y="10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6890" name="Freeform 33"/>
          <p:cNvSpPr>
            <a:spLocks/>
          </p:cNvSpPr>
          <p:nvPr/>
        </p:nvSpPr>
        <p:spPr bwMode="auto">
          <a:xfrm>
            <a:off x="12700" y="25400"/>
            <a:ext cx="1574800" cy="1924050"/>
          </a:xfrm>
          <a:custGeom>
            <a:avLst/>
            <a:gdLst>
              <a:gd name="T0" fmla="*/ 2147483647 w 992"/>
              <a:gd name="T1" fmla="*/ 2147483647 h 1212"/>
              <a:gd name="T2" fmla="*/ 0 w 992"/>
              <a:gd name="T3" fmla="*/ 0 h 1212"/>
              <a:gd name="T4" fmla="*/ 0 60000 65536"/>
              <a:gd name="T5" fmla="*/ 0 60000 65536"/>
              <a:gd name="T6" fmla="*/ 0 w 992"/>
              <a:gd name="T7" fmla="*/ 0 h 1212"/>
              <a:gd name="T8" fmla="*/ 992 w 992"/>
              <a:gd name="T9" fmla="*/ 1212 h 12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92" h="1212">
                <a:moveTo>
                  <a:pt x="992" y="121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1" name="Freeform 34"/>
          <p:cNvSpPr>
            <a:spLocks/>
          </p:cNvSpPr>
          <p:nvPr/>
        </p:nvSpPr>
        <p:spPr bwMode="auto">
          <a:xfrm>
            <a:off x="1600200" y="0"/>
            <a:ext cx="1447800" cy="1816100"/>
          </a:xfrm>
          <a:custGeom>
            <a:avLst/>
            <a:gdLst>
              <a:gd name="T0" fmla="*/ 2147483647 w 912"/>
              <a:gd name="T1" fmla="*/ 2147483647 h 1144"/>
              <a:gd name="T2" fmla="*/ 0 w 912"/>
              <a:gd name="T3" fmla="*/ 0 h 1144"/>
              <a:gd name="T4" fmla="*/ 0 60000 65536"/>
              <a:gd name="T5" fmla="*/ 0 60000 65536"/>
              <a:gd name="T6" fmla="*/ 0 w 912"/>
              <a:gd name="T7" fmla="*/ 0 h 1144"/>
              <a:gd name="T8" fmla="*/ 912 w 912"/>
              <a:gd name="T9" fmla="*/ 1144 h 1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2" h="1144">
                <a:moveTo>
                  <a:pt x="912" y="114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2" name="Oval 35"/>
          <p:cNvSpPr>
            <a:spLocks noChangeArrowheads="1"/>
          </p:cNvSpPr>
          <p:nvPr/>
        </p:nvSpPr>
        <p:spPr bwMode="auto">
          <a:xfrm>
            <a:off x="990600" y="228600"/>
            <a:ext cx="914400" cy="419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aseline="-25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893" name="Oval 36"/>
          <p:cNvSpPr>
            <a:spLocks noChangeArrowheads="1"/>
          </p:cNvSpPr>
          <p:nvPr/>
        </p:nvSpPr>
        <p:spPr bwMode="auto">
          <a:xfrm>
            <a:off x="1981200" y="9906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aseline="-25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894" name="Oval 37"/>
          <p:cNvSpPr>
            <a:spLocks noChangeArrowheads="1"/>
          </p:cNvSpPr>
          <p:nvPr/>
        </p:nvSpPr>
        <p:spPr bwMode="auto">
          <a:xfrm>
            <a:off x="7467600" y="190500"/>
            <a:ext cx="914400" cy="419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aseline="-25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895" name="Oval 38"/>
          <p:cNvSpPr>
            <a:spLocks noChangeArrowheads="1"/>
          </p:cNvSpPr>
          <p:nvPr/>
        </p:nvSpPr>
        <p:spPr bwMode="auto">
          <a:xfrm>
            <a:off x="7010400" y="9906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aseline="-25000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36896" name="Group 39"/>
          <p:cNvGrpSpPr>
            <a:grpSpLocks/>
          </p:cNvGrpSpPr>
          <p:nvPr/>
        </p:nvGrpSpPr>
        <p:grpSpPr bwMode="auto">
          <a:xfrm>
            <a:off x="2438400" y="2590800"/>
            <a:ext cx="1519238" cy="1524000"/>
            <a:chOff x="2739" y="1440"/>
            <a:chExt cx="957" cy="960"/>
          </a:xfrm>
        </p:grpSpPr>
        <p:sp>
          <p:nvSpPr>
            <p:cNvPr id="621608" name="Freeform 40"/>
            <p:cNvSpPr>
              <a:spLocks/>
            </p:cNvSpPr>
            <p:nvPr/>
          </p:nvSpPr>
          <p:spPr bwMode="auto">
            <a:xfrm>
              <a:off x="2784" y="1488"/>
              <a:ext cx="864" cy="83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64" y="0"/>
                </a:cxn>
                <a:cxn ang="0">
                  <a:pos x="864" y="832"/>
                </a:cxn>
                <a:cxn ang="0">
                  <a:pos x="16" y="832"/>
                </a:cxn>
                <a:cxn ang="0">
                  <a:pos x="0" y="13"/>
                </a:cxn>
              </a:cxnLst>
              <a:rect l="0" t="0" r="r" b="b"/>
              <a:pathLst>
                <a:path w="864" h="832">
                  <a:moveTo>
                    <a:pt x="0" y="13"/>
                  </a:moveTo>
                  <a:lnTo>
                    <a:pt x="864" y="0"/>
                  </a:lnTo>
                  <a:lnTo>
                    <a:pt x="864" y="832"/>
                  </a:lnTo>
                  <a:lnTo>
                    <a:pt x="16" y="832"/>
                  </a:lnTo>
                  <a:lnTo>
                    <a:pt x="0" y="1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6911" name="Group 41"/>
            <p:cNvGrpSpPr>
              <a:grpSpLocks/>
            </p:cNvGrpSpPr>
            <p:nvPr/>
          </p:nvGrpSpPr>
          <p:grpSpPr bwMode="auto">
            <a:xfrm>
              <a:off x="2739" y="1440"/>
              <a:ext cx="957" cy="960"/>
              <a:chOff x="2739" y="1440"/>
              <a:chExt cx="957" cy="1224"/>
            </a:xfrm>
          </p:grpSpPr>
          <p:sp>
            <p:nvSpPr>
              <p:cNvPr id="36912" name="Freeform 42"/>
              <p:cNvSpPr>
                <a:spLocks/>
              </p:cNvSpPr>
              <p:nvPr/>
            </p:nvSpPr>
            <p:spPr bwMode="auto">
              <a:xfrm>
                <a:off x="2739" y="1440"/>
                <a:ext cx="957" cy="1224"/>
              </a:xfrm>
              <a:custGeom>
                <a:avLst/>
                <a:gdLst>
                  <a:gd name="T0" fmla="*/ 144 w 1517"/>
                  <a:gd name="T1" fmla="*/ 1299 h 1176"/>
                  <a:gd name="T2" fmla="*/ 144 w 1517"/>
                  <a:gd name="T3" fmla="*/ 98 h 1176"/>
                  <a:gd name="T4" fmla="*/ 8 w 1517"/>
                  <a:gd name="T5" fmla="*/ 98 h 1176"/>
                  <a:gd name="T6" fmla="*/ 9 w 1517"/>
                  <a:gd name="T7" fmla="*/ 1328 h 1176"/>
                  <a:gd name="T8" fmla="*/ 144 w 1517"/>
                  <a:gd name="T9" fmla="*/ 1320 h 1176"/>
                  <a:gd name="T10" fmla="*/ 151 w 1517"/>
                  <a:gd name="T11" fmla="*/ 1428 h 1176"/>
                  <a:gd name="T12" fmla="*/ 151 w 1517"/>
                  <a:gd name="T13" fmla="*/ 0 h 1176"/>
                  <a:gd name="T14" fmla="*/ 0 w 1517"/>
                  <a:gd name="T15" fmla="*/ 2 h 1176"/>
                  <a:gd name="T16" fmla="*/ 1 w 1517"/>
                  <a:gd name="T17" fmla="*/ 1436 h 1176"/>
                  <a:gd name="T18" fmla="*/ 150 w 1517"/>
                  <a:gd name="T19" fmla="*/ 1428 h 1176"/>
                  <a:gd name="T20" fmla="*/ 151 w 1517"/>
                  <a:gd name="T21" fmla="*/ 1416 h 11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17"/>
                  <a:gd name="T34" fmla="*/ 0 h 1176"/>
                  <a:gd name="T35" fmla="*/ 1517 w 1517"/>
                  <a:gd name="T36" fmla="*/ 1176 h 11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17" h="1176">
                    <a:moveTo>
                      <a:pt x="1437" y="1064"/>
                    </a:moveTo>
                    <a:lnTo>
                      <a:pt x="1445" y="80"/>
                    </a:lnTo>
                    <a:lnTo>
                      <a:pt x="85" y="80"/>
                    </a:lnTo>
                    <a:lnTo>
                      <a:pt x="93" y="1088"/>
                    </a:lnTo>
                    <a:lnTo>
                      <a:pt x="1445" y="1080"/>
                    </a:lnTo>
                    <a:lnTo>
                      <a:pt x="1517" y="1168"/>
                    </a:lnTo>
                    <a:lnTo>
                      <a:pt x="1517" y="0"/>
                    </a:lnTo>
                    <a:lnTo>
                      <a:pt x="0" y="2"/>
                    </a:lnTo>
                    <a:lnTo>
                      <a:pt x="5" y="1176"/>
                    </a:lnTo>
                    <a:lnTo>
                      <a:pt x="1501" y="1168"/>
                    </a:lnTo>
                    <a:lnTo>
                      <a:pt x="1517" y="1160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3" name="Freeform 43"/>
              <p:cNvSpPr>
                <a:spLocks/>
              </p:cNvSpPr>
              <p:nvPr/>
            </p:nvSpPr>
            <p:spPr bwMode="auto">
              <a:xfrm>
                <a:off x="3398" y="1515"/>
                <a:ext cx="28" cy="1055"/>
              </a:xfrm>
              <a:custGeom>
                <a:avLst/>
                <a:gdLst>
                  <a:gd name="T0" fmla="*/ 0 w 45"/>
                  <a:gd name="T1" fmla="*/ 3 h 1014"/>
                  <a:gd name="T2" fmla="*/ 3 w 45"/>
                  <a:gd name="T3" fmla="*/ 0 h 1014"/>
                  <a:gd name="T4" fmla="*/ 4 w 45"/>
                  <a:gd name="T5" fmla="*/ 1236 h 1014"/>
                  <a:gd name="T6" fmla="*/ 1 w 45"/>
                  <a:gd name="T7" fmla="*/ 1233 h 1014"/>
                  <a:gd name="T8" fmla="*/ 1 w 45"/>
                  <a:gd name="T9" fmla="*/ 1217 h 1014"/>
                  <a:gd name="T10" fmla="*/ 0 w 45"/>
                  <a:gd name="T11" fmla="*/ 3 h 10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014"/>
                  <a:gd name="T20" fmla="*/ 45 w 45"/>
                  <a:gd name="T21" fmla="*/ 1014 h 10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014">
                    <a:moveTo>
                      <a:pt x="0" y="3"/>
                    </a:moveTo>
                    <a:lnTo>
                      <a:pt x="33" y="0"/>
                    </a:lnTo>
                    <a:lnTo>
                      <a:pt x="45" y="1014"/>
                    </a:lnTo>
                    <a:lnTo>
                      <a:pt x="15" y="1011"/>
                    </a:lnTo>
                    <a:lnTo>
                      <a:pt x="9" y="99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4" name="Freeform 44"/>
              <p:cNvSpPr>
                <a:spLocks/>
              </p:cNvSpPr>
              <p:nvPr/>
            </p:nvSpPr>
            <p:spPr bwMode="auto">
              <a:xfrm>
                <a:off x="3049" y="1521"/>
                <a:ext cx="40" cy="1052"/>
              </a:xfrm>
              <a:custGeom>
                <a:avLst/>
                <a:gdLst>
                  <a:gd name="T0" fmla="*/ 0 w 63"/>
                  <a:gd name="T1" fmla="*/ 0 h 1011"/>
                  <a:gd name="T2" fmla="*/ 4 w 63"/>
                  <a:gd name="T3" fmla="*/ 3 h 1011"/>
                  <a:gd name="T4" fmla="*/ 5 w 63"/>
                  <a:gd name="T5" fmla="*/ 1233 h 1011"/>
                  <a:gd name="T6" fmla="*/ 6 w 63"/>
                  <a:gd name="T7" fmla="*/ 1223 h 1011"/>
                  <a:gd name="T8" fmla="*/ 2 w 63"/>
                  <a:gd name="T9" fmla="*/ 1233 h 1011"/>
                  <a:gd name="T10" fmla="*/ 0 w 63"/>
                  <a:gd name="T11" fmla="*/ 0 h 10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011"/>
                  <a:gd name="T20" fmla="*/ 63 w 63"/>
                  <a:gd name="T21" fmla="*/ 1011 h 10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011">
                    <a:moveTo>
                      <a:pt x="0" y="0"/>
                    </a:moveTo>
                    <a:lnTo>
                      <a:pt x="39" y="3"/>
                    </a:lnTo>
                    <a:lnTo>
                      <a:pt x="51" y="1011"/>
                    </a:lnTo>
                    <a:lnTo>
                      <a:pt x="63" y="1002"/>
                    </a:lnTo>
                    <a:lnTo>
                      <a:pt x="15" y="10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6897" name="Group 45"/>
          <p:cNvGrpSpPr>
            <a:grpSpLocks/>
          </p:cNvGrpSpPr>
          <p:nvPr/>
        </p:nvGrpSpPr>
        <p:grpSpPr bwMode="auto">
          <a:xfrm>
            <a:off x="7772400" y="1828800"/>
            <a:ext cx="1181100" cy="2667000"/>
            <a:chOff x="4664" y="928"/>
            <a:chExt cx="976" cy="2280"/>
          </a:xfrm>
        </p:grpSpPr>
        <p:sp>
          <p:nvSpPr>
            <p:cNvPr id="621614" name="Freeform 46"/>
            <p:cNvSpPr>
              <a:spLocks/>
            </p:cNvSpPr>
            <p:nvPr/>
          </p:nvSpPr>
          <p:spPr bwMode="auto">
            <a:xfrm>
              <a:off x="4776" y="1096"/>
              <a:ext cx="712" cy="1880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704" y="0"/>
                </a:cxn>
                <a:cxn ang="0">
                  <a:pos x="712" y="1880"/>
                </a:cxn>
                <a:cxn ang="0">
                  <a:pos x="40" y="1552"/>
                </a:cxn>
                <a:cxn ang="0">
                  <a:pos x="0" y="328"/>
                </a:cxn>
              </a:cxnLst>
              <a:rect l="0" t="0" r="r" b="b"/>
              <a:pathLst>
                <a:path w="712" h="1880">
                  <a:moveTo>
                    <a:pt x="0" y="328"/>
                  </a:moveTo>
                  <a:lnTo>
                    <a:pt x="704" y="0"/>
                  </a:lnTo>
                  <a:lnTo>
                    <a:pt x="712" y="1880"/>
                  </a:lnTo>
                  <a:lnTo>
                    <a:pt x="40" y="1552"/>
                  </a:lnTo>
                  <a:lnTo>
                    <a:pt x="0" y="32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6902" name="Group 47"/>
            <p:cNvGrpSpPr>
              <a:grpSpLocks/>
            </p:cNvGrpSpPr>
            <p:nvPr/>
          </p:nvGrpSpPr>
          <p:grpSpPr bwMode="auto">
            <a:xfrm>
              <a:off x="4664" y="928"/>
              <a:ext cx="976" cy="2280"/>
              <a:chOff x="4664" y="928"/>
              <a:chExt cx="976" cy="2280"/>
            </a:xfrm>
          </p:grpSpPr>
          <p:sp>
            <p:nvSpPr>
              <p:cNvPr id="36903" name="Freeform 48"/>
              <p:cNvSpPr>
                <a:spLocks/>
              </p:cNvSpPr>
              <p:nvPr/>
            </p:nvSpPr>
            <p:spPr bwMode="auto">
              <a:xfrm>
                <a:off x="4688" y="936"/>
                <a:ext cx="952" cy="2272"/>
              </a:xfrm>
              <a:custGeom>
                <a:avLst/>
                <a:gdLst>
                  <a:gd name="T0" fmla="*/ 792 w 952"/>
                  <a:gd name="T1" fmla="*/ 2056 h 2272"/>
                  <a:gd name="T2" fmla="*/ 800 w 952"/>
                  <a:gd name="T3" fmla="*/ 144 h 2272"/>
                  <a:gd name="T4" fmla="*/ 80 w 952"/>
                  <a:gd name="T5" fmla="*/ 488 h 2272"/>
                  <a:gd name="T6" fmla="*/ 128 w 952"/>
                  <a:gd name="T7" fmla="*/ 1696 h 2272"/>
                  <a:gd name="T8" fmla="*/ 784 w 952"/>
                  <a:gd name="T9" fmla="*/ 2040 h 2272"/>
                  <a:gd name="T10" fmla="*/ 952 w 952"/>
                  <a:gd name="T11" fmla="*/ 2264 h 2272"/>
                  <a:gd name="T12" fmla="*/ 912 w 952"/>
                  <a:gd name="T13" fmla="*/ 0 h 2272"/>
                  <a:gd name="T14" fmla="*/ 0 w 952"/>
                  <a:gd name="T15" fmla="*/ 464 h 2272"/>
                  <a:gd name="T16" fmla="*/ 40 w 952"/>
                  <a:gd name="T17" fmla="*/ 1768 h 2272"/>
                  <a:gd name="T18" fmla="*/ 944 w 952"/>
                  <a:gd name="T19" fmla="*/ 2272 h 2272"/>
                  <a:gd name="T20" fmla="*/ 952 w 952"/>
                  <a:gd name="T21" fmla="*/ 2248 h 2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2"/>
                  <a:gd name="T34" fmla="*/ 0 h 2272"/>
                  <a:gd name="T35" fmla="*/ 952 w 952"/>
                  <a:gd name="T36" fmla="*/ 2272 h 2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2" h="2272">
                    <a:moveTo>
                      <a:pt x="792" y="2056"/>
                    </a:moveTo>
                    <a:lnTo>
                      <a:pt x="800" y="144"/>
                    </a:lnTo>
                    <a:lnTo>
                      <a:pt x="80" y="488"/>
                    </a:lnTo>
                    <a:lnTo>
                      <a:pt x="128" y="1696"/>
                    </a:lnTo>
                    <a:lnTo>
                      <a:pt x="784" y="2040"/>
                    </a:lnTo>
                    <a:lnTo>
                      <a:pt x="952" y="2264"/>
                    </a:lnTo>
                    <a:lnTo>
                      <a:pt x="912" y="0"/>
                    </a:lnTo>
                    <a:lnTo>
                      <a:pt x="0" y="464"/>
                    </a:lnTo>
                    <a:lnTo>
                      <a:pt x="40" y="1768"/>
                    </a:lnTo>
                    <a:lnTo>
                      <a:pt x="944" y="2272"/>
                    </a:lnTo>
                    <a:lnTo>
                      <a:pt x="952" y="224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4" name="Line 49"/>
              <p:cNvSpPr>
                <a:spLocks noChangeShapeType="1"/>
              </p:cNvSpPr>
              <p:nvPr/>
            </p:nvSpPr>
            <p:spPr bwMode="auto">
              <a:xfrm flipH="1">
                <a:off x="5464" y="928"/>
                <a:ext cx="136" cy="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5" name="Line 50"/>
              <p:cNvSpPr>
                <a:spLocks noChangeShapeType="1"/>
              </p:cNvSpPr>
              <p:nvPr/>
            </p:nvSpPr>
            <p:spPr bwMode="auto">
              <a:xfrm>
                <a:off x="4664" y="1408"/>
                <a:ext cx="12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6" name="Line 51"/>
              <p:cNvSpPr>
                <a:spLocks noChangeShapeType="1"/>
              </p:cNvSpPr>
              <p:nvPr/>
            </p:nvSpPr>
            <p:spPr bwMode="auto">
              <a:xfrm flipV="1">
                <a:off x="4720" y="2632"/>
                <a:ext cx="96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7" name="Line 52"/>
              <p:cNvSpPr>
                <a:spLocks noChangeShapeType="1"/>
              </p:cNvSpPr>
              <p:nvPr/>
            </p:nvSpPr>
            <p:spPr bwMode="auto">
              <a:xfrm>
                <a:off x="5480" y="2992"/>
                <a:ext cx="152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8" name="Freeform 53"/>
              <p:cNvSpPr>
                <a:spLocks/>
              </p:cNvSpPr>
              <p:nvPr/>
            </p:nvSpPr>
            <p:spPr bwMode="auto">
              <a:xfrm>
                <a:off x="5224" y="1192"/>
                <a:ext cx="80" cy="1688"/>
              </a:xfrm>
              <a:custGeom>
                <a:avLst/>
                <a:gdLst>
                  <a:gd name="T0" fmla="*/ 0 w 80"/>
                  <a:gd name="T1" fmla="*/ 24 h 1688"/>
                  <a:gd name="T2" fmla="*/ 48 w 80"/>
                  <a:gd name="T3" fmla="*/ 0 h 1688"/>
                  <a:gd name="T4" fmla="*/ 80 w 80"/>
                  <a:gd name="T5" fmla="*/ 1688 h 1688"/>
                  <a:gd name="T6" fmla="*/ 64 w 80"/>
                  <a:gd name="T7" fmla="*/ 1680 h 1688"/>
                  <a:gd name="T8" fmla="*/ 32 w 80"/>
                  <a:gd name="T9" fmla="*/ 1656 h 1688"/>
                  <a:gd name="T10" fmla="*/ 0 w 80"/>
                  <a:gd name="T11" fmla="*/ 24 h 16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"/>
                  <a:gd name="T19" fmla="*/ 0 h 1688"/>
                  <a:gd name="T20" fmla="*/ 80 w 80"/>
                  <a:gd name="T21" fmla="*/ 1688 h 16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" h="1688">
                    <a:moveTo>
                      <a:pt x="0" y="24"/>
                    </a:moveTo>
                    <a:lnTo>
                      <a:pt x="48" y="0"/>
                    </a:lnTo>
                    <a:lnTo>
                      <a:pt x="80" y="1688"/>
                    </a:lnTo>
                    <a:lnTo>
                      <a:pt x="64" y="1680"/>
                    </a:lnTo>
                    <a:lnTo>
                      <a:pt x="32" y="165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9" name="Freeform 54"/>
              <p:cNvSpPr>
                <a:spLocks/>
              </p:cNvSpPr>
              <p:nvPr/>
            </p:nvSpPr>
            <p:spPr bwMode="auto">
              <a:xfrm>
                <a:off x="4952" y="1312"/>
                <a:ext cx="104" cy="1448"/>
              </a:xfrm>
              <a:custGeom>
                <a:avLst/>
                <a:gdLst>
                  <a:gd name="T0" fmla="*/ 0 w 104"/>
                  <a:gd name="T1" fmla="*/ 48 h 1448"/>
                  <a:gd name="T2" fmla="*/ 56 w 104"/>
                  <a:gd name="T3" fmla="*/ 0 h 1448"/>
                  <a:gd name="T4" fmla="*/ 104 w 104"/>
                  <a:gd name="T5" fmla="*/ 1448 h 1448"/>
                  <a:gd name="T6" fmla="*/ 88 w 104"/>
                  <a:gd name="T7" fmla="*/ 1440 h 1448"/>
                  <a:gd name="T8" fmla="*/ 56 w 104"/>
                  <a:gd name="T9" fmla="*/ 1416 h 1448"/>
                  <a:gd name="T10" fmla="*/ 0 w 104"/>
                  <a:gd name="T11" fmla="*/ 48 h 1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1448"/>
                  <a:gd name="T20" fmla="*/ 104 w 104"/>
                  <a:gd name="T21" fmla="*/ 1448 h 1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1448">
                    <a:moveTo>
                      <a:pt x="0" y="48"/>
                    </a:moveTo>
                    <a:lnTo>
                      <a:pt x="56" y="0"/>
                    </a:lnTo>
                    <a:lnTo>
                      <a:pt x="104" y="1448"/>
                    </a:lnTo>
                    <a:lnTo>
                      <a:pt x="88" y="1440"/>
                    </a:lnTo>
                    <a:lnTo>
                      <a:pt x="56" y="141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6898" name="Freeform 55" descr="Дуб"/>
          <p:cNvSpPr>
            <a:spLocks/>
          </p:cNvSpPr>
          <p:nvPr/>
        </p:nvSpPr>
        <p:spPr bwMode="auto">
          <a:xfrm>
            <a:off x="25400" y="4953000"/>
            <a:ext cx="9118600" cy="1930400"/>
          </a:xfrm>
          <a:custGeom>
            <a:avLst/>
            <a:gdLst>
              <a:gd name="T0" fmla="*/ 0 w 5744"/>
              <a:gd name="T1" fmla="*/ 2147483647 h 1216"/>
              <a:gd name="T2" fmla="*/ 2147483647 w 5744"/>
              <a:gd name="T3" fmla="*/ 2147483647 h 1216"/>
              <a:gd name="T4" fmla="*/ 2147483647 w 5744"/>
              <a:gd name="T5" fmla="*/ 0 h 1216"/>
              <a:gd name="T6" fmla="*/ 2147483647 w 5744"/>
              <a:gd name="T7" fmla="*/ 2147483647 h 1216"/>
              <a:gd name="T8" fmla="*/ 0 w 5744"/>
              <a:gd name="T9" fmla="*/ 2147483647 h 1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44"/>
              <a:gd name="T16" fmla="*/ 0 h 1216"/>
              <a:gd name="T17" fmla="*/ 5744 w 5744"/>
              <a:gd name="T18" fmla="*/ 1216 h 1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44" h="1216">
                <a:moveTo>
                  <a:pt x="0" y="1216"/>
                </a:moveTo>
                <a:lnTo>
                  <a:pt x="976" y="32"/>
                </a:lnTo>
                <a:lnTo>
                  <a:pt x="4848" y="0"/>
                </a:lnTo>
                <a:lnTo>
                  <a:pt x="5744" y="1200"/>
                </a:lnTo>
                <a:lnTo>
                  <a:pt x="0" y="1216"/>
                </a:lnTo>
                <a:close/>
              </a:path>
            </a:pathLst>
          </a:custGeom>
          <a:blipFill dpi="0" rotWithShape="1">
            <a:blip r:embed="rId4" cstate="print"/>
            <a:srcRect/>
            <a:tile tx="0" ty="0" sx="100000" sy="100000" flip="none" algn="tl"/>
          </a:blipFill>
          <a:ln w="12700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621624" name="Text Box 56"/>
          <p:cNvSpPr txBox="1">
            <a:spLocks noChangeArrowheads="1"/>
          </p:cNvSpPr>
          <p:nvPr/>
        </p:nvSpPr>
        <p:spPr bwMode="auto">
          <a:xfrm>
            <a:off x="457200" y="57150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Примером взаимно перпендикулярных плоскостей служат плоскости стены и пола комнаты,  </a:t>
            </a:r>
          </a:p>
          <a:p>
            <a:pPr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плоскости стены и потолка.</a:t>
            </a:r>
          </a:p>
        </p:txBody>
      </p:sp>
      <p:sp>
        <p:nvSpPr>
          <p:cNvPr id="36900" name="Freeform 6"/>
          <p:cNvSpPr>
            <a:spLocks/>
          </p:cNvSpPr>
          <p:nvPr/>
        </p:nvSpPr>
        <p:spPr bwMode="auto">
          <a:xfrm>
            <a:off x="1574800" y="1943100"/>
            <a:ext cx="1588" cy="3048000"/>
          </a:xfrm>
          <a:custGeom>
            <a:avLst/>
            <a:gdLst>
              <a:gd name="T0" fmla="*/ 0 w 1"/>
              <a:gd name="T1" fmla="*/ 0 h 1920"/>
              <a:gd name="T2" fmla="*/ 0 w 1"/>
              <a:gd name="T3" fmla="*/ 2147483647 h 1920"/>
              <a:gd name="T4" fmla="*/ 0 60000 65536"/>
              <a:gd name="T5" fmla="*/ 0 60000 65536"/>
              <a:gd name="T6" fmla="*/ 0 w 1"/>
              <a:gd name="T7" fmla="*/ 0 h 1920"/>
              <a:gd name="T8" fmla="*/ 1 w 1"/>
              <a:gd name="T9" fmla="*/ 1920 h 19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920">
                <a:moveTo>
                  <a:pt x="0" y="0"/>
                </a:moveTo>
                <a:lnTo>
                  <a:pt x="0" y="19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2857500" y="1285875"/>
            <a:ext cx="541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D</a:t>
            </a:r>
            <a:r>
              <a:rPr lang="en-US" sz="2400" b="1" baseline="-25000" dirty="0">
                <a:latin typeface="+mn-lt"/>
              </a:rPr>
              <a:t>1</a:t>
            </a:r>
            <a:endParaRPr lang="ru-RU" sz="2400" b="1" dirty="0">
              <a:latin typeface="+mn-lt"/>
            </a:endParaRP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5429250" y="5572125"/>
            <a:ext cx="417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В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1500188" y="2714625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А</a:t>
            </a:r>
            <a:r>
              <a:rPr lang="ru-RU" sz="2400" b="1" baseline="-25000" dirty="0">
                <a:latin typeface="+mn-lt"/>
              </a:rPr>
              <a:t>1</a:t>
            </a:r>
            <a:endParaRPr lang="ru-RU" sz="2400" b="1" dirty="0">
              <a:latin typeface="+mn-lt"/>
            </a:endParaRP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1643063" y="5500688"/>
            <a:ext cx="419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А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3214688" y="4214813"/>
            <a:ext cx="441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D</a:t>
            </a:r>
            <a:endParaRPr lang="ru-RU" sz="2400" b="1" dirty="0">
              <a:latin typeface="+mn-lt"/>
            </a:endParaRP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6286500" y="1428750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С</a:t>
            </a:r>
            <a:r>
              <a:rPr lang="ru-RU" sz="2400" b="1" baseline="-25000" dirty="0">
                <a:latin typeface="+mn-lt"/>
              </a:rPr>
              <a:t>1</a:t>
            </a:r>
            <a:endParaRPr lang="ru-RU" sz="2400" b="1" dirty="0">
              <a:latin typeface="+mn-lt"/>
            </a:endParaRP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6286500" y="43576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С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5286375" y="2786063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В</a:t>
            </a:r>
            <a:r>
              <a:rPr lang="ru-RU" sz="2400" b="1" baseline="-25000" dirty="0">
                <a:latin typeface="+mn-lt"/>
              </a:rPr>
              <a:t>1</a:t>
            </a:r>
            <a:endParaRPr lang="ru-RU" sz="2400" b="1" dirty="0">
              <a:latin typeface="+mn-lt"/>
            </a:endParaRPr>
          </a:p>
        </p:txBody>
      </p:sp>
      <p:sp>
        <p:nvSpPr>
          <p:cNvPr id="123926" name="Freeform 22"/>
          <p:cNvSpPr>
            <a:spLocks/>
          </p:cNvSpPr>
          <p:nvPr/>
        </p:nvSpPr>
        <p:spPr bwMode="auto">
          <a:xfrm>
            <a:off x="2071670" y="4786322"/>
            <a:ext cx="4143404" cy="928694"/>
          </a:xfrm>
          <a:custGeom>
            <a:avLst/>
            <a:gdLst/>
            <a:ahLst/>
            <a:cxnLst>
              <a:cxn ang="0">
                <a:pos x="0" y="499"/>
              </a:cxn>
              <a:cxn ang="0">
                <a:pos x="499" y="0"/>
              </a:cxn>
              <a:cxn ang="0">
                <a:pos x="1996" y="0"/>
              </a:cxn>
              <a:cxn ang="0">
                <a:pos x="1497" y="499"/>
              </a:cxn>
              <a:cxn ang="0">
                <a:pos x="0" y="499"/>
              </a:cxn>
            </a:cxnLst>
            <a:rect l="0" t="0" r="r" b="b"/>
            <a:pathLst>
              <a:path w="1996" h="499">
                <a:moveTo>
                  <a:pt x="0" y="499"/>
                </a:moveTo>
                <a:lnTo>
                  <a:pt x="499" y="0"/>
                </a:lnTo>
                <a:lnTo>
                  <a:pt x="1996" y="0"/>
                </a:lnTo>
                <a:lnTo>
                  <a:pt x="1497" y="499"/>
                </a:lnTo>
                <a:lnTo>
                  <a:pt x="0" y="499"/>
                </a:lnTo>
                <a:close/>
              </a:path>
            </a:pathLst>
          </a:custGeom>
          <a:solidFill>
            <a:srgbClr val="64B1E6">
              <a:alpha val="83137"/>
            </a:srgb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23927" name="Freeform 23"/>
          <p:cNvSpPr>
            <a:spLocks/>
          </p:cNvSpPr>
          <p:nvPr/>
        </p:nvSpPr>
        <p:spPr bwMode="auto">
          <a:xfrm>
            <a:off x="2143108" y="1857364"/>
            <a:ext cx="955658" cy="3819536"/>
          </a:xfrm>
          <a:custGeom>
            <a:avLst/>
            <a:gdLst/>
            <a:ahLst/>
            <a:cxnLst>
              <a:cxn ang="0">
                <a:pos x="0" y="2051"/>
              </a:cxn>
              <a:cxn ang="0">
                <a:pos x="24" y="1443"/>
              </a:cxn>
              <a:cxn ang="0">
                <a:pos x="12" y="499"/>
              </a:cxn>
              <a:cxn ang="0">
                <a:pos x="511" y="0"/>
              </a:cxn>
              <a:cxn ang="0">
                <a:pos x="511" y="1542"/>
              </a:cxn>
              <a:cxn ang="0">
                <a:pos x="0" y="2051"/>
              </a:cxn>
            </a:cxnLst>
            <a:rect l="0" t="0" r="r" b="b"/>
            <a:pathLst>
              <a:path w="511" h="2051">
                <a:moveTo>
                  <a:pt x="0" y="2051"/>
                </a:moveTo>
                <a:cubicBezTo>
                  <a:pt x="28" y="1799"/>
                  <a:pt x="24" y="1908"/>
                  <a:pt x="24" y="1443"/>
                </a:cubicBezTo>
                <a:lnTo>
                  <a:pt x="12" y="499"/>
                </a:lnTo>
                <a:lnTo>
                  <a:pt x="511" y="0"/>
                </a:lnTo>
                <a:lnTo>
                  <a:pt x="511" y="1542"/>
                </a:lnTo>
                <a:lnTo>
                  <a:pt x="0" y="2051"/>
                </a:lnTo>
                <a:close/>
              </a:path>
            </a:pathLst>
          </a:custGeom>
          <a:solidFill>
            <a:schemeClr val="accent3">
              <a:alpha val="83922"/>
            </a:schemeClr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2143108" y="1857364"/>
            <a:ext cx="4098930" cy="3803661"/>
          </a:xfrm>
          <a:prstGeom prst="cube">
            <a:avLst>
              <a:gd name="adj" fmla="val 25000"/>
            </a:avLst>
          </a:prstGeom>
          <a:noFill/>
          <a:ln w="5715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37907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1" dur="1" fill="hold"/>
                                        <p:tgtEl>
                                          <p:spTgt spid="1239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4" dur="1" fill="hold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123908" grpId="0"/>
      <p:bldP spid="123909" grpId="0"/>
      <p:bldP spid="123910" grpId="0"/>
      <p:bldP spid="123915" grpId="0"/>
      <p:bldP spid="123916" grpId="0"/>
      <p:bldP spid="123917" grpId="0"/>
      <p:bldP spid="1239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40481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Выбери ответ: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928688"/>
            <a:ext cx="8643937" cy="5572125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  <a:defRPr/>
            </a:pPr>
            <a:r>
              <a:rPr lang="ru-RU" sz="1400" b="0" dirty="0" smtClean="0"/>
              <a:t>1. Если одна из двух плоскостей проходит через прямую, перпендикулярную к другой плоскости, …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А) такие плоскости перпендикулярны.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В) такие плоскости параллельны.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С) такие плоскости пересекаются, а двугранный угол между ними равен 100 градусов.</a:t>
            </a:r>
            <a:endParaRPr lang="ru-RU" sz="1400" b="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ru-RU" sz="1400" b="0" dirty="0" smtClean="0"/>
              <a:t>2. Плоскость, перпендикулярная к прямой, по которой пересекаются две данные плоскости, ....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А) параллельна к каждой из этих плоскостей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В) перпендикулярна к одной из этих плоскостей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С)перпендикулярна к каждой из этих плоскостей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 3. </a:t>
            </a:r>
            <a:r>
              <a:rPr lang="ru-RU" sz="1400" b="0" dirty="0" smtClean="0"/>
              <a:t>Плоскость линейного угла перпендикулярна всем элементам соответствующего двугранного угла: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А) ребру и граням.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В) ребру и основанию.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С) основанию и граням.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4. </a:t>
            </a:r>
            <a:r>
              <a:rPr lang="ru-RU" sz="1400" b="0" dirty="0" smtClean="0"/>
              <a:t>Если в одной из перпендикулярных плоскостей проведена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b="0" dirty="0" smtClean="0"/>
              <a:t>прямая перпендикулярно к их линии пересечения, то эта прямая ...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А) параллельна и к другой плоскости.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В) принадлежит другой плоскости.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С) перпендикулярна и к другой плоскости.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b="0" dirty="0" smtClean="0"/>
              <a:t>5. Расстоянием между плоскостями (АВС) и (А1В1С1)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b="0" dirty="0" smtClean="0"/>
              <a:t>                   является длина отрезка: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              А)  АВ1         В)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DD1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           С)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А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6215856" y="4644232"/>
            <a:ext cx="1571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7000875" y="5429250"/>
            <a:ext cx="15001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6429375" y="5429250"/>
            <a:ext cx="57150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919" name="Группа 17"/>
          <p:cNvGrpSpPr>
            <a:grpSpLocks/>
          </p:cNvGrpSpPr>
          <p:nvPr/>
        </p:nvGrpSpPr>
        <p:grpSpPr bwMode="auto">
          <a:xfrm>
            <a:off x="6000750" y="3429000"/>
            <a:ext cx="3143250" cy="2798763"/>
            <a:chOff x="6000760" y="3429000"/>
            <a:chExt cx="3143240" cy="2798224"/>
          </a:xfrm>
        </p:grpSpPr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6429388" y="3857628"/>
              <a:ext cx="2143140" cy="2089149"/>
            </a:xfrm>
            <a:prstGeom prst="cube">
              <a:avLst>
                <a:gd name="adj" fmla="val 25000"/>
              </a:avLst>
            </a:prstGeom>
            <a:noFill/>
            <a:ln w="5715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txBody>
            <a:bodyPr wrap="none" anchor="ctr"/>
            <a:lstStyle/>
            <a:p>
              <a:pPr algn="ctr"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6143635" y="4071814"/>
              <a:ext cx="500061" cy="369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b="1" dirty="0">
                  <a:latin typeface="+mn-lt"/>
                </a:rPr>
                <a:t>А</a:t>
              </a:r>
              <a:r>
                <a:rPr lang="ru-RU" b="1" baseline="-25000" dirty="0">
                  <a:latin typeface="+mn-lt"/>
                </a:rPr>
                <a:t>1</a:t>
              </a:r>
              <a:endParaRPr lang="ru-RU" b="1" dirty="0">
                <a:latin typeface="+mn-lt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6643696" y="3500424"/>
              <a:ext cx="571498" cy="369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+mn-lt"/>
                </a:rPr>
                <a:t>D</a:t>
              </a:r>
              <a:r>
                <a:rPr lang="ru-RU" b="1" baseline="-25000" dirty="0">
                  <a:latin typeface="+mn-lt"/>
                </a:rPr>
                <a:t>1</a:t>
              </a:r>
              <a:endParaRPr lang="ru-RU" b="1" dirty="0">
                <a:latin typeface="+mn-lt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8215316" y="3429000"/>
              <a:ext cx="571498" cy="369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b="1" dirty="0">
                  <a:latin typeface="+mn-lt"/>
                </a:rPr>
                <a:t>С</a:t>
              </a:r>
              <a:r>
                <a:rPr lang="ru-RU" b="1" baseline="-25000" dirty="0">
                  <a:latin typeface="+mn-lt"/>
                </a:rPr>
                <a:t>1</a:t>
              </a:r>
              <a:endParaRPr lang="ru-RU" b="1" dirty="0">
                <a:latin typeface="+mn-lt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7643818" y="3928967"/>
              <a:ext cx="571498" cy="369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b="1" dirty="0">
                  <a:latin typeface="+mn-lt"/>
                </a:rPr>
                <a:t>В</a:t>
              </a:r>
              <a:r>
                <a:rPr lang="ru-RU" b="1" baseline="-25000" dirty="0">
                  <a:latin typeface="+mn-lt"/>
                </a:rPr>
                <a:t>1</a:t>
              </a:r>
              <a:endParaRPr lang="ru-RU" b="1" dirty="0">
                <a:latin typeface="+mn-lt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6000760" y="5643137"/>
              <a:ext cx="571498" cy="369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b="1" dirty="0">
                  <a:latin typeface="+mn-lt"/>
                </a:rPr>
                <a:t>А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8001004" y="5857407"/>
              <a:ext cx="571498" cy="369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b="1" dirty="0">
                  <a:latin typeface="+mn-lt"/>
                </a:rPr>
                <a:t>В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8572502" y="5071747"/>
              <a:ext cx="571498" cy="369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b="1" dirty="0">
                  <a:latin typeface="+mn-lt"/>
                </a:rPr>
                <a:t>С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6715133" y="5071747"/>
              <a:ext cx="571498" cy="369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+mn-lt"/>
                </a:rPr>
                <a:t>D</a:t>
              </a:r>
              <a:endParaRPr lang="ru-RU" b="1" dirty="0">
                <a:latin typeface="+mn-lt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Проверим: Выбери ответ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2714625"/>
          <a:ext cx="8358244" cy="1981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5246"/>
                <a:gridCol w="1845998"/>
                <a:gridCol w="1769081"/>
                <a:gridCol w="1556283"/>
                <a:gridCol w="1571636"/>
              </a:tblGrid>
              <a:tr h="87312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312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0034" y="357166"/>
            <a:ext cx="8064500" cy="646331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000099"/>
                </a:solidFill>
              </a:rPr>
              <a:t>Задача</a:t>
            </a:r>
          </a:p>
        </p:txBody>
      </p:sp>
      <p:sp>
        <p:nvSpPr>
          <p:cNvPr id="40965" name="Прямоугольник 2"/>
          <p:cNvSpPr>
            <a:spLocks noChangeArrowheads="1"/>
          </p:cNvSpPr>
          <p:nvPr/>
        </p:nvSpPr>
        <p:spPr bwMode="auto">
          <a:xfrm>
            <a:off x="4500563" y="1428750"/>
            <a:ext cx="43576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Плоскости равностороннего треугольника 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АВС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 и квадрата 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ВСDE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перпендикулярны. Найдите расстояние от точки 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 до стороны 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, если 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АВ = 4 м.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6" name="Picture 6" descr="http://schools.keldysh.ru/sch1905/geom_perpendikularnost/tes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357313"/>
            <a:ext cx="40163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29188" y="5429250"/>
            <a:ext cx="34861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 = 2√7  см</a:t>
            </a:r>
            <a:r>
              <a:rPr lang="ru-RU" b="1" dirty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214313" y="1714500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Наибольшее мое достижение на уроке- это…</a:t>
            </a:r>
          </a:p>
          <a:p>
            <a:pPr eaLnBrk="0" hangingPunct="0"/>
            <a:r>
              <a:rPr lang="ru-RU" sz="3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Наиболее трудным было…</a:t>
            </a:r>
          </a:p>
          <a:p>
            <a:pPr eaLnBrk="0" hangingPunct="0"/>
            <a:r>
              <a:rPr lang="ru-RU" sz="3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достиг(ла) успеха, потому что…</a:t>
            </a:r>
          </a:p>
          <a:p>
            <a:pPr eaLnBrk="0" hangingPunct="0"/>
            <a:r>
              <a:rPr lang="ru-RU" sz="3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не умел(а), а теперь умею…</a:t>
            </a:r>
          </a:p>
          <a:p>
            <a:pPr eaLnBrk="0" hangingPunct="0"/>
            <a:r>
              <a:rPr lang="ru-RU" sz="3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следующем уроке хочу…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714375" y="500063"/>
            <a:ext cx="7572375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Дождь редкий, точный, вертикальный, 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будто в небе есть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отвес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старый мастер в час прощальный 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Сливает капельки с небес. 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Земле он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перпендикулярен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растекается не вдруг, 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Описывая на бульваре 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Почти что совершенный круг. 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каждом жесте, в каждой точке 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Вплоть до кленового листа 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Геометрическая точность 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Евклида простота.</a:t>
            </a:r>
          </a:p>
          <a:p>
            <a:pPr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В. Шаламов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571612"/>
            <a:ext cx="76658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5715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Домашнее задание: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2500306"/>
          <a:ext cx="957266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rok.1sept.ru/%D1%81%D1%82%D0%B0%D1%82%D1%8C%D0%B8/596015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42875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https://c.76.my/Malaysia/wolfcraft-200-x-300mm-universal-angle-measuring-tools-mypowertools-1710-13-MYPOWERTOOLS@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714500"/>
            <a:ext cx="4024313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785813" y="214313"/>
            <a:ext cx="7543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Перпендикулярность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Девиз урока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3900488" cy="5172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   </a:t>
            </a:r>
            <a:r>
              <a:rPr lang="ru-RU" sz="3600" smtClean="0"/>
              <a:t>Мудр не тот, кто знает много, а тот, чьи знания полезны” </a:t>
            </a:r>
          </a:p>
          <a:p>
            <a:pPr>
              <a:buFont typeface="Wingdings" pitchFamily="2" charset="2"/>
              <a:buNone/>
            </a:pPr>
            <a:endParaRPr lang="ru-RU" sz="3600" smtClean="0"/>
          </a:p>
          <a:p>
            <a:pPr>
              <a:buFont typeface="Wingdings" pitchFamily="2" charset="2"/>
              <a:buNone/>
            </a:pPr>
            <a:r>
              <a:rPr lang="ru-RU" sz="3600" smtClean="0"/>
              <a:t>                  Эсхил</a:t>
            </a:r>
          </a:p>
        </p:txBody>
      </p:sp>
      <p:pic>
        <p:nvPicPr>
          <p:cNvPr id="9220" name="Picture 2" descr="http://900igr.net/up/datai/72102/0008-00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214438"/>
            <a:ext cx="36861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gray">
          <a:xfrm>
            <a:off x="714375" y="214313"/>
            <a:ext cx="7543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Перпендикуляр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1214438"/>
            <a:ext cx="85725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kern="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От латинского слова </a:t>
            </a:r>
          </a:p>
          <a:p>
            <a:pPr algn="ctr">
              <a:defRPr/>
            </a:pPr>
            <a:r>
              <a:rPr lang="ru-RU" sz="3200" b="1" kern="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3200" b="1" kern="0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перпендикулярис</a:t>
            </a:r>
            <a:r>
              <a:rPr lang="ru-RU" sz="3200" b="1" kern="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pPr algn="ctr">
              <a:defRPr/>
            </a:pPr>
            <a:r>
              <a:rPr lang="ru-RU" sz="3200" b="1" kern="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«ОТВЕС»</a:t>
            </a:r>
          </a:p>
        </p:txBody>
      </p:sp>
      <p:pic>
        <p:nvPicPr>
          <p:cNvPr id="10244" name="Picture 4" descr="ÐÑÐ¸Ð»Ð¾Ð¶Ð¸Ð² Ð½Ð¸ÑÑ Ðº Ð²ÐµÑÑÐ¸ÐºÐ°Ð»ÑÐ½Ð¾Ð¹ Ð¿Ð¾Ð²ÐµÑÑÐ½Ð¾ÑÑÐ¸ Ð´Ð¾Ð¶Ð¸Ð´Ð°ÑÑÑÑ Ð¿Ð¾ÐºÐ° ÑÑÐ¿Ð¾ÐºÐ¾ÑÑÑÑ ÐµÐ³Ð¾ ÐºÐ¾Ð»ÐµÐ±Ð°Ð½Ð¸Ñ, Ð° Ð·Ð°ÑÐµÐ¼ ÑÐ¼Ð¾ÑÑÑÑ, Ð¾Ð´Ð¸Ð½Ð°ÐºÐ¾Ð²Ð¾Ðµ Ð»Ð¸ ÑÐ°ÑÑÑÐ¾ÑÐ½Ð¸Ðµ Ð¾Ñ Ð¿ÑÐ¾Ð²ÐµÑÑÐµÐ¼Ð¾Ð¹ Ð¿Ð¾Ð²ÐµÑÑÐ½Ð¾ÑÑÐ¸ Ð´Ð¾ ÑÐ½ÑÑ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3000375"/>
            <a:ext cx="707231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7696200" cy="976313"/>
          </a:xfrm>
        </p:spPr>
        <p:txBody>
          <a:bodyPr/>
          <a:lstStyle/>
          <a:p>
            <a:pPr algn="ctr"/>
            <a:r>
              <a:rPr lang="ru-RU" sz="4400" smtClean="0">
                <a:solidFill>
                  <a:srgbClr val="000099"/>
                </a:solidFill>
              </a:rPr>
              <a:t>Устный журнал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3433769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ln w="1905"/>
                <a:solidFill>
                  <a:srgbClr val="33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стр. Перпендикулярность прямых в пространстве.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ln w="1905"/>
                <a:solidFill>
                  <a:srgbClr val="33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стр. Перпендикулярность прямой и плоскости в пространстве.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ln w="1905"/>
                <a:solidFill>
                  <a:srgbClr val="33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стр. Перпендикулярность плоскостей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2" y="2066876"/>
            <a:ext cx="9144064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"/>
                <a:solidFill>
                  <a:srgbClr val="33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Перпендикулярность прямых в пространстве.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428604"/>
            <a:ext cx="8501122" cy="523220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0099"/>
                </a:solidFill>
              </a:rPr>
              <a:t>1 страница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76400" y="3976688"/>
            <a:ext cx="6324600" cy="2057400"/>
            <a:chOff x="336" y="2024"/>
            <a:chExt cx="4280" cy="1152"/>
          </a:xfrm>
        </p:grpSpPr>
        <p:sp>
          <p:nvSpPr>
            <p:cNvPr id="138243" name="Freeform 3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/>
              <a:ahLst/>
              <a:cxnLst>
                <a:cxn ang="0">
                  <a:pos x="0" y="1088"/>
                </a:cxn>
                <a:cxn ang="0">
                  <a:pos x="904" y="80"/>
                </a:cxn>
                <a:cxn ang="0">
                  <a:pos x="4280" y="0"/>
                </a:cxn>
                <a:cxn ang="0">
                  <a:pos x="3432" y="1088"/>
                </a:cxn>
                <a:cxn ang="0">
                  <a:pos x="6" y="1091"/>
                </a:cxn>
                <a:cxn ang="0">
                  <a:pos x="6" y="1123"/>
                </a:cxn>
                <a:cxn ang="0">
                  <a:pos x="3448" y="1120"/>
                </a:cxn>
                <a:cxn ang="0">
                  <a:pos x="3448" y="1136"/>
                </a:cxn>
                <a:cxn ang="0">
                  <a:pos x="3464" y="1104"/>
                </a:cxn>
                <a:cxn ang="0">
                  <a:pos x="3448" y="1104"/>
                </a:cxn>
                <a:cxn ang="0">
                  <a:pos x="4264" y="48"/>
                </a:cxn>
                <a:cxn ang="0">
                  <a:pos x="4264" y="48"/>
                </a:cxn>
                <a:cxn ang="0">
                  <a:pos x="3448" y="1088"/>
                </a:cxn>
                <a:cxn ang="0">
                  <a:pos x="6" y="1091"/>
                </a:cxn>
              </a:cxnLst>
              <a:rect l="0" t="0" r="r" b="b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CC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8244" name="Freeform 4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/>
              <a:ahLst/>
              <a:cxnLst>
                <a:cxn ang="0">
                  <a:pos x="848" y="0"/>
                </a:cxn>
                <a:cxn ang="0">
                  <a:pos x="848" y="64"/>
                </a:cxn>
                <a:cxn ang="0">
                  <a:pos x="12" y="1138"/>
                </a:cxn>
                <a:cxn ang="0">
                  <a:pos x="0" y="1090"/>
                </a:cxn>
                <a:cxn ang="0">
                  <a:pos x="848" y="0"/>
                </a:cxn>
              </a:cxnLst>
              <a:rect l="0" t="0" r="r" b="b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8245" name="Freeform 5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3432" y="5"/>
                </a:cxn>
                <a:cxn ang="0">
                  <a:pos x="3444" y="53"/>
                </a:cxn>
                <a:cxn ang="0">
                  <a:pos x="0" y="59"/>
                </a:cxn>
                <a:cxn ang="0">
                  <a:pos x="6" y="22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38247" name="Freeform 7"/>
          <p:cNvSpPr>
            <a:spLocks/>
          </p:cNvSpPr>
          <p:nvPr/>
        </p:nvSpPr>
        <p:spPr bwMode="auto">
          <a:xfrm>
            <a:off x="4254500" y="4891088"/>
            <a:ext cx="520700" cy="279400"/>
          </a:xfrm>
          <a:custGeom>
            <a:avLst/>
            <a:gdLst/>
            <a:ahLst/>
            <a:cxnLst>
              <a:cxn ang="0">
                <a:pos x="328" y="0"/>
              </a:cxn>
              <a:cxn ang="0">
                <a:pos x="192" y="176"/>
              </a:cxn>
              <a:cxn ang="0">
                <a:pos x="0" y="176"/>
              </a:cxn>
            </a:cxnLst>
            <a:rect l="0" t="0" r="r" b="b"/>
            <a:pathLst>
              <a:path w="328" h="176">
                <a:moveTo>
                  <a:pt x="328" y="0"/>
                </a:moveTo>
                <a:lnTo>
                  <a:pt x="192" y="176"/>
                </a:lnTo>
                <a:lnTo>
                  <a:pt x="0" y="176"/>
                </a:lnTo>
              </a:path>
            </a:pathLst>
          </a:custGeom>
          <a:noFill/>
          <a:ln w="41275" cmpd="sng">
            <a:solidFill>
              <a:schemeClr val="accent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3124200" y="4738688"/>
            <a:ext cx="3556000" cy="584200"/>
            <a:chOff x="1248" y="1488"/>
            <a:chExt cx="2240" cy="368"/>
          </a:xfrm>
        </p:grpSpPr>
        <p:sp>
          <p:nvSpPr>
            <p:cNvPr id="138249" name="Text Box 9"/>
            <p:cNvSpPr txBox="1">
              <a:spLocks noChangeArrowheads="1"/>
            </p:cNvSpPr>
            <p:nvPr/>
          </p:nvSpPr>
          <p:spPr bwMode="auto">
            <a:xfrm>
              <a:off x="3096" y="1488"/>
              <a:ext cx="30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rgbClr val="000099"/>
                  </a:solidFill>
                  <a:latin typeface="+mn-lt"/>
                  <a:cs typeface="Arial" charset="0"/>
                </a:rPr>
                <a:t>b</a:t>
              </a:r>
              <a:endParaRPr lang="ru-RU" sz="3200" b="1" dirty="0">
                <a:solidFill>
                  <a:srgbClr val="000099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38250" name="Freeform 10"/>
            <p:cNvSpPr>
              <a:spLocks/>
            </p:cNvSpPr>
            <p:nvPr/>
          </p:nvSpPr>
          <p:spPr bwMode="auto">
            <a:xfrm>
              <a:off x="1248" y="1547"/>
              <a:ext cx="2240" cy="48"/>
            </a:xfrm>
            <a:custGeom>
              <a:avLst/>
              <a:gdLst/>
              <a:ahLst/>
              <a:cxnLst>
                <a:cxn ang="0">
                  <a:pos x="2240" y="0"/>
                </a:cxn>
                <a:cxn ang="0">
                  <a:pos x="0" y="48"/>
                </a:cxn>
              </a:cxnLst>
              <a:rect l="0" t="0" r="r" b="b"/>
              <a:pathLst>
                <a:path w="2240" h="48">
                  <a:moveTo>
                    <a:pt x="2240" y="0"/>
                  </a:moveTo>
                  <a:lnTo>
                    <a:pt x="0" y="48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3317" name="Group 11"/>
          <p:cNvGrpSpPr>
            <a:grpSpLocks/>
          </p:cNvGrpSpPr>
          <p:nvPr/>
        </p:nvGrpSpPr>
        <p:grpSpPr bwMode="auto">
          <a:xfrm>
            <a:off x="3581400" y="3824288"/>
            <a:ext cx="1676400" cy="2009775"/>
            <a:chOff x="2256" y="2016"/>
            <a:chExt cx="1056" cy="1266"/>
          </a:xfrm>
        </p:grpSpPr>
        <p:sp>
          <p:nvSpPr>
            <p:cNvPr id="138252" name="Text Box 12"/>
            <p:cNvSpPr txBox="1">
              <a:spLocks noChangeArrowheads="1"/>
            </p:cNvSpPr>
            <p:nvPr/>
          </p:nvSpPr>
          <p:spPr bwMode="auto">
            <a:xfrm>
              <a:off x="2832" y="2016"/>
              <a:ext cx="30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rgbClr val="000099"/>
                  </a:solidFill>
                  <a:latin typeface="+mn-lt"/>
                  <a:cs typeface="Arial" charset="0"/>
                </a:rPr>
                <a:t>a</a:t>
              </a:r>
              <a:endParaRPr lang="ru-RU" sz="3200" b="1" dirty="0">
                <a:solidFill>
                  <a:srgbClr val="000099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38253" name="Freeform 13"/>
            <p:cNvSpPr>
              <a:spLocks/>
            </p:cNvSpPr>
            <p:nvPr/>
          </p:nvSpPr>
          <p:spPr bwMode="auto">
            <a:xfrm rot="-442575">
              <a:off x="2256" y="2208"/>
              <a:ext cx="1056" cy="1074"/>
            </a:xfrm>
            <a:custGeom>
              <a:avLst/>
              <a:gdLst/>
              <a:ahLst/>
              <a:cxnLst>
                <a:cxn ang="0">
                  <a:pos x="2240" y="0"/>
                </a:cxn>
                <a:cxn ang="0">
                  <a:pos x="0" y="48"/>
                </a:cxn>
              </a:cxnLst>
              <a:rect l="0" t="0" r="r" b="b"/>
              <a:pathLst>
                <a:path w="2240" h="48">
                  <a:moveTo>
                    <a:pt x="2240" y="0"/>
                  </a:moveTo>
                  <a:lnTo>
                    <a:pt x="0" y="48"/>
                  </a:lnTo>
                </a:path>
              </a:pathLst>
            </a:custGeom>
            <a:noFill/>
            <a:ln w="57150" cmpd="sng">
              <a:solidFill>
                <a:srgbClr val="00008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571750" y="2300288"/>
            <a:ext cx="649288" cy="4368800"/>
            <a:chOff x="2772" y="1488"/>
            <a:chExt cx="409" cy="2752"/>
          </a:xfrm>
        </p:grpSpPr>
        <p:sp>
          <p:nvSpPr>
            <p:cNvPr id="138255" name="Text Box 15"/>
            <p:cNvSpPr txBox="1">
              <a:spLocks noChangeArrowheads="1"/>
            </p:cNvSpPr>
            <p:nvPr/>
          </p:nvSpPr>
          <p:spPr bwMode="auto">
            <a:xfrm>
              <a:off x="2880" y="1488"/>
              <a:ext cx="301" cy="44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>
                  <a:solidFill>
                    <a:srgbClr val="000099"/>
                  </a:solidFill>
                  <a:latin typeface="+mn-lt"/>
                  <a:cs typeface="Arial" charset="0"/>
                </a:rPr>
                <a:t>c</a:t>
              </a:r>
              <a:endParaRPr lang="ru-RU" sz="4000" b="1">
                <a:solidFill>
                  <a:srgbClr val="000099"/>
                </a:solidFill>
                <a:latin typeface="+mn-lt"/>
                <a:cs typeface="Arial" charset="0"/>
              </a:endParaRPr>
            </a:p>
          </p:txBody>
        </p:sp>
        <p:grpSp>
          <p:nvGrpSpPr>
            <p:cNvPr id="13353" name="Group 16"/>
            <p:cNvGrpSpPr>
              <a:grpSpLocks/>
            </p:cNvGrpSpPr>
            <p:nvPr/>
          </p:nvGrpSpPr>
          <p:grpSpPr bwMode="auto">
            <a:xfrm>
              <a:off x="2772" y="1872"/>
              <a:ext cx="90" cy="1317"/>
              <a:chOff x="2772" y="1872"/>
              <a:chExt cx="90" cy="1317"/>
            </a:xfrm>
          </p:grpSpPr>
          <p:sp>
            <p:nvSpPr>
              <p:cNvPr id="138258" name="Freeform 18"/>
              <p:cNvSpPr>
                <a:spLocks/>
              </p:cNvSpPr>
              <p:nvPr/>
            </p:nvSpPr>
            <p:spPr bwMode="auto">
              <a:xfrm>
                <a:off x="2792" y="1872"/>
                <a:ext cx="16" cy="12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258"/>
                  </a:cxn>
                </a:cxnLst>
                <a:rect l="0" t="0" r="r" b="b"/>
                <a:pathLst>
                  <a:path w="16" h="1258">
                    <a:moveTo>
                      <a:pt x="0" y="0"/>
                    </a:moveTo>
                    <a:lnTo>
                      <a:pt x="16" y="1258"/>
                    </a:lnTo>
                  </a:path>
                </a:pathLst>
              </a:custGeom>
              <a:noFill/>
              <a:ln w="57150" cmpd="sng">
                <a:solidFill>
                  <a:srgbClr val="000099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8257" name="Oval 17"/>
              <p:cNvSpPr>
                <a:spLocks noChangeArrowheads="1"/>
              </p:cNvSpPr>
              <p:nvPr/>
            </p:nvSpPr>
            <p:spPr bwMode="auto">
              <a:xfrm>
                <a:off x="2772" y="3099"/>
                <a:ext cx="90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138259" name="Freeform 19"/>
            <p:cNvSpPr>
              <a:spLocks/>
            </p:cNvSpPr>
            <p:nvPr/>
          </p:nvSpPr>
          <p:spPr bwMode="auto">
            <a:xfrm>
              <a:off x="2808" y="3184"/>
              <a:ext cx="1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72"/>
                </a:cxn>
              </a:cxnLst>
              <a:rect l="0" t="0" r="r" b="b"/>
              <a:pathLst>
                <a:path w="1" h="672">
                  <a:moveTo>
                    <a:pt x="0" y="0"/>
                  </a:moveTo>
                  <a:lnTo>
                    <a:pt x="0" y="672"/>
                  </a:lnTo>
                </a:path>
              </a:pathLst>
            </a:custGeom>
            <a:noFill/>
            <a:ln w="57150" cap="flat" cmpd="sng">
              <a:solidFill>
                <a:srgbClr val="00009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8260" name="Freeform 20"/>
            <p:cNvSpPr>
              <a:spLocks/>
            </p:cNvSpPr>
            <p:nvPr/>
          </p:nvSpPr>
          <p:spPr bwMode="auto">
            <a:xfrm>
              <a:off x="2808" y="3840"/>
              <a:ext cx="1" cy="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00"/>
                </a:cxn>
              </a:cxnLst>
              <a:rect l="0" t="0" r="r" b="b"/>
              <a:pathLst>
                <a:path w="1" h="400">
                  <a:moveTo>
                    <a:pt x="0" y="0"/>
                  </a:moveTo>
                  <a:lnTo>
                    <a:pt x="0" y="400"/>
                  </a:lnTo>
                </a:path>
              </a:pathLst>
            </a:custGeom>
            <a:noFill/>
            <a:ln w="57150" cap="flat" cmpd="sng">
              <a:solidFill>
                <a:srgbClr val="000099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6629400" y="2403475"/>
            <a:ext cx="1562100" cy="1311275"/>
            <a:chOff x="4464" y="3120"/>
            <a:chExt cx="984" cy="826"/>
          </a:xfrm>
        </p:grpSpPr>
        <p:sp>
          <p:nvSpPr>
            <p:cNvPr id="138262" name="Text Box 22"/>
            <p:cNvSpPr txBox="1">
              <a:spLocks noChangeArrowheads="1"/>
            </p:cNvSpPr>
            <p:nvPr/>
          </p:nvSpPr>
          <p:spPr bwMode="auto">
            <a:xfrm>
              <a:off x="4464" y="3120"/>
              <a:ext cx="984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000099"/>
                  </a:solidFill>
                  <a:latin typeface="+mn-lt"/>
                  <a:cs typeface="Arial" charset="0"/>
                </a:rPr>
                <a:t>a</a:t>
              </a:r>
              <a:r>
                <a:rPr lang="en-US" sz="4000" dirty="0">
                  <a:solidFill>
                    <a:srgbClr val="000099"/>
                  </a:solidFill>
                  <a:latin typeface="+mn-lt"/>
                  <a:cs typeface="Arial" charset="0"/>
                </a:rPr>
                <a:t>   </a:t>
              </a:r>
              <a:r>
                <a:rPr lang="en-US" sz="4000" b="1" dirty="0">
                  <a:solidFill>
                    <a:srgbClr val="000099"/>
                  </a:solidFill>
                  <a:latin typeface="+mn-lt"/>
                  <a:cs typeface="Arial" charset="0"/>
                </a:rPr>
                <a:t>b,  a    b     </a:t>
              </a:r>
              <a:endParaRPr lang="ru-RU" sz="4000" b="1" dirty="0">
                <a:solidFill>
                  <a:srgbClr val="000099"/>
                </a:solidFill>
                <a:latin typeface="+mn-lt"/>
                <a:cs typeface="Arial" charset="0"/>
              </a:endParaRPr>
            </a:p>
          </p:txBody>
        </p:sp>
        <p:grpSp>
          <p:nvGrpSpPr>
            <p:cNvPr id="13348" name="Group 23"/>
            <p:cNvGrpSpPr>
              <a:grpSpLocks/>
            </p:cNvGrpSpPr>
            <p:nvPr/>
          </p:nvGrpSpPr>
          <p:grpSpPr bwMode="auto">
            <a:xfrm>
              <a:off x="4752" y="3216"/>
              <a:ext cx="192" cy="240"/>
              <a:chOff x="5088" y="1632"/>
              <a:chExt cx="192" cy="240"/>
            </a:xfrm>
          </p:grpSpPr>
          <p:sp>
            <p:nvSpPr>
              <p:cNvPr id="138264" name="Line 24"/>
              <p:cNvSpPr>
                <a:spLocks noChangeShapeType="1"/>
              </p:cNvSpPr>
              <p:nvPr/>
            </p:nvSpPr>
            <p:spPr bwMode="auto">
              <a:xfrm>
                <a:off x="5088" y="187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8265" name="Line 25"/>
              <p:cNvSpPr>
                <a:spLocks noChangeShapeType="1"/>
              </p:cNvSpPr>
              <p:nvPr/>
            </p:nvSpPr>
            <p:spPr bwMode="auto">
              <a:xfrm>
                <a:off x="5184" y="1632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138266" name="Freeform 26"/>
            <p:cNvSpPr>
              <a:spLocks/>
            </p:cNvSpPr>
            <p:nvPr/>
          </p:nvSpPr>
          <p:spPr bwMode="auto">
            <a:xfrm>
              <a:off x="4752" y="3642"/>
              <a:ext cx="192" cy="294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36" y="64"/>
                </a:cxn>
                <a:cxn ang="0">
                  <a:pos x="100" y="0"/>
                </a:cxn>
                <a:cxn ang="0">
                  <a:pos x="164" y="64"/>
                </a:cxn>
                <a:cxn ang="0">
                  <a:pos x="192" y="294"/>
                </a:cxn>
              </a:cxnLst>
              <a:rect l="0" t="0" r="r" b="b"/>
              <a:pathLst>
                <a:path w="192" h="294">
                  <a:moveTo>
                    <a:pt x="0" y="294"/>
                  </a:moveTo>
                  <a:cubicBezTo>
                    <a:pt x="6" y="256"/>
                    <a:pt x="19" y="113"/>
                    <a:pt x="36" y="64"/>
                  </a:cubicBezTo>
                  <a:cubicBezTo>
                    <a:pt x="53" y="15"/>
                    <a:pt x="79" y="0"/>
                    <a:pt x="100" y="0"/>
                  </a:cubicBezTo>
                  <a:cubicBezTo>
                    <a:pt x="121" y="0"/>
                    <a:pt x="149" y="15"/>
                    <a:pt x="164" y="64"/>
                  </a:cubicBezTo>
                  <a:cubicBezTo>
                    <a:pt x="179" y="113"/>
                    <a:pt x="186" y="246"/>
                    <a:pt x="192" y="294"/>
                  </a:cubicBezTo>
                </a:path>
              </a:pathLst>
            </a:custGeom>
            <a:noFill/>
            <a:ln w="28575" cmpd="sng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684213" y="2757488"/>
            <a:ext cx="1562100" cy="1311275"/>
            <a:chOff x="288" y="3216"/>
            <a:chExt cx="984" cy="826"/>
          </a:xfrm>
        </p:grpSpPr>
        <p:sp>
          <p:nvSpPr>
            <p:cNvPr id="138268" name="Text Box 28"/>
            <p:cNvSpPr txBox="1">
              <a:spLocks noChangeArrowheads="1"/>
            </p:cNvSpPr>
            <p:nvPr/>
          </p:nvSpPr>
          <p:spPr bwMode="auto">
            <a:xfrm>
              <a:off x="288" y="3216"/>
              <a:ext cx="984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>
                  <a:solidFill>
                    <a:srgbClr val="000099"/>
                  </a:solidFill>
                  <a:latin typeface="+mn-lt"/>
                  <a:cs typeface="Arial" charset="0"/>
                </a:rPr>
                <a:t>c</a:t>
              </a:r>
              <a:r>
                <a:rPr lang="en-US" sz="4000">
                  <a:solidFill>
                    <a:srgbClr val="000099"/>
                  </a:solidFill>
                  <a:latin typeface="+mn-lt"/>
                  <a:cs typeface="Arial" charset="0"/>
                </a:rPr>
                <a:t>   </a:t>
              </a:r>
              <a:r>
                <a:rPr lang="en-US" sz="4000" b="1">
                  <a:solidFill>
                    <a:srgbClr val="000099"/>
                  </a:solidFill>
                  <a:latin typeface="+mn-lt"/>
                  <a:cs typeface="Arial" charset="0"/>
                </a:rPr>
                <a:t>a,     c   a</a:t>
              </a:r>
              <a:endParaRPr lang="ru-RU" sz="4000" b="1">
                <a:solidFill>
                  <a:srgbClr val="000099"/>
                </a:solidFill>
                <a:latin typeface="+mn-lt"/>
                <a:cs typeface="Arial" charset="0"/>
              </a:endParaRPr>
            </a:p>
          </p:txBody>
        </p:sp>
        <p:grpSp>
          <p:nvGrpSpPr>
            <p:cNvPr id="13341" name="Group 29"/>
            <p:cNvGrpSpPr>
              <a:grpSpLocks/>
            </p:cNvGrpSpPr>
            <p:nvPr/>
          </p:nvGrpSpPr>
          <p:grpSpPr bwMode="auto">
            <a:xfrm>
              <a:off x="532" y="3312"/>
              <a:ext cx="192" cy="240"/>
              <a:chOff x="5044" y="1632"/>
              <a:chExt cx="192" cy="240"/>
            </a:xfrm>
          </p:grpSpPr>
          <p:sp>
            <p:nvSpPr>
              <p:cNvPr id="138270" name="Line 30"/>
              <p:cNvSpPr>
                <a:spLocks noChangeShapeType="1"/>
              </p:cNvSpPr>
              <p:nvPr/>
            </p:nvSpPr>
            <p:spPr bwMode="auto">
              <a:xfrm>
                <a:off x="5044" y="187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8271" name="Line 31"/>
              <p:cNvSpPr>
                <a:spLocks noChangeShapeType="1"/>
              </p:cNvSpPr>
              <p:nvPr/>
            </p:nvSpPr>
            <p:spPr bwMode="auto">
              <a:xfrm>
                <a:off x="5140" y="1632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3342" name="Group 32"/>
            <p:cNvGrpSpPr>
              <a:grpSpLocks/>
            </p:cNvGrpSpPr>
            <p:nvPr/>
          </p:nvGrpSpPr>
          <p:grpSpPr bwMode="auto">
            <a:xfrm>
              <a:off x="560" y="3888"/>
              <a:ext cx="160" cy="97"/>
              <a:chOff x="528" y="3888"/>
              <a:chExt cx="160" cy="97"/>
            </a:xfrm>
          </p:grpSpPr>
          <p:sp>
            <p:nvSpPr>
              <p:cNvPr id="138273" name="Freeform 33"/>
              <p:cNvSpPr>
                <a:spLocks/>
              </p:cNvSpPr>
              <p:nvPr/>
            </p:nvSpPr>
            <p:spPr bwMode="auto">
              <a:xfrm>
                <a:off x="528" y="3984"/>
                <a:ext cx="16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0" y="0"/>
                  </a:cxn>
                </a:cxnLst>
                <a:rect l="0" t="0" r="r" b="b"/>
                <a:pathLst>
                  <a:path w="160" h="1">
                    <a:moveTo>
                      <a:pt x="0" y="0"/>
                    </a:moveTo>
                    <a:lnTo>
                      <a:pt x="160" y="0"/>
                    </a:lnTo>
                  </a:path>
                </a:pathLst>
              </a:custGeom>
              <a:noFill/>
              <a:ln w="38100" cmpd="sng">
                <a:solidFill>
                  <a:srgbClr val="000080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8274" name="Oval 34"/>
              <p:cNvSpPr>
                <a:spLocks noChangeArrowheads="1"/>
              </p:cNvSpPr>
              <p:nvPr/>
            </p:nvSpPr>
            <p:spPr bwMode="auto">
              <a:xfrm>
                <a:off x="576" y="3888"/>
                <a:ext cx="48" cy="48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2571750" y="2286000"/>
            <a:ext cx="928688" cy="4357688"/>
            <a:chOff x="2820" y="1015"/>
            <a:chExt cx="585" cy="2745"/>
          </a:xfrm>
        </p:grpSpPr>
        <p:sp>
          <p:nvSpPr>
            <p:cNvPr id="138276" name="Text Box 36"/>
            <p:cNvSpPr txBox="1">
              <a:spLocks noChangeArrowheads="1"/>
            </p:cNvSpPr>
            <p:nvPr/>
          </p:nvSpPr>
          <p:spPr bwMode="auto">
            <a:xfrm>
              <a:off x="2925" y="1015"/>
              <a:ext cx="4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000099"/>
                  </a:solidFill>
                  <a:latin typeface="+mn-lt"/>
                  <a:cs typeface="Arial" charset="0"/>
                </a:rPr>
                <a:t>c</a:t>
              </a:r>
              <a:r>
                <a:rPr lang="ru-RU" sz="4000" b="1" baseline="30000" dirty="0">
                  <a:solidFill>
                    <a:srgbClr val="000099"/>
                  </a:solidFill>
                  <a:latin typeface="+mn-lt"/>
                  <a:cs typeface="Arial" charset="0"/>
                </a:rPr>
                <a:t>´</a:t>
              </a:r>
              <a:endParaRPr lang="ru-RU" sz="4000" b="1" dirty="0">
                <a:solidFill>
                  <a:srgbClr val="000099"/>
                </a:solidFill>
                <a:latin typeface="+mn-lt"/>
                <a:cs typeface="Arial" charset="0"/>
              </a:endParaRPr>
            </a:p>
          </p:txBody>
        </p:sp>
        <p:grpSp>
          <p:nvGrpSpPr>
            <p:cNvPr id="13329" name="Group 37"/>
            <p:cNvGrpSpPr>
              <a:grpSpLocks/>
            </p:cNvGrpSpPr>
            <p:nvPr/>
          </p:nvGrpSpPr>
          <p:grpSpPr bwMode="auto">
            <a:xfrm>
              <a:off x="2820" y="1392"/>
              <a:ext cx="90" cy="1320"/>
              <a:chOff x="2772" y="1872"/>
              <a:chExt cx="90" cy="1320"/>
            </a:xfrm>
          </p:grpSpPr>
          <p:sp>
            <p:nvSpPr>
              <p:cNvPr id="138279" name="Freeform 39"/>
              <p:cNvSpPr>
                <a:spLocks/>
              </p:cNvSpPr>
              <p:nvPr/>
            </p:nvSpPr>
            <p:spPr bwMode="auto">
              <a:xfrm>
                <a:off x="2792" y="1872"/>
                <a:ext cx="16" cy="12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258"/>
                  </a:cxn>
                </a:cxnLst>
                <a:rect l="0" t="0" r="r" b="b"/>
                <a:pathLst>
                  <a:path w="16" h="1258">
                    <a:moveTo>
                      <a:pt x="0" y="0"/>
                    </a:moveTo>
                    <a:lnTo>
                      <a:pt x="16" y="1258"/>
                    </a:lnTo>
                  </a:path>
                </a:pathLst>
              </a:custGeom>
              <a:noFill/>
              <a:ln w="57150" cmpd="sng">
                <a:solidFill>
                  <a:srgbClr val="00008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8278" name="Oval 38"/>
              <p:cNvSpPr>
                <a:spLocks noChangeArrowheads="1"/>
              </p:cNvSpPr>
              <p:nvPr/>
            </p:nvSpPr>
            <p:spPr bwMode="auto">
              <a:xfrm>
                <a:off x="2772" y="3102"/>
                <a:ext cx="90" cy="90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138280" name="Freeform 40"/>
            <p:cNvSpPr>
              <a:spLocks/>
            </p:cNvSpPr>
            <p:nvPr/>
          </p:nvSpPr>
          <p:spPr bwMode="auto">
            <a:xfrm>
              <a:off x="2856" y="2704"/>
              <a:ext cx="1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72"/>
                </a:cxn>
              </a:cxnLst>
              <a:rect l="0" t="0" r="r" b="b"/>
              <a:pathLst>
                <a:path w="1" h="672">
                  <a:moveTo>
                    <a:pt x="0" y="0"/>
                  </a:moveTo>
                  <a:lnTo>
                    <a:pt x="0" y="672"/>
                  </a:lnTo>
                </a:path>
              </a:pathLst>
            </a:custGeom>
            <a:noFill/>
            <a:ln w="57150" cap="flat" cmpd="sng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8281" name="Freeform 41"/>
            <p:cNvSpPr>
              <a:spLocks/>
            </p:cNvSpPr>
            <p:nvPr/>
          </p:nvSpPr>
          <p:spPr bwMode="auto">
            <a:xfrm>
              <a:off x="2856" y="3360"/>
              <a:ext cx="1" cy="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00"/>
                </a:cxn>
              </a:cxnLst>
              <a:rect l="0" t="0" r="r" b="b"/>
              <a:pathLst>
                <a:path w="1" h="400">
                  <a:moveTo>
                    <a:pt x="0" y="0"/>
                  </a:moveTo>
                  <a:lnTo>
                    <a:pt x="0" y="400"/>
                  </a:lnTo>
                </a:path>
              </a:pathLst>
            </a:custGeom>
            <a:noFill/>
            <a:ln w="57150" cap="flat" cmpd="sng">
              <a:solidFill>
                <a:srgbClr val="00008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38282" name="Freeform 42"/>
          <p:cNvSpPr>
            <a:spLocks/>
          </p:cNvSpPr>
          <p:nvPr/>
        </p:nvSpPr>
        <p:spPr bwMode="auto">
          <a:xfrm>
            <a:off x="4267200" y="4370388"/>
            <a:ext cx="215900" cy="787400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0" y="208"/>
              </a:cxn>
              <a:cxn ang="0">
                <a:pos x="136" y="0"/>
              </a:cxn>
            </a:cxnLst>
            <a:rect l="0" t="0" r="r" b="b"/>
            <a:pathLst>
              <a:path w="136" h="496">
                <a:moveTo>
                  <a:pt x="0" y="496"/>
                </a:moveTo>
                <a:lnTo>
                  <a:pt x="0" y="208"/>
                </a:lnTo>
                <a:lnTo>
                  <a:pt x="136" y="0"/>
                </a:lnTo>
              </a:path>
            </a:pathLst>
          </a:custGeom>
          <a:noFill/>
          <a:ln w="41275" cmpd="sng">
            <a:solidFill>
              <a:srgbClr val="000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4100" name="TextBox 4099"/>
          <p:cNvSpPr txBox="1">
            <a:spLocks noChangeArrowheads="1"/>
          </p:cNvSpPr>
          <p:nvPr/>
        </p:nvSpPr>
        <p:spPr bwMode="auto">
          <a:xfrm>
            <a:off x="357158" y="1035120"/>
            <a:ext cx="8501122" cy="1107996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200" b="1" dirty="0">
                <a:solidFill>
                  <a:srgbClr val="000099"/>
                </a:solidFill>
              </a:rPr>
              <a:t>Две прямые </a:t>
            </a:r>
            <a:r>
              <a:rPr lang="ru-RU" sz="2200" b="1" dirty="0">
                <a:solidFill>
                  <a:srgbClr val="CC0066"/>
                </a:solidFill>
              </a:rPr>
              <a:t>в пространстве</a:t>
            </a:r>
            <a:r>
              <a:rPr lang="ru-RU" sz="2200" b="1" dirty="0">
                <a:solidFill>
                  <a:srgbClr val="000099"/>
                </a:solidFill>
              </a:rPr>
              <a:t> называются перпендикулярными (взаимно перпендикулярными), если угол между ними равен 90</a:t>
            </a:r>
            <a:r>
              <a:rPr lang="ru-RU" sz="2200" b="1" baseline="30000" dirty="0">
                <a:solidFill>
                  <a:srgbClr val="000099"/>
                </a:solidFill>
              </a:rPr>
              <a:t>0</a:t>
            </a:r>
            <a:r>
              <a:rPr lang="ru-RU" sz="2200" b="1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619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/>
          <a:p>
            <a:pPr eaLnBrk="0" hangingPunct="0">
              <a:defRPr/>
            </a:pPr>
            <a:r>
              <a:rPr lang="ru-RU" sz="40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Определение:</a:t>
            </a:r>
          </a:p>
        </p:txBody>
      </p:sp>
      <p:sp>
        <p:nvSpPr>
          <p:cNvPr id="45" name="Shape 26626"/>
          <p:cNvSpPr>
            <a:spLocks noChangeArrowheads="1"/>
          </p:cNvSpPr>
          <p:nvPr/>
        </p:nvSpPr>
        <p:spPr bwMode="auto">
          <a:xfrm>
            <a:off x="3143250" y="285750"/>
            <a:ext cx="5715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1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Перпендикулярные </a:t>
            </a:r>
          </a:p>
          <a:p>
            <a:pPr algn="ctr">
              <a:defRPr/>
            </a:pPr>
            <a:r>
              <a:rPr lang="ru-RU" sz="21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прямые.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6 L 0.20834 7.40741E-6 " pathEditMode="relative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theme/theme1.xml><?xml version="1.0" encoding="utf-8"?>
<a:theme xmlns:a="http://schemas.openxmlformats.org/drawingml/2006/main" name="Тема4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3195D9"/>
        </a:accent1>
        <a:accent2>
          <a:srgbClr val="63C2F7"/>
        </a:accent2>
        <a:accent3>
          <a:srgbClr val="FFFFFF"/>
        </a:accent3>
        <a:accent4>
          <a:srgbClr val="000000"/>
        </a:accent4>
        <a:accent5>
          <a:srgbClr val="ADC8E9"/>
        </a:accent5>
        <a:accent6>
          <a:srgbClr val="59B0E0"/>
        </a:accent6>
        <a:hlink>
          <a:srgbClr val="4173F1"/>
        </a:hlink>
        <a:folHlink>
          <a:srgbClr val="3B97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S03000763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2551</TotalTime>
  <Words>1066</Words>
  <Application>Microsoft Office PowerPoint</Application>
  <PresentationFormat>Экран (4:3)</PresentationFormat>
  <Paragraphs>249</Paragraphs>
  <Slides>39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  <vt:variant>
        <vt:lpstr>Произвольные показы</vt:lpstr>
      </vt:variant>
      <vt:variant>
        <vt:i4>5</vt:i4>
      </vt:variant>
    </vt:vector>
  </HeadingPairs>
  <TitlesOfParts>
    <vt:vector size="56" baseType="lpstr">
      <vt:lpstr>Arial</vt:lpstr>
      <vt:lpstr>Georgia</vt:lpstr>
      <vt:lpstr>Wingdings</vt:lpstr>
      <vt:lpstr>Calibri</vt:lpstr>
      <vt:lpstr>Cambria</vt:lpstr>
      <vt:lpstr>Garamond</vt:lpstr>
      <vt:lpstr>Times New Roman</vt:lpstr>
      <vt:lpstr>Symbol</vt:lpstr>
      <vt:lpstr>Monotype Corsiva</vt:lpstr>
      <vt:lpstr>Segoe Script</vt:lpstr>
      <vt:lpstr>Тема4</vt:lpstr>
      <vt:lpstr>TS030007630</vt:lpstr>
      <vt:lpstr>Слайд 1</vt:lpstr>
      <vt:lpstr>Слайд 2</vt:lpstr>
      <vt:lpstr>Слайд 3</vt:lpstr>
      <vt:lpstr>Слайд 4</vt:lpstr>
      <vt:lpstr>Девиз урока</vt:lpstr>
      <vt:lpstr>Слайд 6</vt:lpstr>
      <vt:lpstr>Устный журнал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Выбери ответ:</vt:lpstr>
      <vt:lpstr>Проверим: Выбери ответ</vt:lpstr>
      <vt:lpstr>Слайд 36</vt:lpstr>
      <vt:lpstr>Слайд 37</vt:lpstr>
      <vt:lpstr>Слайд 38</vt:lpstr>
      <vt:lpstr>Слайд 39</vt:lpstr>
      <vt:lpstr>Произвольный показ 1</vt:lpstr>
      <vt:lpstr>Произвольный показ 2</vt:lpstr>
      <vt:lpstr>Произвольный показ 3</vt:lpstr>
      <vt:lpstr>Произвольный показ 4</vt:lpstr>
      <vt:lpstr>Произвольный показ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</dc:title>
  <dc:creator>Малая Елена Васильевна</dc:creator>
  <cp:lastModifiedBy>Людочка</cp:lastModifiedBy>
  <cp:revision>312</cp:revision>
  <dcterms:created xsi:type="dcterms:W3CDTF">2009-01-02T11:11:29Z</dcterms:created>
  <dcterms:modified xsi:type="dcterms:W3CDTF">2020-05-26T17:29:53Z</dcterms:modified>
</cp:coreProperties>
</file>