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1" r:id="rId2"/>
    <p:sldId id="287" r:id="rId3"/>
    <p:sldId id="267" r:id="rId4"/>
    <p:sldId id="288" r:id="rId5"/>
    <p:sldId id="290" r:id="rId6"/>
    <p:sldId id="25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94" r:id="rId18"/>
    <p:sldId id="297" r:id="rId19"/>
    <p:sldId id="289" r:id="rId20"/>
    <p:sldId id="291" r:id="rId21"/>
    <p:sldId id="282" r:id="rId22"/>
    <p:sldId id="280" r:id="rId23"/>
    <p:sldId id="283" r:id="rId24"/>
    <p:sldId id="264" r:id="rId25"/>
    <p:sldId id="263" r:id="rId26"/>
    <p:sldId id="299" r:id="rId27"/>
    <p:sldId id="262" r:id="rId28"/>
    <p:sldId id="292" r:id="rId29"/>
    <p:sldId id="265" r:id="rId30"/>
    <p:sldId id="293" r:id="rId31"/>
    <p:sldId id="300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3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8" d="100"/>
          <a:sy n="88" d="100"/>
        </p:scale>
        <p:origin x="57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D6E13-9473-46B4-A152-DE7361D56932}" type="datetimeFigureOut">
              <a:rPr lang="ru-RU" smtClean="0"/>
              <a:t>17.03.2019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B97BA-EF18-491C-ADF0-8ADAEFC952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8427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D6E13-9473-46B4-A152-DE7361D56932}" type="datetimeFigureOut">
              <a:rPr lang="ru-RU" smtClean="0"/>
              <a:t>17.03.2019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B97BA-EF18-491C-ADF0-8ADAEFC952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463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D6E13-9473-46B4-A152-DE7361D56932}" type="datetimeFigureOut">
              <a:rPr lang="ru-RU" smtClean="0"/>
              <a:t>17.03.2019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B97BA-EF18-491C-ADF0-8ADAEFC952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3627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D6E13-9473-46B4-A152-DE7361D56932}" type="datetimeFigureOut">
              <a:rPr lang="ru-RU" smtClean="0"/>
              <a:t>17.03.2019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B97BA-EF18-491C-ADF0-8ADAEFC952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5953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D6E13-9473-46B4-A152-DE7361D56932}" type="datetimeFigureOut">
              <a:rPr lang="ru-RU" smtClean="0"/>
              <a:t>17.03.2019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B97BA-EF18-491C-ADF0-8ADAEFC952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7616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D6E13-9473-46B4-A152-DE7361D56932}" type="datetimeFigureOut">
              <a:rPr lang="ru-RU" smtClean="0"/>
              <a:t>17.03.2019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B97BA-EF18-491C-ADF0-8ADAEFC952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129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D6E13-9473-46B4-A152-DE7361D56932}" type="datetimeFigureOut">
              <a:rPr lang="ru-RU" smtClean="0"/>
              <a:t>17.03.2019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B97BA-EF18-491C-ADF0-8ADAEFC952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3763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D6E13-9473-46B4-A152-DE7361D56932}" type="datetimeFigureOut">
              <a:rPr lang="ru-RU" smtClean="0"/>
              <a:t>17.03.2019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B97BA-EF18-491C-ADF0-8ADAEFC952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2086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D6E13-9473-46B4-A152-DE7361D56932}" type="datetimeFigureOut">
              <a:rPr lang="ru-RU" smtClean="0"/>
              <a:t>17.03.2019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B97BA-EF18-491C-ADF0-8ADAEFC952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4551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D6E13-9473-46B4-A152-DE7361D56932}" type="datetimeFigureOut">
              <a:rPr lang="ru-RU" smtClean="0"/>
              <a:t>17.03.2019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B97BA-EF18-491C-ADF0-8ADAEFC952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0438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D6E13-9473-46B4-A152-DE7361D56932}" type="datetimeFigureOut">
              <a:rPr lang="ru-RU" smtClean="0"/>
              <a:t>17.03.2019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B97BA-EF18-491C-ADF0-8ADAEFC952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2346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DD6E13-9473-46B4-A152-DE7361D56932}" type="datetimeFigureOut">
              <a:rPr lang="ru-RU" smtClean="0"/>
              <a:t>17.03.2019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DB97BA-EF18-491C-ADF0-8ADAEFC952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01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&#1040;&#1088;&#1093;&#1080;&#1090;&#1077;&#1082;&#1090;&#1091;&#1088;&#1072;%20&#1040;&#1085;&#1075;&#1083;&#1080;&#1080;%20XVI%20&#1074;&#1077;&#1082;" TargetMode="External"/><Relationship Id="rId13" Type="http://schemas.openxmlformats.org/officeDocument/2006/relationships/hyperlink" Target="&#1058;&#1077;&#1072;&#1090;&#1088;%20&#1064;&#1077;&#1082;&#1089;&#1087;&#1080;&#1088;&#1072;%20%22&#1043;&#1083;&#1086;&#1073;&#1091;&#1089;%22" TargetMode="External"/><Relationship Id="rId3" Type="http://schemas.openxmlformats.org/officeDocument/2006/relationships/hyperlink" Target="&#1050;&#1086;&#1088;&#1086;&#1083;&#1077;&#1074;&#1072;%20&#1045;&#1083;&#1080;&#1079;&#1072;&#1074;&#1077;&#1090;&#1072;%20&#1055;&#1077;&#1088;&#1074;&#1072;&#1103;.%20&#1044;&#1086;&#1073;&#1088;&#1072;&#1103;%20&#1082;&#1086;&#1088;&#1086;&#1083;&#1077;&#1074;&#1072;%20&#1041;&#1077;&#1089;&#1089;" TargetMode="External"/><Relationship Id="rId7" Type="http://schemas.openxmlformats.org/officeDocument/2006/relationships/hyperlink" Target="&#1043;&#1077;&#1085;&#1088;&#1080;&#1093;%20VIII" TargetMode="External"/><Relationship Id="rId12" Type="http://schemas.openxmlformats.org/officeDocument/2006/relationships/hyperlink" Target="&#1060;&#1088;&#1101;&#1085;&#1089;&#1080;&#1089;%20&#1041;&#1101;&#1082;&#1086;&#1085;.%20&#1055;&#1086;&#1088;&#1090;&#1088;&#1077;&#1090;" TargetMode="External"/><Relationship Id="rId17" Type="http://schemas.openxmlformats.org/officeDocument/2006/relationships/hyperlink" Target="&#1055;&#1086;&#1088;&#1090;&#1088;&#1077;&#1090;&#1099;%20&#1045;&#1083;&#1080;&#1079;&#1072;&#1074;&#1077;&#1090;&#1099;%20I%20&#1058;&#1102;&#1076;&#1086;&#1088;" TargetMode="External"/><Relationship Id="rId2" Type="http://schemas.openxmlformats.org/officeDocument/2006/relationships/hyperlink" Target="&#1082;&#1086;&#1088;&#1086;&#1085;&#1072;%20&#1045;&#1083;&#1080;&#1079;&#1072;&#1074;&#1077;&#1090;&#1099;%20I%20&#1058;&#1102;&#1076;&#1086;&#1088;" TargetMode="External"/><Relationship Id="rId16" Type="http://schemas.openxmlformats.org/officeDocument/2006/relationships/hyperlink" Target="&#1057;&#1077;&#1088;&#1074;&#1080;&#1089;&#1099;%20&#1080;%20&#1084;&#1072;&#1090;&#1077;&#1088;&#1080;&#1072;&#1083;&#1099;%20&#1076;&#1083;&#1103;%20&#1080;&#1079;&#1091;&#1095;&#1072;&#1102;&#1097;&#1080;&#1093;%20&#1072;&#1085;&#1075;&#1083;&#1080;&#1081;&#1089;&#1082;&#1080;&#1081;%20&#1103;&#1079;&#1099;&#1082;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&#1055;&#1091;&#1090;&#1077;&#1096;&#1077;&#1089;&#1090;&#1074;&#1080;&#1103;%20&#1045;&#1083;&#1080;&#1079;&#1072;&#1074;&#1077;&#1090;&#1099;%20&#1055;&#1077;&#1088;&#1074;&#1086;&#1081;" TargetMode="External"/><Relationship Id="rId11" Type="http://schemas.openxmlformats.org/officeDocument/2006/relationships/hyperlink" Target="&#1059;&#1080;&#1083;&#1100;&#1103;&#1084;%20&#1064;&#1077;&#1082;&#1089;&#1087;&#1080;&#1088;.%20&#1055;&#1086;&#1088;&#1090;&#1088;&#1077;&#1090;" TargetMode="External"/><Relationship Id="rId5" Type="http://schemas.openxmlformats.org/officeDocument/2006/relationships/hyperlink" Target="&#1050;&#1072;&#1088;&#1090;&#1072;%20&#1040;&#1085;&#1075;&#1083;&#1080;&#1080;%2016%20&#1074;&#1077;&#1082;" TargetMode="External"/><Relationship Id="rId15" Type="http://schemas.openxmlformats.org/officeDocument/2006/relationships/hyperlink" Target="&#1041;&#1086;&#1076;&#1083;&#1080;&#1072;&#1085;&#1089;&#1082;&#1072;&#1103;%20&#1073;&#1080;&#1073;&#1083;&#1080;&#1086;&#1090;&#1077;&#1082;&#1072;%20.%20&#1040;&#1085;&#1075;&#1083;&#1080;&#1103;.%20&#1042;&#1077;&#1083;&#1080;&#1082;&#1086;&#1073;&#1088;&#1080;&#1090;&#1072;&#1085;&#1080;&#1103;." TargetMode="External"/><Relationship Id="rId10" Type="http://schemas.openxmlformats.org/officeDocument/2006/relationships/hyperlink" Target="&#1052;&#1077;&#1090;&#1072;&#1083;&#1083;&#1091;&#1088;&#1075;&#1080;&#1095;&#1077;&#1089;&#1082;&#1072;&#1103;%20&#1084;&#1072;&#1085;&#1091;&#1092;&#1072;&#1082;&#1090;&#1091;&#1088;&#1072;" TargetMode="External"/><Relationship Id="rId4" Type="http://schemas.openxmlformats.org/officeDocument/2006/relationships/hyperlink" Target="Elizabeth%20I%20Armada%20Portrait" TargetMode="External"/><Relationship Id="rId9" Type="http://schemas.openxmlformats.org/officeDocument/2006/relationships/hyperlink" Target="&#1052;&#1072;&#1085;&#1091;&#1092;&#1072;&#1082;&#1090;&#1091;&#1088;&#1072;%20&#1074;%20&#1040;&#1085;&#1075;&#1083;&#1080;&#1080;%20XVI%20&#1074;&#1077;&#1082;" TargetMode="External"/><Relationship Id="rId14" Type="http://schemas.openxmlformats.org/officeDocument/2006/relationships/hyperlink" Target="http://www.petamusic.ru).mp3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742" y="0"/>
            <a:ext cx="9699713" cy="6858000"/>
          </a:xfrm>
          <a:prstGeom prst="rect">
            <a:avLst/>
          </a:prstGeom>
        </p:spPr>
      </p:pic>
      <p:pic>
        <p:nvPicPr>
          <p:cNvPr id="3" name="Моцарт — Менуэт (Mauriat) (www.petamusic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97343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28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5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5886" y="198663"/>
            <a:ext cx="8164286" cy="6123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888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420425"/>
            <a:ext cx="7739743" cy="5904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2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817" y="358211"/>
            <a:ext cx="9422184" cy="6070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34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351" y="402773"/>
            <a:ext cx="8886430" cy="6052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558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946" y="609600"/>
            <a:ext cx="9802391" cy="5693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189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630" y="413657"/>
            <a:ext cx="9156050" cy="5889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935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258" y="220435"/>
            <a:ext cx="8588827" cy="6441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6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0" y="6498771"/>
            <a:ext cx="12192000" cy="359229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Бодлианская </a:t>
            </a:r>
            <a:r>
              <a:rPr lang="ru-RU" sz="2400" b="1" dirty="0"/>
              <a:t>библиотека Оксфордского университета. </a:t>
            </a:r>
            <a:r>
              <a:rPr lang="ru-RU" sz="2400" b="1" dirty="0" smtClean="0"/>
              <a:t>Основана </a:t>
            </a:r>
            <a:r>
              <a:rPr lang="ru-RU" sz="2400" b="1" dirty="0"/>
              <a:t>в </a:t>
            </a:r>
            <a:r>
              <a:rPr lang="en-US" sz="2400" b="1" dirty="0"/>
              <a:t>XIV </a:t>
            </a:r>
            <a:r>
              <a:rPr lang="ru-RU" sz="2400" b="1" dirty="0" smtClean="0"/>
              <a:t>веке. Англия 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809534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060" y="258679"/>
            <a:ext cx="6181880" cy="923624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764216" y="1301821"/>
            <a:ext cx="531222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16th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century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England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became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most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economically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powerful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country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itchFamily="34"/>
                <a:cs typeface="Times New Roman" panose="02020603050405020304" pitchFamily="18" charset="0"/>
              </a:rPr>
              <a:t>My</a:t>
            </a: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itchFamily="34"/>
                <a:cs typeface="Times New Roman" panose="02020603050405020304" pitchFamily="18" charset="0"/>
              </a:rPr>
              <a:t>house</a:t>
            </a: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itchFamily="34"/>
                <a:cs typeface="Times New Roman" panose="02020603050405020304" pitchFamily="18" charset="0"/>
              </a:rPr>
              <a:t>is</a:t>
            </a: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itchFamily="34"/>
                <a:cs typeface="Times New Roman" panose="02020603050405020304" pitchFamily="18" charset="0"/>
              </a:rPr>
              <a:t>my</a:t>
            </a: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/>
                <a:cs typeface="Times New Roman" panose="02020603050405020304" pitchFamily="18" charset="0"/>
              </a:rPr>
              <a:t>castle</a:t>
            </a:r>
            <a:r>
              <a:rPr lang="ru-RU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/>
                <a:cs typeface="Times New Roman" panose="02020603050405020304" pitchFamily="18" charset="0"/>
              </a:rPr>
              <a:t>»,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itchFamily="34"/>
                <a:cs typeface="Times New Roman" panose="02020603050405020304" pitchFamily="18" charset="0"/>
              </a:rPr>
              <a:t>said</a:t>
            </a: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itchFamily="34"/>
                <a:cs typeface="Times New Roman" panose="02020603050405020304" pitchFamily="18" charset="0"/>
              </a:rPr>
              <a:t>the</a:t>
            </a: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itchFamily="34"/>
                <a:cs typeface="Times New Roman" panose="02020603050405020304" pitchFamily="18" charset="0"/>
              </a:rPr>
              <a:t>English</a:t>
            </a: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/>
                <a:cs typeface="Times New Roman" panose="02020603050405020304" pitchFamily="18" charset="0"/>
              </a:rPr>
              <a:t>.</a:t>
            </a:r>
            <a:endParaRPr lang="ru-RU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95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0124" y="651353"/>
            <a:ext cx="7134830" cy="5348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63256" y="651353"/>
            <a:ext cx="4158641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Elizabeth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I </a:t>
            </a:r>
            <a:r>
              <a:rPr lang="ru-RU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went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with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her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entire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court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to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visit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the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nobles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where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she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lived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for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weeks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on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the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bread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of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the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hospitable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host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who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literally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went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bankrupt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after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her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visits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. In </a:t>
            </a:r>
            <a:r>
              <a:rPr lang="ru-RU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exchange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the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owner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received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privileges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in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the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form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of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patents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and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titles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38593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2319" y="112734"/>
            <a:ext cx="842090" cy="6626269"/>
          </a:xfrm>
          <a:prstGeom prst="rect">
            <a:avLst/>
          </a:prstGeom>
          <a:noFill/>
        </p:spPr>
        <p:txBody>
          <a:bodyPr vert="wordArtVert"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РЕФОРМАЦИЯ</a:t>
            </a:r>
            <a:endParaRPr lang="ru-RU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656394" y="112734"/>
            <a:ext cx="8467594" cy="1262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Прочитайте понятия и скажите, какое определение их связывает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2"/>
          <p:cNvSpPr txBox="1">
            <a:spLocks/>
          </p:cNvSpPr>
          <p:nvPr/>
        </p:nvSpPr>
        <p:spPr>
          <a:xfrm>
            <a:off x="1656394" y="1787342"/>
            <a:ext cx="7262138" cy="36614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45000"/>
              <a:buFont typeface="StarSymbol"/>
              <a:buChar char="●"/>
            </a:pPr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Кальвинист</a:t>
            </a:r>
          </a:p>
          <a:p>
            <a:pPr>
              <a:buSzPct val="45000"/>
              <a:buFont typeface="StarSymbol"/>
              <a:buChar char="●"/>
            </a:pPr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Протестант</a:t>
            </a:r>
          </a:p>
          <a:p>
            <a:pPr>
              <a:buSzPct val="45000"/>
              <a:buFont typeface="StarSymbol"/>
              <a:buChar char="●"/>
            </a:pPr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Гугенот</a:t>
            </a:r>
          </a:p>
          <a:p>
            <a:pPr>
              <a:buSzPct val="45000"/>
              <a:buFont typeface="StarSymbol"/>
              <a:buChar char="●"/>
            </a:pPr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Лютеранин</a:t>
            </a:r>
          </a:p>
          <a:p>
            <a:pPr>
              <a:buSzPct val="45000"/>
              <a:buFont typeface="StarSymbol"/>
              <a:buChar char="●"/>
            </a:pPr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уританин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423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64263" y="941205"/>
            <a:ext cx="4822520" cy="4782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Elizabeth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attended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theater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under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guise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Eagle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Elizabethan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stage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there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were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two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types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roles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saloon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(clown)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professional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jester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wearing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motley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suit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tool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pediment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Globus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Theater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Shakespeare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wrote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"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whole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world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acts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 </a:t>
            </a:r>
            <a:endParaRPr lang="en-US" sz="2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Totus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mundus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agitbistronem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909" y="600183"/>
            <a:ext cx="4580938" cy="5464445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481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426" y="443017"/>
            <a:ext cx="4341181" cy="5294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1219" y="337807"/>
            <a:ext cx="4568735" cy="576236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379514" y="6100173"/>
            <a:ext cx="20730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Francis Bacon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521814" y="6100173"/>
            <a:ext cx="29675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William Shakespeare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75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140" y="969025"/>
            <a:ext cx="7000442" cy="4386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7628352" y="1513904"/>
            <a:ext cx="4212920" cy="3296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Francis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Drake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I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came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take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your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head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!"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sword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flashed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flying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up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Her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tip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easily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touched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shoulder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pirate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next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moment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deformed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Drake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was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knighted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15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2420481" y="13222"/>
            <a:ext cx="9071640" cy="1262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Итоги правления Елизаветы I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2"/>
          <p:cNvSpPr txBox="1">
            <a:spLocks/>
          </p:cNvSpPr>
          <p:nvPr/>
        </p:nvSpPr>
        <p:spPr>
          <a:xfrm>
            <a:off x="691889" y="1275382"/>
            <a:ext cx="11107628" cy="5000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45000"/>
              <a:buFont typeface="StarSymbol"/>
              <a:buChar char="●"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Завершение Реформации, утверждение англиканской церкви</a:t>
            </a:r>
          </a:p>
          <a:p>
            <a:pPr>
              <a:buSzPct val="45000"/>
              <a:buFont typeface="StarSymbol"/>
              <a:buChar char="●"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Успехи в развитии торговли и мореплавании</a:t>
            </a:r>
          </a:p>
          <a:p>
            <a:pPr>
              <a:buSzPct val="45000"/>
              <a:buFont typeface="StarSymbol"/>
              <a:buChar char="●"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Укрепление целостности страны</a:t>
            </a:r>
          </a:p>
          <a:p>
            <a:pPr>
              <a:buSzPct val="45000"/>
              <a:buFont typeface="StarSymbol"/>
              <a:buChar char="●"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«Приручение» пиратов</a:t>
            </a:r>
          </a:p>
          <a:p>
            <a:pPr>
              <a:buSzPct val="45000"/>
              <a:buFont typeface="StarSymbol"/>
              <a:buChar char="●"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Победа над Испанией и установление господства на морях</a:t>
            </a:r>
          </a:p>
          <a:p>
            <a:pPr>
              <a:buSzPct val="45000"/>
              <a:buFont typeface="StarSymbol"/>
              <a:buChar char="●"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Покровительство промышленности и международной торговле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242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0501" y="3437461"/>
            <a:ext cx="715191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Brush Script MT" panose="03060802040406070304" pitchFamily="66" charset="0"/>
              </a:rPr>
              <a:t>“</a:t>
            </a:r>
            <a:r>
              <a:rPr lang="en-US" sz="3200" dirty="0" smtClean="0">
                <a:latin typeface="Harlow Solid Italic" panose="04030604020F02020D02" pitchFamily="82" charset="0"/>
              </a:rPr>
              <a:t>She shall be to the happiness of England, </a:t>
            </a:r>
          </a:p>
          <a:p>
            <a:r>
              <a:rPr lang="en-US" sz="3200" dirty="0" smtClean="0">
                <a:latin typeface="Harlow Solid Italic" panose="04030604020F02020D02" pitchFamily="82" charset="0"/>
              </a:rPr>
              <a:t>An aged princess many days shell see her,</a:t>
            </a:r>
          </a:p>
          <a:p>
            <a:r>
              <a:rPr lang="en-US" sz="3200" dirty="0" smtClean="0">
                <a:latin typeface="Harlow Solid Italic" panose="04030604020F02020D02" pitchFamily="82" charset="0"/>
              </a:rPr>
              <a:t>And yet no day without a deed to crown it”.</a:t>
            </a:r>
            <a:endParaRPr lang="en-US" sz="3200" dirty="0">
              <a:latin typeface="Harlow Solid Italic" panose="04030604020F02020D02" pitchFamily="82" charset="0"/>
            </a:endParaRPr>
          </a:p>
          <a:p>
            <a:r>
              <a:rPr lang="en-US" sz="3200" dirty="0">
                <a:latin typeface="Harlow Solid Italic" panose="04030604020F02020D02" pitchFamily="82" charset="0"/>
              </a:rPr>
              <a:t>                                                       </a:t>
            </a:r>
            <a:endParaRPr lang="en-US" sz="3200" dirty="0" smtClean="0">
              <a:latin typeface="Harlow Solid Italic" panose="04030604020F02020D02" pitchFamily="82" charset="0"/>
            </a:endParaRPr>
          </a:p>
          <a:p>
            <a:pPr algn="r"/>
            <a:r>
              <a:rPr lang="en-US" sz="3200" dirty="0" smtClean="0">
                <a:latin typeface="Harlow Solid Italic" panose="04030604020F02020D02" pitchFamily="82" charset="0"/>
              </a:rPr>
              <a:t> </a:t>
            </a:r>
            <a:r>
              <a:rPr lang="en-US" sz="3200" dirty="0">
                <a:latin typeface="Harlow Solid Italic" panose="04030604020F02020D02" pitchFamily="82" charset="0"/>
              </a:rPr>
              <a:t>William </a:t>
            </a:r>
            <a:r>
              <a:rPr lang="en-US" sz="3200" dirty="0" smtClean="0">
                <a:latin typeface="Harlow Solid Italic" panose="04030604020F02020D02" pitchFamily="82" charset="0"/>
              </a:rPr>
              <a:t>Shakespeare</a:t>
            </a:r>
          </a:p>
          <a:p>
            <a:pPr algn="r"/>
            <a:r>
              <a:rPr lang="en-US" sz="3200" dirty="0" smtClean="0">
                <a:latin typeface="Harlow Solid Italic" panose="04030604020F02020D02" pitchFamily="82" charset="0"/>
              </a:rPr>
              <a:t>(</a:t>
            </a:r>
            <a:r>
              <a:rPr lang="en-US" sz="3200" dirty="0" err="1" smtClean="0">
                <a:latin typeface="Harlow Solid Italic" panose="04030604020F02020D02" pitchFamily="82" charset="0"/>
              </a:rPr>
              <a:t>from“</a:t>
            </a:r>
            <a:r>
              <a:rPr lang="en-US" sz="2400" b="1" dirty="0" err="1" smtClean="0">
                <a:latin typeface="Lucida Calligraphy" panose="03010101010101010101" pitchFamily="66" charset="0"/>
              </a:rPr>
              <a:t>Henry</a:t>
            </a:r>
            <a:r>
              <a:rPr lang="en-US" sz="2400" b="1" dirty="0" smtClean="0">
                <a:latin typeface="Lucida Calligraphy" panose="03010101010101010101" pitchFamily="66" charset="0"/>
              </a:rPr>
              <a:t> VIII</a:t>
            </a:r>
            <a:r>
              <a:rPr lang="en-US" sz="2400" dirty="0" smtClean="0">
                <a:latin typeface="Harlow Solid Italic" panose="04030604020F02020D02" pitchFamily="82" charset="0"/>
              </a:rPr>
              <a:t>”)</a:t>
            </a:r>
            <a:endParaRPr lang="en-US" sz="2400" dirty="0">
              <a:latin typeface="Harlow Solid Italic" panose="04030604020F02020D02" pitchFamily="8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7457" y="412462"/>
            <a:ext cx="660762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kern="150" dirty="0">
                <a:latin typeface="Monotype Corsiva" panose="03010101010201010101" pitchFamily="66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b="1" kern="150" dirty="0">
                <a:latin typeface="Monotype Corsiva" panose="03010101010201010101" pitchFamily="66" charset="0"/>
                <a:ea typeface="SimSun" panose="02010600030101010101" pitchFamily="2" charset="-122"/>
                <a:cs typeface="Times New Roman" panose="02020603050405020304" pitchFamily="18" charset="0"/>
              </a:rPr>
              <a:t>«</a:t>
            </a:r>
            <a:r>
              <a:rPr lang="ru-RU" sz="2800" b="1" kern="150" dirty="0">
                <a:latin typeface="Monotype Corsiva" panose="03010101010201010101" pitchFamily="66" charset="0"/>
                <a:ea typeface="SimSun" panose="02010600030101010101" pitchFamily="2" charset="-122"/>
                <a:cs typeface="Times New Roman" panose="02020603050405020304" pitchFamily="18" charset="0"/>
              </a:rPr>
              <a:t>Для </a:t>
            </a:r>
            <a:r>
              <a:rPr lang="ru-RU" sz="2800" b="1" kern="150" dirty="0" err="1">
                <a:latin typeface="Monotype Corsiva" panose="03010101010201010101" pitchFamily="66" charset="0"/>
                <a:ea typeface="SimSun" panose="02010600030101010101" pitchFamily="2" charset="-122"/>
                <a:cs typeface="Times New Roman" panose="02020603050405020304" pitchFamily="18" charset="0"/>
              </a:rPr>
              <a:t>счастия</a:t>
            </a:r>
            <a:r>
              <a:rPr lang="ru-RU" sz="2800" b="1" kern="150" dirty="0">
                <a:latin typeface="Monotype Corsiva" panose="03010101010201010101" pitchFamily="66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sz="2800" b="1" kern="150" dirty="0" smtClean="0">
                <a:latin typeface="Monotype Corsiva" panose="03010101010201010101" pitchFamily="66" charset="0"/>
                <a:ea typeface="SimSun" panose="02010600030101010101" pitchFamily="2" charset="-122"/>
                <a:cs typeface="Times New Roman" panose="02020603050405020304" pitchFamily="18" charset="0"/>
              </a:rPr>
              <a:t>Отчизны </a:t>
            </a:r>
            <a:r>
              <a:rPr lang="ru-RU" sz="2800" b="1" kern="150" dirty="0">
                <a:latin typeface="Monotype Corsiva" panose="03010101010201010101" pitchFamily="66" charset="0"/>
                <a:ea typeface="SimSun" panose="02010600030101010101" pitchFamily="2" charset="-122"/>
                <a:cs typeface="Times New Roman" panose="02020603050405020304" pitchFamily="18" charset="0"/>
              </a:rPr>
              <a:t>она до лет</a:t>
            </a:r>
            <a:endParaRPr lang="ru-RU" sz="2800" b="1" kern="150" dirty="0">
              <a:latin typeface="Calibri" panose="020F0502020204030204" pitchFamily="34" charset="0"/>
              <a:ea typeface="SimSun" panose="02010600030101010101" pitchFamily="2" charset="-122"/>
              <a:cs typeface="F"/>
            </a:endParaRPr>
          </a:p>
          <a:p>
            <a:pPr algn="just">
              <a:spcAft>
                <a:spcPts val="0"/>
              </a:spcAft>
            </a:pPr>
            <a:r>
              <a:rPr lang="ru-RU" sz="2800" b="1" kern="150" dirty="0">
                <a:latin typeface="Monotype Corsiva" panose="03010101010201010101" pitchFamily="66" charset="0"/>
                <a:ea typeface="SimSun" panose="02010600030101010101" pitchFamily="2" charset="-122"/>
                <a:cs typeface="Times New Roman" panose="02020603050405020304" pitchFamily="18" charset="0"/>
              </a:rPr>
              <a:t>Преклонных доживёт, </a:t>
            </a:r>
            <a:endParaRPr lang="ru-RU" sz="2800" b="1" kern="150" dirty="0">
              <a:latin typeface="Calibri" panose="020F0502020204030204" pitchFamily="34" charset="0"/>
              <a:ea typeface="SimSun" panose="02010600030101010101" pitchFamily="2" charset="-122"/>
              <a:cs typeface="F"/>
            </a:endParaRPr>
          </a:p>
          <a:p>
            <a:pPr algn="just">
              <a:spcAft>
                <a:spcPts val="0"/>
              </a:spcAft>
            </a:pPr>
            <a:r>
              <a:rPr lang="ru-RU" sz="2800" b="1" kern="150" dirty="0">
                <a:latin typeface="Monotype Corsiva" panose="03010101010201010101" pitchFamily="66" charset="0"/>
                <a:ea typeface="SimSun" panose="02010600030101010101" pitchFamily="2" charset="-122"/>
                <a:cs typeface="Times New Roman" panose="02020603050405020304" pitchFamily="18" charset="0"/>
              </a:rPr>
              <a:t>И много дней над нею пронесётся, </a:t>
            </a:r>
            <a:endParaRPr lang="ru-RU" sz="2800" b="1" kern="150" dirty="0">
              <a:latin typeface="Calibri" panose="020F0502020204030204" pitchFamily="34" charset="0"/>
              <a:ea typeface="SimSun" panose="02010600030101010101" pitchFamily="2" charset="-122"/>
              <a:cs typeface="F"/>
            </a:endParaRPr>
          </a:p>
          <a:p>
            <a:pPr algn="just">
              <a:spcAft>
                <a:spcPts val="0"/>
              </a:spcAft>
            </a:pPr>
            <a:r>
              <a:rPr lang="ru-RU" sz="2800" b="1" kern="150" dirty="0">
                <a:latin typeface="Monotype Corsiva" panose="03010101010201010101" pitchFamily="66" charset="0"/>
                <a:ea typeface="SimSun" panose="02010600030101010101" pitchFamily="2" charset="-122"/>
                <a:cs typeface="Times New Roman" panose="02020603050405020304" pitchFamily="18" charset="0"/>
              </a:rPr>
              <a:t>И не один не минет без того, чтоб</a:t>
            </a:r>
            <a:endParaRPr lang="ru-RU" sz="2800" b="1" kern="150" dirty="0">
              <a:latin typeface="Calibri" panose="020F0502020204030204" pitchFamily="34" charset="0"/>
              <a:ea typeface="SimSun" panose="02010600030101010101" pitchFamily="2" charset="-122"/>
              <a:cs typeface="F"/>
            </a:endParaRPr>
          </a:p>
          <a:p>
            <a:pPr algn="just">
              <a:spcAft>
                <a:spcPts val="0"/>
              </a:spcAft>
            </a:pPr>
            <a:r>
              <a:rPr lang="ru-RU" sz="2800" b="1" kern="150" dirty="0">
                <a:latin typeface="Monotype Corsiva" panose="03010101010201010101" pitchFamily="66" charset="0"/>
                <a:ea typeface="SimSun" panose="02010600030101010101" pitchFamily="2" charset="-122"/>
                <a:cs typeface="Times New Roman" panose="02020603050405020304" pitchFamily="18" charset="0"/>
              </a:rPr>
              <a:t>Подвигом благим не увенчаться.</a:t>
            </a:r>
            <a:endParaRPr lang="ru-RU" sz="2800" b="1" kern="150" dirty="0">
              <a:latin typeface="Calibri" panose="020F0502020204030204" pitchFamily="34" charset="0"/>
              <a:ea typeface="SimSun" panose="02010600030101010101" pitchFamily="2" charset="-122"/>
              <a:cs typeface="F"/>
            </a:endParaRPr>
          </a:p>
          <a:p>
            <a:pPr algn="just">
              <a:spcAft>
                <a:spcPts val="0"/>
              </a:spcAft>
            </a:pPr>
            <a:r>
              <a:rPr lang="ru-RU" sz="2800" b="1" kern="150" dirty="0" smtClean="0">
                <a:latin typeface="Monotype Corsiva" panose="03010101010201010101" pitchFamily="66" charset="0"/>
                <a:ea typeface="SimSun" panose="02010600030101010101" pitchFamily="2" charset="-122"/>
                <a:cs typeface="Times New Roman" panose="02020603050405020304" pitchFamily="18" charset="0"/>
              </a:rPr>
              <a:t>                              Уильям </a:t>
            </a:r>
            <a:r>
              <a:rPr lang="ru-RU" sz="2800" b="1" kern="150" dirty="0">
                <a:latin typeface="Monotype Corsiva" panose="03010101010201010101" pitchFamily="66" charset="0"/>
                <a:ea typeface="SimSun" panose="02010600030101010101" pitchFamily="2" charset="-122"/>
                <a:cs typeface="Times New Roman" panose="02020603050405020304" pitchFamily="18" charset="0"/>
              </a:rPr>
              <a:t>Шекспир </a:t>
            </a:r>
            <a:endParaRPr lang="ru-RU" sz="2800" b="1" kern="150" dirty="0">
              <a:effectLst/>
              <a:latin typeface="Calibri" panose="020F0502020204030204" pitchFamily="34" charset="0"/>
              <a:ea typeface="SimSun" panose="02010600030101010101" pitchFamily="2" charset="-122"/>
              <a:cs typeface="F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7342415" y="0"/>
            <a:ext cx="5119537" cy="7035281"/>
            <a:chOff x="7342415" y="0"/>
            <a:chExt cx="5119537" cy="7035281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33165" y="0"/>
              <a:ext cx="2658835" cy="34507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42415" y="2886629"/>
              <a:ext cx="5119537" cy="4148652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53993" y="0"/>
              <a:ext cx="2079172" cy="30062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9303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877960" y="100657"/>
            <a:ext cx="480131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err="1" smtClean="0">
                <a:solidFill>
                  <a:srgbClr val="002060"/>
                </a:solidFill>
                <a:latin typeface="Arial Black" panose="020B0A04020102020204" pitchFamily="34" charset="0"/>
              </a:rPr>
              <a:t>Synquaine</a:t>
            </a:r>
            <a:r>
              <a:rPr lang="en-US" sz="60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endParaRPr lang="ru-RU" sz="6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83476" y="145868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1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51527" y="1492006"/>
            <a:ext cx="20185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NOUN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15803" y="2348161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2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19200" y="2402363"/>
            <a:ext cx="35550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ADJECTIVES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115803" y="326313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3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19350" y="3299965"/>
            <a:ext cx="20361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VERBS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917948" y="4267861"/>
            <a:ext cx="70621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1 PHRASE OF THE TOPIC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19350" y="5211539"/>
            <a:ext cx="40034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CONCLUSION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40385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798" y="4439545"/>
            <a:ext cx="3455626" cy="5871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2400" b="1" kern="15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F"/>
              </a:rPr>
              <a:t>ELIZABETH I</a:t>
            </a:r>
            <a:r>
              <a:rPr lang="en-US" sz="2400" b="1" kern="150" dirty="0" smtClean="0">
                <a:latin typeface="Times New Roman" panose="02020603050405020304" pitchFamily="18" charset="0"/>
                <a:ea typeface="SimSun" panose="02010600030101010101" pitchFamily="2" charset="-122"/>
                <a:cs typeface="F"/>
              </a:rPr>
              <a:t> </a:t>
            </a:r>
            <a:r>
              <a:rPr lang="en-US" sz="2400" b="1" kern="15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F"/>
              </a:rPr>
              <a:t>TUDOR</a:t>
            </a:r>
            <a:r>
              <a:rPr lang="en-US" sz="2400" b="1" kern="150" dirty="0" smtClean="0">
                <a:latin typeface="Times New Roman" panose="02020603050405020304" pitchFamily="18" charset="0"/>
                <a:ea typeface="SimSun" panose="02010600030101010101" pitchFamily="2" charset="-122"/>
                <a:cs typeface="F"/>
              </a:rPr>
              <a:t>.</a:t>
            </a:r>
            <a:endParaRPr lang="ru-RU" sz="2400" kern="150" dirty="0">
              <a:effectLst/>
              <a:latin typeface="Calibri" panose="020F0502020204030204" pitchFamily="34" charset="0"/>
              <a:ea typeface="SimSun" panose="02010600030101010101" pitchFamily="2" charset="-122"/>
              <a:cs typeface="F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874073" y="5415177"/>
            <a:ext cx="16898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2400" b="1" kern="15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F"/>
              </a:rPr>
              <a:t>Successful</a:t>
            </a:r>
            <a:r>
              <a:rPr lang="en-US" sz="2400" b="1" kern="150" dirty="0">
                <a:latin typeface="Times New Roman" panose="02020603050405020304" pitchFamily="18" charset="0"/>
                <a:ea typeface="SimSun" panose="02010600030101010101" pitchFamily="2" charset="-122"/>
                <a:cs typeface="F"/>
              </a:rPr>
              <a:t>, </a:t>
            </a:r>
            <a:endParaRPr lang="ru-RU" sz="2400" kern="150" dirty="0">
              <a:effectLst/>
              <a:latin typeface="Calibri" panose="020F0502020204030204" pitchFamily="34" charset="0"/>
              <a:ea typeface="SimSun" panose="02010600030101010101" pitchFamily="2" charset="-122"/>
              <a:cs typeface="F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951833" y="5339264"/>
            <a:ext cx="10751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2400" b="1" kern="15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F"/>
              </a:rPr>
              <a:t>strong</a:t>
            </a:r>
            <a:r>
              <a:rPr lang="en-US" b="1" kern="150" dirty="0">
                <a:latin typeface="Times New Roman" panose="02020603050405020304" pitchFamily="18" charset="0"/>
                <a:ea typeface="SimSun" panose="02010600030101010101" pitchFamily="2" charset="-122"/>
                <a:cs typeface="F"/>
              </a:rPr>
              <a:t>.</a:t>
            </a:r>
            <a:endParaRPr lang="ru-RU" kern="150" dirty="0">
              <a:latin typeface="Calibri" panose="020F0502020204030204" pitchFamily="34" charset="0"/>
              <a:ea typeface="SimSun" panose="02010600030101010101" pitchFamily="2" charset="-122"/>
              <a:cs typeface="F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34861" y="5488936"/>
            <a:ext cx="12698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Headed</a:t>
            </a:r>
            <a:r>
              <a:rPr lang="en-US" sz="2400" b="1" dirty="0">
                <a:latin typeface="Times New Roman" panose="02020603050405020304" pitchFamily="18" charset="0"/>
                <a:ea typeface="SimSun" panose="02010600030101010101" pitchFamily="2" charset="-122"/>
              </a:rPr>
              <a:t>,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244670" y="5211358"/>
            <a:ext cx="16746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patronized,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90234" y="5488935"/>
            <a:ext cx="8098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won</a:t>
            </a:r>
            <a:r>
              <a:rPr lang="en-US" sz="2400" b="1" dirty="0"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53432" y="6034129"/>
            <a:ext cx="9883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2400" b="1" kern="15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F"/>
              </a:rPr>
              <a:t> </a:t>
            </a:r>
            <a:r>
              <a:rPr lang="ru-RU" sz="2400" b="1" kern="15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F"/>
              </a:rPr>
              <a:t>England</a:t>
            </a:r>
            <a:r>
              <a:rPr lang="ru-RU" sz="2400" b="1" kern="15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F"/>
              </a:rPr>
              <a:t> </a:t>
            </a:r>
            <a:r>
              <a:rPr lang="ru-RU" sz="2400" b="1" kern="15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F"/>
              </a:rPr>
              <a:t>became</a:t>
            </a:r>
            <a:r>
              <a:rPr lang="ru-RU" sz="2400" b="1" kern="15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F"/>
              </a:rPr>
              <a:t> </a:t>
            </a:r>
            <a:r>
              <a:rPr lang="ru-RU" sz="2400" b="1" kern="15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F"/>
              </a:rPr>
              <a:t>the</a:t>
            </a:r>
            <a:r>
              <a:rPr lang="ru-RU" sz="2400" b="1" kern="15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F"/>
              </a:rPr>
              <a:t> </a:t>
            </a:r>
            <a:r>
              <a:rPr lang="ru-RU" sz="2400" b="1" kern="15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F"/>
              </a:rPr>
              <a:t>most</a:t>
            </a:r>
            <a:r>
              <a:rPr lang="ru-RU" sz="2400" b="1" kern="15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F"/>
              </a:rPr>
              <a:t> </a:t>
            </a:r>
            <a:r>
              <a:rPr lang="ru-RU" sz="2400" b="1" kern="15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F"/>
              </a:rPr>
              <a:t>developed</a:t>
            </a:r>
            <a:r>
              <a:rPr lang="ru-RU" sz="2400" b="1" kern="15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F"/>
              </a:rPr>
              <a:t> </a:t>
            </a:r>
            <a:r>
              <a:rPr lang="ru-RU" sz="2400" b="1" kern="15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F"/>
              </a:rPr>
              <a:t>country</a:t>
            </a:r>
            <a:r>
              <a:rPr lang="ru-RU" sz="2400" b="1" kern="15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F"/>
              </a:rPr>
              <a:t> </a:t>
            </a:r>
            <a:r>
              <a:rPr lang="ru-RU" sz="2400" b="1" kern="15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F"/>
              </a:rPr>
              <a:t>in</a:t>
            </a:r>
            <a:r>
              <a:rPr lang="ru-RU" sz="2400" b="1" kern="15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F"/>
              </a:rPr>
              <a:t> </a:t>
            </a:r>
            <a:r>
              <a:rPr lang="ru-RU" sz="2400" b="1" kern="15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F"/>
              </a:rPr>
              <a:t>the</a:t>
            </a:r>
            <a:r>
              <a:rPr lang="ru-RU" sz="2400" b="1" kern="15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F"/>
              </a:rPr>
              <a:t> </a:t>
            </a:r>
            <a:r>
              <a:rPr lang="ru-RU" sz="2400" b="1" kern="15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F"/>
              </a:rPr>
              <a:t>world</a:t>
            </a:r>
            <a:r>
              <a:rPr lang="ru-RU" sz="2400" b="1" kern="15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F"/>
              </a:rPr>
              <a:t>.</a:t>
            </a:r>
            <a:endParaRPr lang="ru-RU" sz="2400" kern="150" dirty="0">
              <a:solidFill>
                <a:srgbClr val="00206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F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500427" y="5004705"/>
            <a:ext cx="11416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Golden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67339" y="5530411"/>
            <a:ext cx="7056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2400" b="1" kern="15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F"/>
              </a:rPr>
              <a:t>age</a:t>
            </a:r>
            <a:r>
              <a:rPr lang="en-US" sz="2400" b="1" kern="150" dirty="0">
                <a:latin typeface="Times New Roman" panose="02020603050405020304" pitchFamily="18" charset="0"/>
                <a:ea typeface="SimSun" panose="02010600030101010101" pitchFamily="2" charset="-122"/>
                <a:cs typeface="F"/>
              </a:rPr>
              <a:t>.</a:t>
            </a:r>
            <a:endParaRPr lang="ru-RU" sz="2400" kern="150" dirty="0">
              <a:effectLst/>
              <a:latin typeface="Calibri" panose="020F0502020204030204" pitchFamily="34" charset="0"/>
              <a:ea typeface="SimSun" panose="02010600030101010101" pitchFamily="2" charset="-122"/>
              <a:cs typeface="F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-88914"/>
            <a:ext cx="3385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endParaRPr lang="ru-RU" sz="36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4716" y="49818"/>
            <a:ext cx="1887167" cy="147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83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 0.06458 L 0.0039 -0.1875 C 0.0039 -0.30047 0.09557 -0.43936 0.16992 -0.43936 L 0.33607 -0.43936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02" y="-2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76 -0.0199 L 0.1276 -0.01967 C 0.12825 -0.03032 0.12903 -0.04051 0.12942 -0.05092 C 0.12981 -0.0574 0.12981 -0.06388 0.13034 -0.07037 C 0.13073 -0.07384 0.13164 -0.07685 0.13216 -0.08009 C 0.13932 -0.18101 0.13307 -0.08402 0.13307 -0.32731 C 0.13307 -0.36157 0.13359 -0.3956 0.13398 -0.42986 C 0.13424 -0.44699 0.13398 -0.44421 0.13593 -0.45416 C 0.13554 -0.48287 0.13554 -0.51157 0.13489 -0.54027 C 0.13476 -0.55138 0.13541 -0.5493 0.13125 -0.55162 L 0.1194 -0.55 C 0.11692 -0.54976 0.11458 -0.54861 0.11211 -0.54838 C 0.097 -0.54699 0.05468 -0.5456 0.04349 -0.54513 L 0.03619 -0.54351 C 0.03437 -0.54305 0.03255 -0.54236 0.03073 -0.54189 C 0.02747 -0.5412 0.02057 -0.54027 0.01692 -0.53865 C 0.00377 -0.53287 0.02135 -0.53703 0.00143 -0.53379 C -0.00352 -0.53217 -0.00834 -0.53032 -0.01315 -0.52893 C -0.01901 -0.52731 -0.02487 -0.52615 -0.0306 -0.52407 C -0.03425 -0.52291 -0.03776 -0.5199 -0.04154 -0.51921 L -0.05716 -0.51597 C -0.08529 -0.50926 -0.05573 -0.51527 -0.07722 -0.51111 L -0.17058 -0.51273 L -0.30131 -0.51435 C -0.33802 -0.51527 -0.28868 -0.51574 -0.31328 -0.51759 C -0.3267 -0.51851 -0.34011 -0.51875 -0.35352 -0.51921 L -0.37448 -0.52245 C -0.37631 -0.52291 -0.37813 -0.52361 -0.37995 -0.52407 C -0.38243 -0.52476 -0.3849 -0.52523 -0.38737 -0.52569 C -0.39063 -0.52523 -0.39414 -0.52546 -0.3974 -0.52407 C -0.39844 -0.52361 -0.39909 -0.52152 -0.40013 -0.52083 C -0.41159 -0.51319 -0.39948 -0.52361 -0.40743 -0.51759 C -0.41836 -0.50926 -0.39987 -0.52106 -0.41927 -0.50949 C -0.42019 -0.50902 -0.4211 -0.5081 -0.42201 -0.50787 C -0.43425 -0.50347 -0.42813 -0.50509 -0.44037 -0.50301 C -0.44427 -0.50347 -0.44831 -0.50324 -0.45222 -0.50463 C -0.45339 -0.50486 -0.45417 -0.50648 -0.45495 -0.50787 C -0.45625 -0.50972 -0.4569 -0.51435 -0.4586 -0.51435 L -0.46042 -0.51435 L -0.46042 -0.51412 " pathEditMode="relative" rAng="0" ptsTypes="AAAAAAAAAAAAAAAAAAAAAAAAAAAAAAAAAAAAAA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84" y="-2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433 -0.06111 L 0.06433 -0.06088 C 0.06407 -0.07893 0.06394 -0.12523 0.06237 -0.15069 C 0.06198 -0.15833 0.06133 -0.16597 0.06055 -0.17338 C 0.06042 -0.17569 0.06016 -0.17777 0.05964 -0.17986 C 0.05899 -0.18333 0.05782 -0.18634 0.0569 -0.18958 C 0.05651 -0.1912 0.05638 -0.19305 0.05599 -0.19467 C 0.05521 -0.19838 0.05417 -0.20208 0.05326 -0.20602 C 0.05313 -0.20694 0.05026 -0.21967 0.04961 -0.22384 C 0.04935 -0.22592 0.04922 -0.22824 0.0487 -0.23032 C 0.04766 -0.23426 0.0461 -0.23773 0.04505 -0.24166 C 0.04427 -0.2449 0.04401 -0.24838 0.04323 -0.25139 C 0.04193 -0.25694 0.04011 -0.26227 0.03867 -0.26782 C 0.03802 -0.27037 0.0375 -0.27315 0.03685 -0.27592 C 0.03633 -0.27801 0.03555 -0.28009 0.03503 -0.2824 C 0.03125 -0.3 0.0306 -0.30694 0.02683 -0.32152 C 0.0168 -0.35926 0.02552 -0.32268 0.0168 -0.36041 C 0.01524 -0.3669 0.01367 -0.37338 0.01211 -0.37986 C 0.01159 -0.38264 0.01081 -0.38518 0.01029 -0.38819 C 0.00742 -0.40671 0.00183 -0.44213 -0.00247 -0.45 C -0.01172 -0.46643 -0.00234 -0.44861 -0.01159 -0.46944 C -0.01237 -0.47129 -0.01354 -0.47245 -0.01432 -0.4743 C -0.0151 -0.47569 -0.01549 -0.47754 -0.01614 -0.47916 C -0.01705 -0.48125 -0.01797 -0.48356 -0.01888 -0.48565 C -0.0194 -0.4868 -0.02018 -0.48773 -0.0207 -0.48889 C -0.02226 -0.49213 -0.02383 -0.49884 -0.02617 -0.50023 L -0.0289 -0.50185 C -0.02955 -0.50347 -0.02995 -0.50555 -0.03073 -0.50671 C -0.03151 -0.50787 -0.03268 -0.50764 -0.03359 -0.50833 C -0.04062 -0.51481 -0.03216 -0.50926 -0.03906 -0.51319 C -0.0414 -0.51273 -0.04388 -0.5125 -0.04635 -0.51157 C -0.04635 -0.51134 -0.05312 -0.50764 -0.05455 -0.50671 L -0.06002 -0.50347 L -0.06276 -0.50185 C -0.06979 -0.49352 -0.06445 -0.49861 -0.08099 -0.49861 L -0.08008 -0.50185 " pathEditMode="relative" rAng="0" ptsTypes="AAAAAAAAAAAAAAAAAAAAAAAAAAAAAAAAAA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66" y="-2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18 -0.06019 L 0.04218 -0.05996 C 0.04153 -0.07176 0.04179 -0.08334 0.04023 -0.09445 C 0.03854 -0.10695 0.04023 -0.09468 0.03841 -0.10903 C 0.03685 -0.12222 0.03711 -0.1206 0.03567 -0.13033 C 0.03541 -0.13519 0.03541 -0.14005 0.03476 -0.14491 C 0.03411 -0.1507 0.03281 -0.15324 0.03112 -0.15787 C 0.03021 -0.16389 0.02942 -0.16991 0.02838 -0.1757 C 0.02786 -0.17917 0.02656 -0.18542 0.02656 -0.18519 C 0.0263 -0.18935 0.02617 -0.19306 0.02565 -0.19699 C 0.02356 -0.21435 0.02435 -0.20232 0.02291 -0.21482 C 0.02226 -0.22084 0.02213 -0.22547 0.02109 -0.23102 C 0.02057 -0.2338 0.01992 -0.23658 0.01927 -0.23912 C 0.01797 -0.25232 0.01888 -0.24584 0.01653 -0.2588 L 0.01562 -0.26366 C 0.01588 -0.27616 0.01601 -0.28866 0.01653 -0.30093 C 0.01666 -0.30324 0.01718 -0.30533 0.01744 -0.30741 C 0.01784 -0.31181 0.01797 -0.31621 0.01836 -0.3206 C 0.01849 -0.32222 0.01901 -0.32384 0.01927 -0.32547 C 0.01966 -0.32801 0.01992 -0.33079 0.02018 -0.33357 C 0.01992 -0.34329 0.01992 -0.35301 0.01927 -0.36273 C 0.01901 -0.36621 0.01784 -0.36922 0.01744 -0.37246 C 0.01458 -0.39283 0.01823 -0.36759 0.01562 -0.38403 C 0.0151 -0.38704 0.01367 -0.39861 0.01289 -0.40023 L 0.00742 -0.40996 C 0.00677 -0.41111 0.00599 -0.41204 0.0056 -0.4132 C 0.00494 -0.41482 0.00442 -0.41667 0.00377 -0.41806 C 0.00208 -0.42153 -0.00196 -0.42685 -0.00365 -0.42778 L -0.00912 -0.43102 C -0.01003 -0.43172 -0.01094 -0.43241 -0.01185 -0.43264 C -0.01641 -0.43472 -0.01433 -0.43357 -0.01823 -0.43588 C -0.02305 -0.43542 -0.028 -0.43519 -0.03282 -0.43426 C -0.03386 -0.43426 -0.03464 -0.43264 -0.03555 -0.43264 C -0.03659 -0.43264 -0.03737 -0.43403 -0.03828 -0.43426 C -0.03894 -0.43449 -0.03959 -0.43426 -0.04011 -0.43426 L -0.04011 -0.43403 " pathEditMode="relative" rAng="0" ptsTypes="AAAAAAAAAAAAAAAAAAAAAAAAAAAAAAAAAA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15" y="-1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66 -0.06574 L 0.04766 -0.06551 C 0.04701 -0.07662 0.04701 -0.08773 0.0457 -0.09838 C 0.04544 -0.10116 0.04531 -0.10394 0.04479 -0.10648 C 0.0444 -0.1088 0.04349 -0.11065 0.04297 -0.11296 C 0.04232 -0.11621 0.04193 -0.11968 0.04115 -0.12269 C 0.04076 -0.12454 0.03985 -0.12593 0.03932 -0.12755 C 0.03802 -0.13195 0.03672 -0.13611 0.03568 -0.14074 C 0.03412 -0.14722 0.03216 -0.15347 0.03112 -0.16019 C 0.03047 -0.16389 0.03008 -0.16783 0.0293 -0.17153 C 0.02852 -0.17546 0.02735 -0.17894 0.02656 -0.18287 C 0.02487 -0.19097 0.02656 -0.18912 0.02383 -0.19746 C 0.02214 -0.20255 0.01992 -0.20695 0.01836 -0.21227 C 0.01745 -0.21528 0.01719 -0.21875 0.01654 -0.22199 C 0.01589 -0.22477 0.01524 -0.22732 0.01472 -0.23009 C 0.01367 -0.23542 0.01315 -0.24121 0.01198 -0.2463 C 0.00807 -0.26273 0.00573 -0.26852 0.00091 -0.28218 C 0.00013 -0.28704 -0.00078 -0.29537 -0.00273 -0.3 C -0.00625 -0.30857 -0.01133 -0.3169 -0.01549 -0.32431 C -0.0164 -0.32593 -0.01719 -0.32778 -0.01823 -0.32917 C -0.01953 -0.33079 -0.0207 -0.33241 -0.02187 -0.33403 C -0.02252 -0.33519 -0.02305 -0.33634 -0.0237 -0.33727 C -0.02461 -0.33866 -0.02565 -0.33958 -0.02656 -0.34051 C -0.02773 -0.34213 -0.0289 -0.34398 -0.03021 -0.3456 C -0.03255 -0.34838 -0.0375 -0.35371 -0.0375 -0.35347 C -0.04062 -0.36181 -0.03789 -0.35625 -0.04388 -0.36343 C -0.04609 -0.36597 -0.04805 -0.36898 -0.05026 -0.37153 C -0.05182 -0.37315 -0.05338 -0.37454 -0.05482 -0.37639 C -0.05586 -0.37778 -0.05651 -0.38009 -0.05755 -0.38125 C -0.05846 -0.38218 -0.0595 -0.38195 -0.06028 -0.38287 C -0.06224 -0.38472 -0.06393 -0.38727 -0.06588 -0.38935 C -0.07083 -0.39468 -0.06784 -0.39097 -0.07226 -0.39421 C -0.07344 -0.39514 -0.07461 -0.39699 -0.07591 -0.39746 C -0.07708 -0.39792 -0.09075 -0.4007 -0.0914 -0.4007 C -0.09505 -0.40162 -0.09883 -0.40255 -0.10247 -0.40394 C -0.10521 -0.40509 -0.10781 -0.40648 -0.11068 -0.40718 C -0.11393 -0.4081 -0.11732 -0.4081 -0.1207 -0.4088 C -0.125 -0.40972 -0.12604 -0.41042 -0.12982 -0.41204 L -0.24232 -0.41042 C -0.24388 -0.41042 -0.24544 -0.40926 -0.247 -0.4088 C -0.24909 -0.40833 -0.25117 -0.40787 -0.25338 -0.40718 C -0.2543 -0.40671 -0.25521 -0.40602 -0.25612 -0.40556 C -0.25794 -0.40486 -0.26458 -0.40278 -0.26614 -0.40232 C -0.28385 -0.39861 -0.28346 -0.40949 -0.28346 -0.39746 L -0.28346 -0.39722 " pathEditMode="relative" rAng="0" ptsTypes="AAAAAAAAAAAAAAAAAAAAAAAAAAAAAAAAAAAAAAAAAAA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63" y="-1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97 -0.05579 L -0.03997 -0.05556 C -0.03919 -0.06181 -0.03815 -0.06759 -0.03737 -0.07338 C -0.03672 -0.07894 -0.03633 -0.08472 -0.03554 -0.09051 C -0.03502 -0.09514 -0.03424 -0.09977 -0.03372 -0.10463 C -0.0289 -0.14861 -0.03203 -0.12639 -0.02929 -0.14514 C -0.02851 -0.15764 -0.02669 -0.18843 -0.02461 -0.20463 C -0.02383 -0.21065 -0.02265 -0.21597 -0.02187 -0.22199 C -0.01549 -0.26991 -0.0207 -0.23634 -0.01653 -0.2625 C -0.01627 -0.26667 -0.01614 -0.27084 -0.01562 -0.275 C -0.01471 -0.28148 -0.01341 -0.2875 -0.01276 -0.29375 C -0.01211 -0.29954 -0.01224 -0.30533 -0.01185 -0.31111 C -0.01028 -0.33056 -0.0125 -0.32547 -0.00833 -0.33287 C -0.00586 -0.34097 -0.00547 -0.3419 -0.00377 -0.35023 C -0.00299 -0.35324 -0.00221 -0.35625 -0.00169 -0.35949 C -0.00143 -0.36158 -0.0013 -0.36366 -0.00078 -0.36574 C -0.00026 -0.36829 0.00039 -0.37084 0.00091 -0.37338 C 0.00117 -0.375 0.00144 -0.37685 0.00183 -0.37847 C 0.00235 -0.38033 0.00313 -0.38218 0.00365 -0.38449 C 0.00586 -0.39514 0.00326 -0.38658 0.00547 -0.3956 C 0.00834 -0.40741 0.00586 -0.39746 0.00912 -0.40486 C 0.01055 -0.40787 0.01159 -0.41088 0.01276 -0.41412 L 0.01641 -0.42361 C 0.01706 -0.42477 0.01771 -0.42547 0.01823 -0.42662 C 0.01888 -0.42824 0.01927 -0.43009 0.02006 -0.43125 C 0.02084 -0.43241 0.02188 -0.43218 0.02279 -0.43287 C 0.02383 -0.4338 0.02461 -0.43542 0.02552 -0.43611 C 0.02683 -0.43727 0.03073 -0.43889 0.03177 -0.43889 C 0.03776 -0.43889 0.04336 -0.43866 0.04935 -0.43773 C 0.05117 -0.4375 0.05287 -0.43634 0.05469 -0.43611 C 0.0586 -0.43588 0.06263 -0.43611 0.06654 -0.43611 L 0.07227 -0.43889 " pathEditMode="relative" rAng="0" ptsTypes="AAAAAAAAAAAAAAAAAAAAAAAAAAAAAA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12" y="-19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1.04167E-6 0.00024 C 0.00039 -0.0331 0.00039 -0.0662 0.00091 -0.0993 C 0.00104 -0.10162 0.00156 -0.1037 0.00182 -0.10578 C 0.00221 -0.10856 0.00247 -0.11134 0.00286 -0.11388 C 0.00247 -0.16064 0.00247 -0.20717 0.00182 -0.2537 C 0.00182 -0.25601 0.00117 -0.2581 0.00091 -0.26018 C 0.00065 -0.26342 0.00039 -0.26689 1.04167E-6 -0.27013 C -0.00026 -0.27222 -0.00065 -0.2743 -0.00091 -0.27662 C -0.0013 -0.28078 -0.00143 -0.28518 -0.00182 -0.28958 C -0.00391 -0.31527 -0.00156 -0.2868 -0.00365 -0.30578 C -0.00378 -0.30763 -0.0056 -0.32754 -0.00638 -0.33356 C -0.00664 -0.33518 -0.00703 -0.3368 -0.00729 -0.33842 C -0.00755 -0.34259 -0.00794 -0.34699 -0.0082 -0.35138 C -0.00859 -0.35787 -0.00859 -0.36435 -0.00912 -0.37083 C -0.00951 -0.3743 -0.01094 -0.38055 -0.01094 -0.38032 C -0.01107 -0.38194 -0.01563 -0.43287 -0.01276 -0.44884 C -0.00886 -0.47176 -0.00912 -0.45138 -0.00912 -0.4618 L -0.0082 -0.45532 " pathEditMode="relative" rAng="0" ptsTypes="AAAAAAAAAAAAAAAAAAA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2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4 0.10857 L -0.00234 0.10926 C -0.00274 0.09954 -0.00261 0.06574 -0.00404 0.04885 C -0.00521 0.0338 -0.00638 0.03102 -0.00807 0.01412 L -0.00872 0.00695 C -0.00886 0.00209 -0.00886 -0.00277 -0.00938 -0.0074 C -0.00964 -0.01064 -0.01042 -0.01342 -0.01081 -0.01643 C -0.0138 -0.04004 -0.01133 -0.02523 -0.01484 -0.04351 C -0.01524 -0.04838 -0.01524 -0.05347 -0.01615 -0.05833 C -0.01693 -0.0625 -0.01849 -0.06527 -0.01953 -0.06921 C -0.02031 -0.07199 -0.02096 -0.075 -0.02162 -0.07801 C -0.02188 -0.08009 -0.02188 -0.08194 -0.02227 -0.08356 C -0.02344 -0.09027 -0.02435 -0.09004 -0.0263 -0.09606 C -0.02682 -0.09791 -0.02721 -0.09976 -0.02761 -0.10162 C -0.02826 -0.10439 -0.02904 -0.10648 -0.02969 -0.10902 C -0.03021 -0.11134 -0.03047 -0.11412 -0.03099 -0.11597 C -0.03164 -0.11782 -0.03242 -0.11828 -0.03307 -0.11967 C -0.03386 -0.12152 -0.03451 -0.12314 -0.03516 -0.12523 C -0.03581 -0.12754 -0.03633 -0.13055 -0.03724 -0.13264 C -0.03841 -0.13541 -0.04011 -0.1368 -0.04128 -0.13981 C -0.04193 -0.14166 -0.04245 -0.14375 -0.04323 -0.14514 C -0.04401 -0.14676 -0.04505 -0.14745 -0.04596 -0.14884 C -0.04662 -0.14976 -0.04727 -0.15162 -0.04805 -0.15254 C -0.04883 -0.15393 -0.04987 -0.15463 -0.05065 -0.15625 C -0.0513 -0.15717 -0.05156 -0.15879 -0.05208 -0.15972 C -0.05651 -0.16828 -0.05417 -0.16226 -0.05807 -0.16875 C -0.05964 -0.17106 -0.06081 -0.17361 -0.06224 -0.17615 C -0.06289 -0.17731 -0.06367 -0.17824 -0.06432 -0.17963 C -0.06471 -0.18101 -0.06511 -0.1824 -0.06563 -0.18333 C -0.06693 -0.18495 -0.06836 -0.18588 -0.06966 -0.1868 L -0.07175 -0.18865 L -0.07383 -0.19051 L -0.07578 -0.19213 C -0.07787 -0.19838 -0.07721 -0.19745 -0.0819 -0.19745 C -0.09427 -0.19745 -0.10677 -0.19652 -0.11914 -0.19583 C -0.12357 -0.19189 -0.11888 -0.19583 -0.12669 -0.19213 C -0.12747 -0.19189 -0.12839 -0.1912 -0.12943 -0.19051 C -0.13073 -0.18935 -0.13203 -0.18726 -0.13346 -0.1868 L -0.1388 -0.18495 C -0.14245 -0.18588 -0.14609 -0.18611 -0.14961 -0.1868 C -0.1582 -0.18912 -0.14779 -0.18865 -0.1543 -0.18865 L -0.1543 -0.18842 " pathEditMode="relative" rAng="0" ptsTypes="AAAAAAAAAAAAAAAAAAAAAAAAAAAAAAAAAAAAAAAA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04" y="-1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073 0.04699 L -0.08073 0.04722 C -0.08047 0.0419 -0.08008 0.03704 -0.07982 0.03218 C -0.07943 0.02361 -0.07943 0.01482 -0.07891 0.00625 C -0.07891 0.00463 -0.07826 0.00301 -0.078 0.00139 C -0.07735 -0.00393 -0.07683 -0.00949 -0.07618 -0.01481 C -0.07592 -0.01759 -0.07618 -0.0206 -0.07526 -0.02315 L -0.07253 -0.03125 C -0.07227 -0.03379 -0.0724 -0.0368 -0.07162 -0.03935 C -0.07084 -0.0419 -0.06797 -0.04583 -0.06797 -0.0456 C -0.06172 -0.07384 -0.0698 -0.03935 -0.06433 -0.05879 C -0.06355 -0.06134 -0.06342 -0.06435 -0.0625 -0.0669 C -0.05196 -0.09745 -0.06107 -0.06944 -0.0543 -0.08472 C -0.05287 -0.08796 -0.05209 -0.09166 -0.05065 -0.09467 C -0.04961 -0.09653 -0.04818 -0.09768 -0.04701 -0.09953 C -0.04597 -0.10092 -0.04519 -0.10301 -0.04427 -0.1044 C -0.04245 -0.10671 -0.0405 -0.10833 -0.03868 -0.11088 C -0.03776 -0.11227 -0.03698 -0.11435 -0.03594 -0.11574 C -0.03256 -0.12014 -0.03282 -0.11782 -0.02956 -0.1206 C -0.02709 -0.12268 -0.02448 -0.1243 -0.02227 -0.12708 C -0.02136 -0.12824 -0.02058 -0.1294 -0.01953 -0.13032 C -0.0181 -0.13171 -0.01641 -0.13241 -0.01498 -0.13356 C -0.01315 -0.13518 -0.01133 -0.13703 -0.00951 -0.13842 C -0.00599 -0.1412 -0.00703 -0.13912 -0.00313 -0.14166 C -0.00092 -0.14305 0.00117 -0.14491 0.00338 -0.14653 C 0.00455 -0.14768 0.00573 -0.14884 0.00703 -0.14977 C 0.00781 -0.15046 0.00885 -0.15092 0.00976 -0.15139 C 0.01549 -0.15578 0.02109 -0.16088 0.02708 -0.16458 C 0.03164 -0.16713 0.03632 -0.16944 0.04088 -0.17268 C 0.04231 -0.17361 0.04388 -0.17477 0.04544 -0.17592 C 0.04661 -0.17685 0.04778 -0.17824 0.04908 -0.17916 C 0.05416 -0.18264 0.05937 -0.18565 0.06458 -0.18889 C 0.06731 -0.19051 0.07005 -0.19282 0.07278 -0.19375 C 0.07591 -0.19491 0.07903 -0.19514 0.08203 -0.19699 C 0.08385 -0.19815 0.08554 -0.1993 0.0875 -0.20023 C 0.09049 -0.20162 0.09362 -0.20231 0.09661 -0.20347 C 0.09778 -0.20393 0.09908 -0.20463 0.10026 -0.20509 C 0.10507 -0.20694 0.11002 -0.20787 0.11484 -0.20995 C 0.12187 -0.21319 0.1151 -0.21018 0.12408 -0.21319 C 0.13776 -0.21782 0.12838 -0.21551 0.1414 -0.21805 C 0.15859 -0.22893 0.15338 -0.225 0.16797 -0.23611 C 0.17226 -0.23912 0.17656 -0.24213 0.18073 -0.24583 C 0.1819 -0.24676 0.18307 -0.24815 0.18437 -0.24907 C 0.1858 -0.25 0.18737 -0.25 0.18893 -0.25069 C 0.19075 -0.25278 0.19244 -0.25532 0.1944 -0.25717 C 0.19648 -0.25903 0.19869 -0.26041 0.20078 -0.26203 C 0.20208 -0.26296 0.20325 -0.26435 0.20455 -0.26528 C 0.2052 -0.26597 0.20638 -0.2662 0.20716 -0.2669 C 0.20846 -0.26782 0.20963 -0.26921 0.21093 -0.27014 C 0.21393 -0.27245 0.21705 -0.27453 0.22005 -0.27662 C 0.22161 -0.27778 0.22304 -0.27893 0.22461 -0.27986 C 0.22552 -0.28055 0.22656 -0.28078 0.22734 -0.28148 C 0.2289 -0.28287 0.23033 -0.28495 0.2319 -0.28634 C 0.23854 -0.29282 0.23724 -0.29166 0.24192 -0.29444 C 0.24297 -0.2956 0.24375 -0.29699 0.24479 -0.29768 C 0.24648 -0.29907 0.25026 -0.30092 0.25026 -0.30069 L 0.25937 -0.2993 C 0.26289 -0.29884 0.26783 -0.30254 0.27031 -0.29768 C 0.27265 -0.29328 0.2694 -0.27986 0.2694 -0.27963 L 0.2694 -0.27986 " pathEditMode="relative" rAng="0" ptsTypes="AAAAAAAAAAAAAAAAAAAAAAAAAAAAAAAAAAAAAAAAAAAAAAAAAAAAAAAAAAAA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91" y="-1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3790" y="236452"/>
            <a:ext cx="9100457" cy="61221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6600" b="1" kern="150" dirty="0">
                <a:solidFill>
                  <a:srgbClr val="C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F"/>
              </a:rPr>
              <a:t>English + History </a:t>
            </a:r>
            <a:endParaRPr lang="ru-RU" sz="6600" b="1" kern="150" dirty="0" smtClean="0">
              <a:solidFill>
                <a:srgbClr val="C00000"/>
              </a:solidFill>
              <a:latin typeface="Calibri" panose="020F0502020204030204" pitchFamily="34" charset="0"/>
              <a:ea typeface="SimSun" panose="02010600030101010101" pitchFamily="2" charset="-122"/>
              <a:cs typeface="F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b="1" kern="150" dirty="0" smtClean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F"/>
              </a:rPr>
              <a:t>It’s </a:t>
            </a:r>
            <a:r>
              <a:rPr lang="en-US" sz="3200" b="1" kern="150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F"/>
              </a:rPr>
              <a:t>… </a:t>
            </a:r>
            <a:endParaRPr lang="ru-RU" sz="3200" b="1" kern="150" dirty="0">
              <a:solidFill>
                <a:srgbClr val="002060"/>
              </a:solidFill>
              <a:latin typeface="Calibri" panose="020F0502020204030204" pitchFamily="34" charset="0"/>
              <a:ea typeface="SimSun" panose="02010600030101010101" pitchFamily="2" charset="-122"/>
              <a:cs typeface="F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b="1" kern="150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F"/>
              </a:rPr>
              <a:t>It’s … </a:t>
            </a:r>
            <a:endParaRPr lang="ru-RU" sz="3200" b="1" kern="150" dirty="0">
              <a:solidFill>
                <a:srgbClr val="002060"/>
              </a:solidFill>
              <a:latin typeface="Calibri" panose="020F0502020204030204" pitchFamily="34" charset="0"/>
              <a:ea typeface="SimSun" panose="02010600030101010101" pitchFamily="2" charset="-122"/>
              <a:cs typeface="F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b="1" kern="150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F"/>
              </a:rPr>
              <a:t>It’s  … </a:t>
            </a:r>
            <a:endParaRPr lang="ru-RU" sz="3200" b="1" kern="150" dirty="0">
              <a:solidFill>
                <a:srgbClr val="002060"/>
              </a:solidFill>
              <a:latin typeface="Calibri" panose="020F0502020204030204" pitchFamily="34" charset="0"/>
              <a:ea typeface="SimSun" panose="02010600030101010101" pitchFamily="2" charset="-122"/>
              <a:cs typeface="F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b="1" kern="150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F"/>
              </a:rPr>
              <a:t>It’s  … </a:t>
            </a:r>
            <a:endParaRPr lang="ru-RU" sz="3200" b="1" kern="150" dirty="0">
              <a:solidFill>
                <a:srgbClr val="002060"/>
              </a:solidFill>
              <a:latin typeface="Calibri" panose="020F0502020204030204" pitchFamily="34" charset="0"/>
              <a:ea typeface="SimSun" panose="02010600030101010101" pitchFamily="2" charset="-122"/>
              <a:cs typeface="F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b="1" kern="150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F"/>
              </a:rPr>
              <a:t>It’s … </a:t>
            </a:r>
            <a:endParaRPr lang="ru-RU" sz="3200" b="1" kern="150" dirty="0">
              <a:solidFill>
                <a:srgbClr val="002060"/>
              </a:solidFill>
              <a:latin typeface="Calibri" panose="020F0502020204030204" pitchFamily="34" charset="0"/>
              <a:ea typeface="SimSun" panose="02010600030101010101" pitchFamily="2" charset="-122"/>
              <a:cs typeface="F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b="1" kern="150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F"/>
              </a:rPr>
              <a:t>It’s  … </a:t>
            </a:r>
            <a:endParaRPr lang="ru-RU" sz="3200" b="1" kern="150" dirty="0">
              <a:solidFill>
                <a:srgbClr val="002060"/>
              </a:solidFill>
              <a:latin typeface="Calibri" panose="020F0502020204030204" pitchFamily="34" charset="0"/>
              <a:ea typeface="SimSun" panose="02010600030101010101" pitchFamily="2" charset="-122"/>
              <a:cs typeface="F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b="1" kern="150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F"/>
              </a:rPr>
              <a:t>It’s  </a:t>
            </a:r>
            <a:r>
              <a:rPr lang="en-US" sz="3200" b="1" kern="150" dirty="0">
                <a:latin typeface="Calibri" panose="020F0502020204030204" pitchFamily="34" charset="0"/>
                <a:ea typeface="SimSun" panose="02010600030101010101" pitchFamily="2" charset="-122"/>
                <a:cs typeface="F"/>
              </a:rPr>
              <a:t>… </a:t>
            </a:r>
            <a:endParaRPr lang="ru-RU" sz="3200" b="1" kern="150" dirty="0">
              <a:effectLst/>
              <a:latin typeface="Calibri" panose="020F0502020204030204" pitchFamily="34" charset="0"/>
              <a:ea typeface="SimSun" panose="02010600030101010101" pitchFamily="2" charset="-122"/>
              <a:cs typeface="F"/>
            </a:endParaRPr>
          </a:p>
        </p:txBody>
      </p:sp>
    </p:spTree>
    <p:extLst>
      <p:ext uri="{BB962C8B-B14F-4D97-AF65-F5344CB8AC3E}">
        <p14:creationId xmlns:p14="http://schemas.microsoft.com/office/powerpoint/2010/main" val="411203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38827" y="1273063"/>
            <a:ext cx="10108505" cy="2897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600" b="1" kern="150" dirty="0">
                <a:latin typeface="Times New Roman" panose="02020603050405020304" pitchFamily="18" charset="0"/>
                <a:ea typeface="SimSun" panose="02010600030101010101" pitchFamily="2" charset="-122"/>
                <a:cs typeface="F"/>
              </a:rPr>
              <a:t>Домашнее </a:t>
            </a:r>
            <a:r>
              <a:rPr lang="ru-RU" sz="3600" b="1" kern="150" dirty="0" smtClean="0">
                <a:latin typeface="Times New Roman" panose="02020603050405020304" pitchFamily="18" charset="0"/>
                <a:ea typeface="SimSun" panose="02010600030101010101" pitchFamily="2" charset="-122"/>
                <a:cs typeface="F"/>
              </a:rPr>
              <a:t>задание</a:t>
            </a:r>
            <a:r>
              <a:rPr lang="ru-RU" sz="3600" kern="150" dirty="0" smtClean="0">
                <a:latin typeface="Times New Roman" panose="02020603050405020304" pitchFamily="18" charset="0"/>
                <a:ea typeface="SimSun" panose="02010600030101010101" pitchFamily="2" charset="-122"/>
                <a:cs typeface="F"/>
              </a:rPr>
              <a:t> </a:t>
            </a:r>
            <a:r>
              <a:rPr lang="ru-RU" sz="3600" kern="150" dirty="0">
                <a:latin typeface="Times New Roman" panose="02020603050405020304" pitchFamily="18" charset="0"/>
                <a:ea typeface="SimSun" panose="02010600030101010101" pitchFamily="2" charset="-122"/>
                <a:cs typeface="F"/>
              </a:rPr>
              <a:t>по </a:t>
            </a:r>
            <a:r>
              <a:rPr lang="ru-RU" sz="3600" kern="150" dirty="0" smtClean="0">
                <a:latin typeface="Times New Roman" panose="02020603050405020304" pitchFamily="18" charset="0"/>
                <a:ea typeface="SimSun" panose="02010600030101010101" pitchFamily="2" charset="-122"/>
                <a:cs typeface="F"/>
              </a:rPr>
              <a:t>истории</a:t>
            </a:r>
            <a:r>
              <a:rPr lang="en-US" sz="3600" kern="150" dirty="0" smtClean="0">
                <a:latin typeface="Times New Roman" panose="02020603050405020304" pitchFamily="18" charset="0"/>
                <a:ea typeface="SimSun" panose="02010600030101010101" pitchFamily="2" charset="-122"/>
                <a:cs typeface="F"/>
              </a:rPr>
              <a:t>:</a:t>
            </a:r>
            <a:r>
              <a:rPr lang="ru-RU" sz="3600" kern="150" dirty="0" smtClean="0">
                <a:latin typeface="Times New Roman" panose="02020603050405020304" pitchFamily="18" charset="0"/>
                <a:ea typeface="SimSun" panose="02010600030101010101" pitchFamily="2" charset="-122"/>
                <a:cs typeface="F"/>
              </a:rPr>
              <a:t> </a:t>
            </a:r>
            <a:endParaRPr lang="en-US" sz="3600" kern="150" dirty="0" smtClean="0">
              <a:latin typeface="Times New Roman" panose="02020603050405020304" pitchFamily="18" charset="0"/>
              <a:ea typeface="SimSun" panose="02010600030101010101" pitchFamily="2" charset="-122"/>
              <a:cs typeface="F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en-US" sz="3600" kern="150" dirty="0" smtClean="0">
              <a:latin typeface="Times New Roman" panose="02020603050405020304" pitchFamily="18" charset="0"/>
              <a:ea typeface="SimSun" panose="02010600030101010101" pitchFamily="2" charset="-122"/>
              <a:cs typeface="F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600" kern="150" dirty="0" smtClean="0">
                <a:latin typeface="Times New Roman" panose="02020603050405020304" pitchFamily="18" charset="0"/>
                <a:ea typeface="SimSun" panose="02010600030101010101" pitchFamily="2" charset="-122"/>
                <a:cs typeface="F"/>
              </a:rPr>
              <a:t>Заполнить схему </a:t>
            </a:r>
            <a:r>
              <a:rPr lang="ru-RU" sz="3600" kern="150" dirty="0">
                <a:latin typeface="Times New Roman" panose="02020603050405020304" pitchFamily="18" charset="0"/>
                <a:ea typeface="SimSun" panose="02010600030101010101" pitchFamily="2" charset="-122"/>
                <a:cs typeface="F"/>
              </a:rPr>
              <a:t>при помощи </a:t>
            </a:r>
            <a:r>
              <a:rPr lang="ru-RU" sz="3600" kern="150" dirty="0" smtClean="0">
                <a:latin typeface="Times New Roman" panose="02020603050405020304" pitchFamily="18" charset="0"/>
                <a:ea typeface="SimSun" panose="02010600030101010101" pitchFamily="2" charset="-122"/>
                <a:cs typeface="F"/>
              </a:rPr>
              <a:t>учебника, прочитать материал учебника, параграф </a:t>
            </a:r>
            <a:r>
              <a:rPr lang="ru-RU" sz="3600" kern="150" dirty="0" smtClean="0">
                <a:latin typeface="Times New Roman" panose="02020603050405020304" pitchFamily="18" charset="0"/>
                <a:ea typeface="SimSun" panose="02010600030101010101" pitchFamily="2" charset="-122"/>
                <a:cs typeface="F"/>
              </a:rPr>
              <a:t>13.</a:t>
            </a:r>
            <a:endParaRPr lang="ru-RU" sz="3600" kern="150" dirty="0">
              <a:effectLst/>
              <a:latin typeface="Calibri" panose="020F0502020204030204" pitchFamily="34" charset="0"/>
              <a:ea typeface="SimSun" panose="02010600030101010101" pitchFamily="2" charset="-122"/>
              <a:cs typeface="F"/>
            </a:endParaRPr>
          </a:p>
        </p:txBody>
      </p:sp>
    </p:spTree>
    <p:extLst>
      <p:ext uri="{BB962C8B-B14F-4D97-AF65-F5344CB8AC3E}">
        <p14:creationId xmlns:p14="http://schemas.microsoft.com/office/powerpoint/2010/main" val="326151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6397" y="416051"/>
            <a:ext cx="11266715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Your homework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Make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up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ru-RU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sentences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about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Elizabeth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First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using Complex Object. (To know). </a:t>
            </a:r>
            <a:endParaRPr lang="en-US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 - I </a:t>
            </a:r>
            <a:r>
              <a:rPr lang="ru-RU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know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Elizabeth</a:t>
            </a:r>
            <a:r>
              <a:rPr lang="ru-RU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ru-RU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ru-RU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patronize</a:t>
            </a:r>
            <a:r>
              <a:rPr lang="ru-RU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theater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u-RU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extbook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page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87, </a:t>
            </a:r>
            <a:r>
              <a:rPr lang="ru-RU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grammar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focus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112</a:t>
            </a:r>
          </a:p>
          <a:p>
            <a:pPr marL="571500" indent="-571500">
              <a:buFontTx/>
              <a:buChar char="-"/>
            </a:pPr>
            <a:endParaRPr lang="en-US" sz="4400" dirty="0" smtClean="0"/>
          </a:p>
          <a:p>
            <a:r>
              <a:rPr lang="en-US" sz="44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4933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481" y="0"/>
            <a:ext cx="46792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261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04780" y="2629133"/>
            <a:ext cx="38567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THANK YOU!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52490" y="1176114"/>
            <a:ext cx="32857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СПАСИБО!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134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80114" y="391886"/>
            <a:ext cx="33301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ИСТОЧНИКИ ИНФОРМАЦИИ</a:t>
            </a:r>
            <a:endParaRPr lang="ru-RU" sz="2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00737" y="917415"/>
            <a:ext cx="32526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Иллюстративный материал</a:t>
            </a:r>
            <a:endParaRPr lang="ru-RU" sz="20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00737" y="1318345"/>
            <a:ext cx="1080749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hlinkClick r:id="rId2" action="ppaction://hlinkfile"/>
              </a:rPr>
              <a:t>К</a:t>
            </a:r>
            <a:r>
              <a:rPr lang="ru-RU" sz="1600" dirty="0" smtClean="0">
                <a:hlinkClick r:id="rId2" action="ppaction://hlinkfile"/>
              </a:rPr>
              <a:t>орона Елизаветы </a:t>
            </a:r>
            <a:r>
              <a:rPr lang="en-US" sz="1600" dirty="0" smtClean="0">
                <a:hlinkClick r:id="rId2" action="ppaction://hlinkfile"/>
              </a:rPr>
              <a:t>I </a:t>
            </a:r>
            <a:r>
              <a:rPr lang="ru-RU" sz="1600" dirty="0" smtClean="0">
                <a:hlinkClick r:id="rId2" action="ppaction://hlinkfile"/>
              </a:rPr>
              <a:t>Тюдор</a:t>
            </a:r>
            <a:endParaRPr lang="ru-RU" sz="1600" dirty="0" smtClean="0"/>
          </a:p>
        </p:txBody>
      </p:sp>
      <p:sp>
        <p:nvSpPr>
          <p:cNvPr id="5" name="Прямоугольник 4">
            <a:hlinkClick r:id="rId3" action="ppaction://hlinkfile"/>
          </p:cNvPr>
          <p:cNvSpPr/>
          <p:nvPr/>
        </p:nvSpPr>
        <p:spPr>
          <a:xfrm>
            <a:off x="600737" y="1691771"/>
            <a:ext cx="549526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hlinkClick r:id="rId3" action="ppaction://hlinkfile"/>
              </a:rPr>
              <a:t>Королева Елизавета Первая. Добрая королева </a:t>
            </a:r>
            <a:r>
              <a:rPr lang="ru-RU" sz="1600" dirty="0" err="1" smtClean="0">
                <a:hlinkClick r:id="rId3" action="ppaction://hlinkfile"/>
              </a:rPr>
              <a:t>Бесс</a:t>
            </a:r>
            <a:r>
              <a:rPr lang="ru-RU" sz="1600" dirty="0" smtClean="0">
                <a:hlinkClick r:id="rId3" action="ppaction://hlinkfile"/>
              </a:rPr>
              <a:t> </a:t>
            </a:r>
            <a:endParaRPr lang="ru-RU" sz="1600" dirty="0" smtClean="0"/>
          </a:p>
        </p:txBody>
      </p:sp>
      <p:sp>
        <p:nvSpPr>
          <p:cNvPr id="6" name="Прямоугольник 5">
            <a:hlinkClick r:id="rId4" action="ppaction://hlinkfile"/>
          </p:cNvPr>
          <p:cNvSpPr/>
          <p:nvPr/>
        </p:nvSpPr>
        <p:spPr>
          <a:xfrm>
            <a:off x="600737" y="2046793"/>
            <a:ext cx="40148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hlinkClick r:id="rId4" action="ppaction://hlinkfile"/>
              </a:rPr>
              <a:t>Elizabeth I Armada Portrait </a:t>
            </a:r>
            <a:endParaRPr lang="ru-RU" sz="1600" dirty="0" smtClean="0"/>
          </a:p>
        </p:txBody>
      </p:sp>
      <p:sp>
        <p:nvSpPr>
          <p:cNvPr id="7" name="Прямоугольник 6"/>
          <p:cNvSpPr/>
          <p:nvPr/>
        </p:nvSpPr>
        <p:spPr>
          <a:xfrm>
            <a:off x="577845" y="2403751"/>
            <a:ext cx="319432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hlinkClick r:id="rId5" action="ppaction://hlinkfile"/>
              </a:rPr>
              <a:t>Карта Англии 16 век</a:t>
            </a:r>
            <a:endParaRPr lang="ru-RU" sz="1600" dirty="0" smtClean="0"/>
          </a:p>
        </p:txBody>
      </p:sp>
      <p:sp>
        <p:nvSpPr>
          <p:cNvPr id="9" name="Прямоугольник 8"/>
          <p:cNvSpPr/>
          <p:nvPr/>
        </p:nvSpPr>
        <p:spPr>
          <a:xfrm>
            <a:off x="577845" y="2736169"/>
            <a:ext cx="895894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hlinkClick r:id="rId6" action="ppaction://hlinkfile"/>
              </a:rPr>
              <a:t>Путешествия Елизаветы Первой</a:t>
            </a:r>
            <a:endParaRPr lang="ru-RU" sz="1600" dirty="0" smtClean="0"/>
          </a:p>
        </p:txBody>
      </p:sp>
      <p:sp>
        <p:nvSpPr>
          <p:cNvPr id="10" name="Прямоугольник 9"/>
          <p:cNvSpPr/>
          <p:nvPr/>
        </p:nvSpPr>
        <p:spPr>
          <a:xfrm>
            <a:off x="600737" y="3073960"/>
            <a:ext cx="18703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hlinkClick r:id="rId7" action="ppaction://hlinkfile"/>
              </a:rPr>
              <a:t>Генрих </a:t>
            </a:r>
            <a:r>
              <a:rPr lang="en-US" sz="1600" dirty="0" smtClean="0">
                <a:hlinkClick r:id="rId7" action="ppaction://hlinkfile"/>
              </a:rPr>
              <a:t>VIII</a:t>
            </a:r>
            <a:endParaRPr lang="ru-RU" sz="1600" dirty="0" smtClean="0"/>
          </a:p>
        </p:txBody>
      </p:sp>
      <p:sp>
        <p:nvSpPr>
          <p:cNvPr id="11" name="Прямоугольник 10"/>
          <p:cNvSpPr/>
          <p:nvPr/>
        </p:nvSpPr>
        <p:spPr>
          <a:xfrm>
            <a:off x="600737" y="3390322"/>
            <a:ext cx="30906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hlinkClick r:id="rId8" action="ppaction://hlinkfile"/>
              </a:rPr>
              <a:t>Архитектура Англии </a:t>
            </a:r>
            <a:r>
              <a:rPr lang="en-US" sz="1600" dirty="0" smtClean="0">
                <a:hlinkClick r:id="rId8" action="ppaction://hlinkfile"/>
              </a:rPr>
              <a:t>XVI </a:t>
            </a:r>
            <a:r>
              <a:rPr lang="ru-RU" sz="1600" dirty="0" smtClean="0">
                <a:hlinkClick r:id="rId8" action="ppaction://hlinkfile"/>
              </a:rPr>
              <a:t>век</a:t>
            </a:r>
            <a:endParaRPr lang="en-US" sz="1600" dirty="0" smtClean="0"/>
          </a:p>
        </p:txBody>
      </p:sp>
      <p:sp>
        <p:nvSpPr>
          <p:cNvPr id="12" name="Прямоугольник 11"/>
          <p:cNvSpPr/>
          <p:nvPr/>
        </p:nvSpPr>
        <p:spPr>
          <a:xfrm>
            <a:off x="562636" y="3751068"/>
            <a:ext cx="28250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hlinkClick r:id="rId9" action="ppaction://hlinkfile"/>
              </a:rPr>
              <a:t>Мануфактура в Англии XVI век</a:t>
            </a:r>
            <a:endParaRPr lang="ru-RU" sz="1600" dirty="0" smtClean="0"/>
          </a:p>
        </p:txBody>
      </p:sp>
      <p:sp>
        <p:nvSpPr>
          <p:cNvPr id="13" name="Прямоугольник 12"/>
          <p:cNvSpPr/>
          <p:nvPr/>
        </p:nvSpPr>
        <p:spPr>
          <a:xfrm>
            <a:off x="577845" y="4101819"/>
            <a:ext cx="30312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hlinkClick r:id="rId10" action="ppaction://hlinkfile"/>
              </a:rPr>
              <a:t>Металлургическая мануфактура </a:t>
            </a:r>
            <a:endParaRPr lang="ru-RU" sz="1600" dirty="0" smtClean="0"/>
          </a:p>
        </p:txBody>
      </p:sp>
      <p:sp>
        <p:nvSpPr>
          <p:cNvPr id="14" name="Прямоугольник 13"/>
          <p:cNvSpPr/>
          <p:nvPr/>
        </p:nvSpPr>
        <p:spPr>
          <a:xfrm>
            <a:off x="577845" y="4421277"/>
            <a:ext cx="24780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hlinkClick r:id="rId11" action="ppaction://hlinkfile"/>
              </a:rPr>
              <a:t>Уильям Шекспир. Портрет</a:t>
            </a:r>
            <a:endParaRPr lang="ru-RU" sz="16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77845" y="4759831"/>
            <a:ext cx="28447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 smtClean="0">
                <a:hlinkClick r:id="rId12" action="ppaction://hlinkfile"/>
              </a:rPr>
              <a:t>Фрэнсис</a:t>
            </a:r>
            <a:r>
              <a:rPr lang="ru-RU" sz="1600" dirty="0" smtClean="0">
                <a:hlinkClick r:id="rId12" action="ppaction://hlinkfile"/>
              </a:rPr>
              <a:t> Бэкон. Портрет</a:t>
            </a:r>
            <a:endParaRPr lang="ru-RU" sz="1600" dirty="0" smtClean="0"/>
          </a:p>
        </p:txBody>
      </p:sp>
      <p:sp>
        <p:nvSpPr>
          <p:cNvPr id="16" name="Прямоугольник 15"/>
          <p:cNvSpPr/>
          <p:nvPr/>
        </p:nvSpPr>
        <p:spPr>
          <a:xfrm>
            <a:off x="541876" y="5098385"/>
            <a:ext cx="760063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hlinkClick r:id="rId13" action="ppaction://hlinkfile"/>
              </a:rPr>
              <a:t>Театр Шекспира "Глобус"</a:t>
            </a:r>
            <a:endParaRPr lang="ru-RU" sz="1600" dirty="0" smtClean="0"/>
          </a:p>
        </p:txBody>
      </p:sp>
      <p:sp>
        <p:nvSpPr>
          <p:cNvPr id="17" name="Прямоугольник 16"/>
          <p:cNvSpPr/>
          <p:nvPr/>
        </p:nvSpPr>
        <p:spPr>
          <a:xfrm>
            <a:off x="541876" y="6143299"/>
            <a:ext cx="47956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/>
              <a:t>Моцарт — Менуэт (</a:t>
            </a:r>
            <a:r>
              <a:rPr lang="ru-RU" sz="1600" dirty="0" err="1" smtClean="0"/>
              <a:t>Mauriat</a:t>
            </a:r>
            <a:r>
              <a:rPr lang="ru-RU" sz="1600" dirty="0" smtClean="0"/>
              <a:t>) (</a:t>
            </a:r>
            <a:r>
              <a:rPr lang="ru-RU" sz="1600" dirty="0">
                <a:hlinkClick r:id="rId14"/>
              </a:rPr>
              <a:t>www.petamusic.ru).</a:t>
            </a:r>
            <a:r>
              <a:rPr lang="ru-RU" sz="1600" dirty="0" smtClean="0">
                <a:hlinkClick r:id="rId14"/>
              </a:rPr>
              <a:t>mp3</a:t>
            </a:r>
            <a:endParaRPr lang="ru-RU" sz="1600" dirty="0" smtClean="0"/>
          </a:p>
        </p:txBody>
      </p:sp>
      <p:sp>
        <p:nvSpPr>
          <p:cNvPr id="18" name="TextBox 17"/>
          <p:cNvSpPr txBox="1"/>
          <p:nvPr/>
        </p:nvSpPr>
        <p:spPr>
          <a:xfrm>
            <a:off x="577845" y="5729824"/>
            <a:ext cx="1489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Музыка</a:t>
            </a:r>
            <a:endParaRPr lang="ru-RU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562636" y="5391270"/>
            <a:ext cx="916219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hlinkClick r:id="rId15" action="ppaction://hlinkfile"/>
              </a:rPr>
              <a:t>Бодлианская библиотека . Англия. Великобритания.</a:t>
            </a:r>
            <a:endParaRPr lang="ru-RU" sz="1600" dirty="0" smtClean="0"/>
          </a:p>
          <a:p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6204856" y="1287202"/>
            <a:ext cx="58347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hlinkClick r:id="rId16" action="ppaction://hlinkfile"/>
              </a:rPr>
              <a:t>Сервисы и материалы для изучающих английский язык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324599" y="1809996"/>
            <a:ext cx="30128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hlinkClick r:id="rId17" action="ppaction://hlinkfile"/>
              </a:rPr>
              <a:t>Портреты Елизаветы </a:t>
            </a:r>
            <a:r>
              <a:rPr lang="en-US" dirty="0" smtClean="0">
                <a:hlinkClick r:id="rId17" action="ppaction://hlinkfile"/>
              </a:rPr>
              <a:t>I </a:t>
            </a:r>
            <a:r>
              <a:rPr lang="ru-RU" dirty="0" smtClean="0">
                <a:hlinkClick r:id="rId17" action="ppaction://hlinkfile"/>
              </a:rPr>
              <a:t>Тюдор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479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5884" y="410386"/>
            <a:ext cx="1103019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ТЕМА УРОКА:</a:t>
            </a:r>
          </a:p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«Золотой век» Елизаветы 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Тюдор 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90181" y="4411084"/>
            <a:ext cx="963251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Справедливо ли утверждение, что время правления Елизаветы Тюдор называли «Золотой век»?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372583" y="3305538"/>
            <a:ext cx="68455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Проблемный вопрос: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095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11031" y="200312"/>
            <a:ext cx="7763921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topic of the lesson </a:t>
            </a:r>
            <a:endParaRPr lang="ru-RU" sz="5400" b="1" cap="none" spc="0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England, XVI century. </a:t>
            </a:r>
          </a:p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Complex 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Object</a:t>
            </a:r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72343" y="3441680"/>
            <a:ext cx="8534399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aim of the lesson </a:t>
            </a:r>
          </a:p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 practice in English, </a:t>
            </a:r>
          </a:p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is to improve English.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117" y="356288"/>
            <a:ext cx="1142254" cy="2273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3507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97184" y="743088"/>
            <a:ext cx="11280184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Queen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kwiːn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]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королева</a:t>
            </a:r>
            <a:endPara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Elizabeth I Tudor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[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ɪˈlɪzəbə</a:t>
            </a:r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ðə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fɜːst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ˈ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tjuːdə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]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Henry VIII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[ˈ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henrɪ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ðə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eɪt</a:t>
            </a:r>
            <a:r>
              <a:rPr lang="el-G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Генрих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VIII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Monarch [ˈ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mɒnək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монарх</a:t>
            </a:r>
            <a:endPara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Reformation   [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refəˈmeɪʃn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]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реформация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Anglican [ˈ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æŋɡlɪkən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англиканский </a:t>
            </a:r>
            <a:endPara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Church  [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tʃɜːtʃ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]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церковь</a:t>
            </a:r>
            <a:endPara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Absolutism  [ˈ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æbsəluːtɪzəm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абсолютизм</a:t>
            </a:r>
            <a:endPara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Bourgeoisie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bʊəʒwɑ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ːˈ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ː]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буржуазия</a:t>
            </a:r>
            <a:endPara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Traders  [ˈ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treɪdərz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]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торговцы</a:t>
            </a:r>
            <a:endPara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Farmers  [ˈ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fɑːmə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(r)z]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фермеры</a:t>
            </a:r>
            <a:endPara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Government  [ˈ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ɡʌvənmənt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 - 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правление</a:t>
            </a:r>
            <a:endPara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Petitions [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pəˈtɪʃənz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 – 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петиции, прошения</a:t>
            </a:r>
            <a:endPara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Patronize  [ˈ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pætrənaɪz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 - 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покровительствовать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929702" y="1253499"/>
            <a:ext cx="30757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Елизавета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(Тюдор)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97578" y="137786"/>
            <a:ext cx="34481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288"/>
            <a:ext cx="797184" cy="92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079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609" y="116707"/>
            <a:ext cx="9076219" cy="6545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556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8286" y="605972"/>
            <a:ext cx="7761513" cy="5771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0311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124" y="216614"/>
            <a:ext cx="8512802" cy="6384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4722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1839</TotalTime>
  <Words>700</Words>
  <Application>Microsoft Office PowerPoint</Application>
  <PresentationFormat>Широкоэкранный</PresentationFormat>
  <Paragraphs>120</Paragraphs>
  <Slides>31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44" baseType="lpstr">
      <vt:lpstr>SimSun</vt:lpstr>
      <vt:lpstr>Arial</vt:lpstr>
      <vt:lpstr>Arial Black</vt:lpstr>
      <vt:lpstr>Brush Script MT</vt:lpstr>
      <vt:lpstr>Calibri</vt:lpstr>
      <vt:lpstr>Calibri Light</vt:lpstr>
      <vt:lpstr>F</vt:lpstr>
      <vt:lpstr>Harlow Solid Italic</vt:lpstr>
      <vt:lpstr>Lucida Calligraphy</vt:lpstr>
      <vt:lpstr>Monotype Corsiva</vt:lpstr>
      <vt:lpstr>StarSymbol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102</cp:revision>
  <dcterms:created xsi:type="dcterms:W3CDTF">2018-03-05T20:26:29Z</dcterms:created>
  <dcterms:modified xsi:type="dcterms:W3CDTF">2019-03-17T18:38:54Z</dcterms:modified>
</cp:coreProperties>
</file>