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1"/>
  </p:sldMasterIdLst>
  <p:sldIdLst>
    <p:sldId id="257" r:id="rId2"/>
    <p:sldId id="277" r:id="rId3"/>
    <p:sldId id="278" r:id="rId4"/>
    <p:sldId id="260" r:id="rId5"/>
    <p:sldId id="261" r:id="rId6"/>
    <p:sldId id="263" r:id="rId7"/>
    <p:sldId id="264" r:id="rId8"/>
    <p:sldId id="262" r:id="rId9"/>
    <p:sldId id="268" r:id="rId10"/>
    <p:sldId id="270" r:id="rId11"/>
    <p:sldId id="279" r:id="rId12"/>
    <p:sldId id="271" r:id="rId13"/>
    <p:sldId id="272" r:id="rId14"/>
    <p:sldId id="273" r:id="rId15"/>
    <p:sldId id="274" r:id="rId16"/>
    <p:sldId id="280" r:id="rId17"/>
    <p:sldId id="281" r:id="rId18"/>
    <p:sldId id="275" r:id="rId19"/>
    <p:sldId id="266" r:id="rId20"/>
    <p:sldId id="282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50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0"/>
    <c:plotArea>
      <c:layout>
        <c:manualLayout>
          <c:layoutTarget val="inner"/>
          <c:xMode val="edge"/>
          <c:yMode val="edge"/>
          <c:x val="9.0139048542873773E-2"/>
          <c:y val="8.2662379504937031E-2"/>
          <c:w val="0.53003960267480454"/>
          <c:h val="0.81726447730689922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удовлетворены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800" b="1"/>
                      <a:t>90 %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4077-441B-B227-0C1B4301CB9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800" b="1"/>
                      <a:t>1</a:t>
                    </a:r>
                    <a:r>
                      <a:rPr lang="en-US"/>
                      <a:t>00 %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4077-441B-B227-0C1B4301CB9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2015-2016 г.</c:v>
                </c:pt>
                <c:pt idx="1">
                  <c:v>2016-2017 г.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90</c:v>
                </c:pt>
                <c:pt idx="1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077-441B-B227-0C1B4301CB9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 удовлетворены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 sz="1800" b="1">
                        <a:solidFill>
                          <a:schemeClr val="bg1"/>
                        </a:solidFill>
                      </a:defRPr>
                    </a:pPr>
                    <a:r>
                      <a:rPr lang="en-US" sz="1800" b="1">
                        <a:solidFill>
                          <a:schemeClr val="bg1"/>
                        </a:solidFill>
                      </a:rPr>
                      <a:t>1</a:t>
                    </a:r>
                    <a:r>
                      <a:rPr lang="en-US">
                        <a:solidFill>
                          <a:schemeClr val="bg1"/>
                        </a:solidFill>
                      </a:rPr>
                      <a:t>0 %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4077-441B-B227-0C1B4301CB9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800" b="1"/>
                      <a:t> </a:t>
                    </a:r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4077-441B-B227-0C1B4301CB9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2015-2016 г.</c:v>
                </c:pt>
                <c:pt idx="1">
                  <c:v>2016-2017 г.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10</c:v>
                </c:pt>
                <c:pt idx="1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4077-441B-B227-0C1B4301CB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66521232"/>
        <c:axId val="266521792"/>
      </c:barChart>
      <c:catAx>
        <c:axId val="266521232"/>
        <c:scaling>
          <c:orientation val="minMax"/>
        </c:scaling>
        <c:delete val="0"/>
        <c:axPos val="b"/>
        <c:numFmt formatCode="\О\с\н\о\в\н\о\й" sourceLinked="0"/>
        <c:majorTickMark val="out"/>
        <c:minorTickMark val="none"/>
        <c:tickLblPos val="nextTo"/>
        <c:crossAx val="266521792"/>
        <c:crosses val="autoZero"/>
        <c:auto val="1"/>
        <c:lblAlgn val="ctr"/>
        <c:lblOffset val="100"/>
        <c:noMultiLvlLbl val="0"/>
      </c:catAx>
      <c:valAx>
        <c:axId val="266521792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266521232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99F17-58BB-464A-BF96-E7218DD707D9}" type="datetimeFigureOut">
              <a:rPr lang="ru-RU" smtClean="0"/>
              <a:pPr/>
              <a:t>15.04.2018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C2F65-3116-46F3-92E5-43C44B9ED6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2386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99F17-58BB-464A-BF96-E7218DD707D9}" type="datetimeFigureOut">
              <a:rPr lang="ru-RU" smtClean="0"/>
              <a:pPr/>
              <a:t>15.04.2018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C2F65-3116-46F3-92E5-43C44B9ED6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8920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99F17-58BB-464A-BF96-E7218DD707D9}" type="datetimeFigureOut">
              <a:rPr lang="ru-RU" smtClean="0"/>
              <a:pPr/>
              <a:t>15.04.2018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C2F65-3116-46F3-92E5-43C44B9ED67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263647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99F17-58BB-464A-BF96-E7218DD707D9}" type="datetimeFigureOut">
              <a:rPr lang="ru-RU" smtClean="0"/>
              <a:pPr/>
              <a:t>15.04.2018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C2F65-3116-46F3-92E5-43C44B9ED6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20577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99F17-58BB-464A-BF96-E7218DD707D9}" type="datetimeFigureOut">
              <a:rPr lang="ru-RU" smtClean="0"/>
              <a:pPr/>
              <a:t>15.04.2018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C2F65-3116-46F3-92E5-43C44B9ED67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279991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99F17-58BB-464A-BF96-E7218DD707D9}" type="datetimeFigureOut">
              <a:rPr lang="ru-RU" smtClean="0"/>
              <a:pPr/>
              <a:t>15.04.2018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C2F65-3116-46F3-92E5-43C44B9ED6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0349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99F17-58BB-464A-BF96-E7218DD707D9}" type="datetimeFigureOut">
              <a:rPr lang="ru-RU" smtClean="0"/>
              <a:pPr/>
              <a:t>15.04.2018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C2F65-3116-46F3-92E5-43C44B9ED6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3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99F17-58BB-464A-BF96-E7218DD707D9}" type="datetimeFigureOut">
              <a:rPr lang="ru-RU" smtClean="0"/>
              <a:pPr/>
              <a:t>15.04.2018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C2F65-3116-46F3-92E5-43C44B9ED6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0504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99F17-58BB-464A-BF96-E7218DD707D9}" type="datetimeFigureOut">
              <a:rPr lang="ru-RU" smtClean="0"/>
              <a:pPr/>
              <a:t>15.04.2018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C2F65-3116-46F3-92E5-43C44B9ED6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2901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99F17-58BB-464A-BF96-E7218DD707D9}" type="datetimeFigureOut">
              <a:rPr lang="ru-RU" smtClean="0"/>
              <a:pPr/>
              <a:t>15.04.2018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C2F65-3116-46F3-92E5-43C44B9ED6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1903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99F17-58BB-464A-BF96-E7218DD707D9}" type="datetimeFigureOut">
              <a:rPr lang="ru-RU" smtClean="0"/>
              <a:pPr/>
              <a:t>15.04.2018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C2F65-3116-46F3-92E5-43C44B9ED6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4076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99F17-58BB-464A-BF96-E7218DD707D9}" type="datetimeFigureOut">
              <a:rPr lang="ru-RU" smtClean="0"/>
              <a:pPr/>
              <a:t>15.04.2018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C2F65-3116-46F3-92E5-43C44B9ED6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8676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99F17-58BB-464A-BF96-E7218DD707D9}" type="datetimeFigureOut">
              <a:rPr lang="ru-RU" smtClean="0"/>
              <a:pPr/>
              <a:t>15.04.2018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C2F65-3116-46F3-92E5-43C44B9ED6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7222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99F17-58BB-464A-BF96-E7218DD707D9}" type="datetimeFigureOut">
              <a:rPr lang="ru-RU" smtClean="0"/>
              <a:pPr/>
              <a:t>15.04.2018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C2F65-3116-46F3-92E5-43C44B9ED6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9696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99F17-58BB-464A-BF96-E7218DD707D9}" type="datetimeFigureOut">
              <a:rPr lang="ru-RU" smtClean="0"/>
              <a:pPr/>
              <a:t>15.04.2018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C2F65-3116-46F3-92E5-43C44B9ED6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54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99F17-58BB-464A-BF96-E7218DD707D9}" type="datetimeFigureOut">
              <a:rPr lang="ru-RU" smtClean="0"/>
              <a:pPr/>
              <a:t>15.04.2018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C2F65-3116-46F3-92E5-43C44B9ED6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7216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899F17-58BB-464A-BF96-E7218DD707D9}" type="datetimeFigureOut">
              <a:rPr lang="ru-RU" smtClean="0"/>
              <a:pPr/>
              <a:t>15.04.2018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76C2F65-3116-46F3-92E5-43C44B9ED6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1679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Relationship Id="rId9" Type="http://schemas.openxmlformats.org/officeDocument/2006/relationships/chart" Target="../charts/char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12" Type="http://schemas.openxmlformats.org/officeDocument/2006/relationships/image" Target="../media/image1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microsoft.com/office/2007/relationships/hdphoto" Target="../media/hdphoto2.wdp"/><Relationship Id="rId10" Type="http://schemas.openxmlformats.org/officeDocument/2006/relationships/image" Target="../media/image13.jpeg"/><Relationship Id="rId4" Type="http://schemas.openxmlformats.org/officeDocument/2006/relationships/image" Target="../media/image8.png"/><Relationship Id="rId9" Type="http://schemas.openxmlformats.org/officeDocument/2006/relationships/image" Target="../media/image12.jpeg"/><Relationship Id="rId1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openxmlformats.org/officeDocument/2006/relationships/image" Target="../media/image3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12" Type="http://schemas.openxmlformats.org/officeDocument/2006/relationships/image" Target="../media/image3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jpeg"/><Relationship Id="rId4" Type="http://schemas.openxmlformats.org/officeDocument/2006/relationships/image" Target="../media/image28.png"/><Relationship Id="rId9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3.png"/><Relationship Id="rId3" Type="http://schemas.microsoft.com/office/2007/relationships/hdphoto" Target="../media/hdphoto3.wdp"/><Relationship Id="rId7" Type="http://schemas.openxmlformats.org/officeDocument/2006/relationships/image" Target="../media/image39.png"/><Relationship Id="rId12" Type="http://schemas.microsoft.com/office/2007/relationships/hdphoto" Target="../media/hdphoto6.wdp"/><Relationship Id="rId17" Type="http://schemas.openxmlformats.org/officeDocument/2006/relationships/image" Target="../media/image3.jpeg"/><Relationship Id="rId2" Type="http://schemas.openxmlformats.org/officeDocument/2006/relationships/image" Target="../media/image36.png"/><Relationship Id="rId16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11" Type="http://schemas.openxmlformats.org/officeDocument/2006/relationships/image" Target="../media/image42.png"/><Relationship Id="rId5" Type="http://schemas.microsoft.com/office/2007/relationships/hdphoto" Target="../media/hdphoto4.wdp"/><Relationship Id="rId15" Type="http://schemas.openxmlformats.org/officeDocument/2006/relationships/image" Target="../media/image44.jpeg"/><Relationship Id="rId10" Type="http://schemas.openxmlformats.org/officeDocument/2006/relationships/image" Target="../media/image41.jpeg"/><Relationship Id="rId4" Type="http://schemas.openxmlformats.org/officeDocument/2006/relationships/image" Target="../media/image37.png"/><Relationship Id="rId9" Type="http://schemas.microsoft.com/office/2007/relationships/hdphoto" Target="../media/hdphoto5.wdp"/><Relationship Id="rId1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11" Type="http://schemas.openxmlformats.org/officeDocument/2006/relationships/image" Target="../media/image3.jpe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6438" y="30077"/>
            <a:ext cx="74338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 103»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05589" y="4917294"/>
            <a:ext cx="366793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Авторы проекта: 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Нагаева Екатерина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Минежановна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 руководитель 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Говорухина Светлана Викторовна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01"/>
          <a:stretch/>
        </p:blipFill>
        <p:spPr>
          <a:xfrm>
            <a:off x="1986454" y="4917294"/>
            <a:ext cx="2662623" cy="1769295"/>
          </a:xfrm>
          <a:prstGeom prst="round2Diag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40" y="3251106"/>
            <a:ext cx="2433855" cy="1825391"/>
          </a:xfrm>
          <a:prstGeom prst="round2Diag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2" name="Picture 2" descr="http://rcro.tomsk.ru/wp-content/uploads/2014/03/1234-400x17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098" y="30077"/>
            <a:ext cx="930827" cy="40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39689" y="1557766"/>
            <a:ext cx="62417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«Духовно – нравственное воспитание детей дошкольного возраста 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через приобщение к культуре своей малой Родины»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18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9611" y="0"/>
            <a:ext cx="763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 Black" pitchFamily="34" charset="0"/>
              </a:rPr>
              <a:t>Содержание образовательной деятельности </a:t>
            </a:r>
          </a:p>
          <a:p>
            <a:pPr algn="ctr"/>
            <a:r>
              <a:rPr lang="ru-RU" dirty="0" smtClean="0">
                <a:latin typeface="Arial Black" pitchFamily="34" charset="0"/>
              </a:rPr>
              <a:t>по реализации проекта 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9522047"/>
              </p:ext>
            </p:extLst>
          </p:nvPr>
        </p:nvGraphicFramePr>
        <p:xfrm>
          <a:off x="323528" y="790655"/>
          <a:ext cx="8388931" cy="58225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868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68823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18200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71807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Дата</a:t>
                      </a:r>
                      <a:r>
                        <a:rPr lang="ru-RU" baseline="0" dirty="0" smtClean="0"/>
                        <a:t> проведения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 Музыкальный руководитель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Воспитатель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71807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Сентябрь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1. «Гости дорогие</a:t>
                      </a:r>
                      <a:r>
                        <a:rPr lang="ru-RU" baseline="0" dirty="0" smtClean="0"/>
                        <a:t> в избу к нам пришли»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1. «Как у нашего кота»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83890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Октябрь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2. «Октябрь</a:t>
                      </a:r>
                      <a:r>
                        <a:rPr lang="ru-RU" baseline="0" dirty="0" smtClean="0"/>
                        <a:t> – золотая осень»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2. «Чудесный мешочек»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71807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Ноябрь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3. «Русский народный костюм»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3. «Водичка, водичка,</a:t>
                      </a:r>
                      <a:r>
                        <a:rPr lang="ru-RU" baseline="0" dirty="0" smtClean="0"/>
                        <a:t> умой мое личико»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83890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Декабрь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4. «Декабрь год кончает»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4. «Сундучок «Деда Мороза»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71807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Январь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5. «Зимние забавы»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5. «Фока воду</a:t>
                      </a:r>
                      <a:r>
                        <a:rPr lang="ru-RU" baseline="0" dirty="0" smtClean="0"/>
                        <a:t> кипятит и как зеркало блестит»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71807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Февраль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6. «Как</a:t>
                      </a:r>
                      <a:r>
                        <a:rPr lang="ru-RU" baseline="0" dirty="0" smtClean="0"/>
                        <a:t> в высоком тереме висит колыбель…»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6.</a:t>
                      </a:r>
                      <a:r>
                        <a:rPr lang="ru-RU" baseline="0" dirty="0" smtClean="0"/>
                        <a:t> «Ходит сон близ окон»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671807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Март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7. «Масленица»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7. «Масленица дорогая-наша гостьюшка годовая»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83890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Апрель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8. «Ложки да гусли»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8. «Трень-брень гусельки»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83890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Май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9.  «Светлая Пасха»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9. «Прощание с избой»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741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База Н\2015-2016уч.год\фото гр 8 2015-16\дети\28.04\DSCN7234.JPG"/>
          <p:cNvPicPr>
            <a:picLocks noChangeAspect="1" noChangeArrowheads="1"/>
          </p:cNvPicPr>
          <p:nvPr/>
        </p:nvPicPr>
        <p:blipFill>
          <a:blip r:embed="rId2" cstate="print"/>
          <a:srcRect l="9541" t="11425"/>
          <a:stretch>
            <a:fillRect/>
          </a:stretch>
        </p:blipFill>
        <p:spPr bwMode="auto">
          <a:xfrm>
            <a:off x="4910524" y="457201"/>
            <a:ext cx="4233476" cy="3108960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1027" name="Picture 3" descr="G:\База Н\2015-2016уч.год\фото гр 8 2015-16\дети\28.04\DSCN7202.JPG"/>
          <p:cNvPicPr>
            <a:picLocks noChangeAspect="1" noChangeArrowheads="1"/>
          </p:cNvPicPr>
          <p:nvPr/>
        </p:nvPicPr>
        <p:blipFill>
          <a:blip r:embed="rId3" cstate="print"/>
          <a:srcRect l="5857" t="10857" r="3857" b="8000"/>
          <a:stretch>
            <a:fillRect/>
          </a:stretch>
        </p:blipFill>
        <p:spPr bwMode="auto">
          <a:xfrm>
            <a:off x="274319" y="3167165"/>
            <a:ext cx="4642281" cy="3129132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</p:pic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209005" y="1717508"/>
            <a:ext cx="458506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«Гости дорогие в избу к нам пришли»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07357" y="4524495"/>
            <a:ext cx="35530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«Как у нашего кота»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352698" y="1364093"/>
            <a:ext cx="46111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«Октябрь –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золотая осень»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DSCN7021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274320" y="3508360"/>
            <a:ext cx="4133583" cy="31001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/>
        </p:spPr>
      </p:pic>
      <p:pic>
        <p:nvPicPr>
          <p:cNvPr id="6" name="Рисунок 5" descr="DSCN7027.JPG"/>
          <p:cNvPicPr>
            <a:picLocks noChangeAspect="1"/>
          </p:cNvPicPr>
          <p:nvPr/>
        </p:nvPicPr>
        <p:blipFill>
          <a:blip r:embed="rId3" cstate="print">
            <a:lum bright="10000" contrast="10000"/>
          </a:blip>
          <a:srcRect l="9838" t="12201"/>
          <a:stretch>
            <a:fillRect/>
          </a:stretch>
        </p:blipFill>
        <p:spPr>
          <a:xfrm>
            <a:off x="4493947" y="182545"/>
            <a:ext cx="4454110" cy="32530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4919242" y="4668185"/>
            <a:ext cx="37395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«Чудесный сундучок»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76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6612" y="1383201"/>
            <a:ext cx="47703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«Русский народный костюм»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DSCN7061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rcRect t="9051" r="8263"/>
          <a:stretch>
            <a:fillRect/>
          </a:stretch>
        </p:blipFill>
        <p:spPr>
          <a:xfrm>
            <a:off x="292006" y="3122023"/>
            <a:ext cx="4616762" cy="34328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/>
        </p:spPr>
      </p:pic>
      <p:pic>
        <p:nvPicPr>
          <p:cNvPr id="5" name="Рисунок 4" descr="DSCN707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4148" y="234968"/>
            <a:ext cx="3150410" cy="42005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5146766" y="4942504"/>
            <a:ext cx="37022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«Водичка, водичка, умой моё личико»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97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3508" y="939064"/>
            <a:ext cx="43891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«Как в высоком тереме висит колыбель…»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t="2751" r="12201" b="8000"/>
          <a:stretch/>
        </p:blipFill>
        <p:spPr>
          <a:xfrm>
            <a:off x="5199016" y="217969"/>
            <a:ext cx="3639063" cy="3003111"/>
          </a:xfrm>
          <a:prstGeom prst="round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0"/>
          <a:stretch/>
        </p:blipFill>
        <p:spPr>
          <a:xfrm>
            <a:off x="176613" y="3199645"/>
            <a:ext cx="4716016" cy="3439721"/>
          </a:xfrm>
          <a:prstGeom prst="round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5122552" y="4576746"/>
            <a:ext cx="38317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«Ходит сон близ окон»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60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6834" y="1403283"/>
            <a:ext cx="3135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«Ложки да гусли»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DSCN6555.JPG"/>
          <p:cNvPicPr>
            <a:picLocks noChangeAspect="1"/>
          </p:cNvPicPr>
          <p:nvPr/>
        </p:nvPicPr>
        <p:blipFill>
          <a:blip r:embed="rId2" cstate="print"/>
          <a:srcRect l="8263" t="2751" b="13251"/>
          <a:stretch>
            <a:fillRect/>
          </a:stretch>
        </p:blipFill>
        <p:spPr>
          <a:xfrm>
            <a:off x="391887" y="3243836"/>
            <a:ext cx="4248472" cy="2917583"/>
          </a:xfrm>
          <a:prstGeom prst="round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DSCN6601.JPG"/>
          <p:cNvPicPr>
            <a:picLocks noChangeAspect="1"/>
          </p:cNvPicPr>
          <p:nvPr/>
        </p:nvPicPr>
        <p:blipFill>
          <a:blip r:embed="rId3" cstate="print"/>
          <a:srcRect l="5172"/>
          <a:stretch>
            <a:fillRect/>
          </a:stretch>
        </p:blipFill>
        <p:spPr>
          <a:xfrm>
            <a:off x="4903965" y="452292"/>
            <a:ext cx="3920559" cy="3100806"/>
          </a:xfrm>
          <a:prstGeom prst="round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4778189" y="4668185"/>
            <a:ext cx="4365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«Трень – брень гусельки»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09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26901"/>
          <a:stretch/>
        </p:blipFill>
        <p:spPr>
          <a:xfrm>
            <a:off x="262278" y="3582267"/>
            <a:ext cx="4379529" cy="2912145"/>
          </a:xfrm>
          <a:prstGeom prst="round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4582367" y="4401923"/>
            <a:ext cx="456163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«Масленица дорогая –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наша гостьюшка годовая»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8914" name="Picture 2" descr="G:\База Н\2015-2016уч.год\фото гр 8 2015-16\масленница\DSCN58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7498" y="78378"/>
            <a:ext cx="4676502" cy="3507377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898914" y="1402471"/>
            <a:ext cx="23807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«Масленица»</a:t>
            </a:r>
            <a:endParaRPr lang="ru-RU" sz="28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0" b="5901"/>
          <a:stretch/>
        </p:blipFill>
        <p:spPr>
          <a:xfrm>
            <a:off x="2074600" y="1776293"/>
            <a:ext cx="5149160" cy="3122279"/>
          </a:xfrm>
          <a:prstGeom prst="round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134046" y="723202"/>
            <a:ext cx="27251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«Святая пасха»</a:t>
            </a:r>
            <a:endParaRPr lang="ru-RU" sz="28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35040" y="5277785"/>
            <a:ext cx="35077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«Прощание с избой»</a:t>
            </a:r>
            <a:endParaRPr lang="ru-RU" sz="28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69735" y="163163"/>
            <a:ext cx="8064896" cy="7200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Ожидаемый результат</a:t>
            </a:r>
            <a:endParaRPr lang="ru-RU" sz="3600" b="1" dirty="0"/>
          </a:p>
        </p:txBody>
      </p:sp>
      <p:sp>
        <p:nvSpPr>
          <p:cNvPr id="3" name="Стрелка вниз 2"/>
          <p:cNvSpPr/>
          <p:nvPr/>
        </p:nvSpPr>
        <p:spPr>
          <a:xfrm>
            <a:off x="3921068" y="942189"/>
            <a:ext cx="936104" cy="5124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69646" y="1431197"/>
            <a:ext cx="8064896" cy="64579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Monotype Corsiva" pitchFamily="66" charset="0"/>
              </a:rPr>
              <a:t>Пробуждение интереса к истокам культуры</a:t>
            </a:r>
            <a:endParaRPr lang="ru-RU" sz="2800" b="1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43609" y="2579266"/>
            <a:ext cx="8064896" cy="5819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3200" dirty="0" smtClean="0">
              <a:latin typeface="Monotype Corsiva" pitchFamily="66" charset="0"/>
            </a:endParaRPr>
          </a:p>
          <a:p>
            <a:pPr algn="ctr"/>
            <a:r>
              <a:rPr lang="ru-RU" sz="2800" b="1" dirty="0" smtClean="0">
                <a:latin typeface="Monotype Corsiva" pitchFamily="66" charset="0"/>
              </a:rPr>
              <a:t>Широкое </a:t>
            </a:r>
            <a:r>
              <a:rPr lang="ru-RU" sz="2800" b="1" dirty="0">
                <a:latin typeface="Monotype Corsiva" pitchFamily="66" charset="0"/>
              </a:rPr>
              <a:t>использование всех видов </a:t>
            </a:r>
            <a:r>
              <a:rPr lang="ru-RU" sz="2800" b="1" dirty="0" smtClean="0">
                <a:latin typeface="Monotype Corsiva" pitchFamily="66" charset="0"/>
              </a:rPr>
              <a:t>фольклора </a:t>
            </a:r>
            <a:endParaRPr lang="ru-RU" sz="2800" b="1" dirty="0">
              <a:latin typeface="Monotype Corsiva" pitchFamily="66" charset="0"/>
            </a:endParaRPr>
          </a:p>
          <a:p>
            <a:pPr algn="ctr"/>
            <a:endParaRPr lang="ru-RU" sz="36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16506" y="3661725"/>
            <a:ext cx="8064896" cy="5706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800" dirty="0" smtClean="0">
              <a:latin typeface="Monotype Corsiva" pitchFamily="66" charset="0"/>
            </a:endParaRPr>
          </a:p>
          <a:p>
            <a:pPr algn="ctr"/>
            <a:r>
              <a:rPr lang="ru-RU" sz="2800" b="1" dirty="0" smtClean="0">
                <a:latin typeface="Monotype Corsiva" pitchFamily="66" charset="0"/>
              </a:rPr>
              <a:t>Расширение </a:t>
            </a:r>
            <a:r>
              <a:rPr lang="ru-RU" sz="2800" b="1" dirty="0">
                <a:latin typeface="Monotype Corsiva" pitchFamily="66" charset="0"/>
              </a:rPr>
              <a:t>кругозора детей через музей «Русская изба</a:t>
            </a:r>
            <a:r>
              <a:rPr lang="ru-RU" sz="2800" b="1" dirty="0" smtClean="0">
                <a:latin typeface="Monotype Corsiva" pitchFamily="66" charset="0"/>
              </a:rPr>
              <a:t>»</a:t>
            </a:r>
            <a:endParaRPr lang="ru-RU" sz="3200" b="1" dirty="0"/>
          </a:p>
          <a:p>
            <a:pPr algn="ctr"/>
            <a:endParaRPr lang="ru-RU" sz="3200" dirty="0" smtClean="0">
              <a:latin typeface="Monotype Corsiva" pitchFamily="66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06907" y="5815338"/>
            <a:ext cx="8185720" cy="6899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Monotype Corsiva" pitchFamily="66" charset="0"/>
              </a:rPr>
              <a:t>Обновление развивающей предметно-пространственной среды</a:t>
            </a:r>
            <a:endParaRPr lang="ru-RU" sz="3200" b="1" dirty="0"/>
          </a:p>
        </p:txBody>
      </p:sp>
      <p:sp>
        <p:nvSpPr>
          <p:cNvPr id="8" name="Стрелка вниз 7"/>
          <p:cNvSpPr/>
          <p:nvPr/>
        </p:nvSpPr>
        <p:spPr>
          <a:xfrm>
            <a:off x="3870547" y="2092255"/>
            <a:ext cx="935926" cy="44123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3896673" y="3175304"/>
            <a:ext cx="935926" cy="44123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3922798" y="4251545"/>
            <a:ext cx="935926" cy="44123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84987" y="4739830"/>
            <a:ext cx="8185720" cy="61594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800" b="1" dirty="0" smtClean="0">
                <a:latin typeface="Monotype Corsiva" pitchFamily="66" charset="0"/>
              </a:rPr>
              <a:t>Активное </a:t>
            </a:r>
            <a:r>
              <a:rPr lang="ru-RU" sz="2800" b="1" dirty="0">
                <a:latin typeface="Monotype Corsiva" pitchFamily="66" charset="0"/>
              </a:rPr>
              <a:t>участие родителей в процессе воспитания детей</a:t>
            </a:r>
            <a:endParaRPr lang="ru-RU" sz="3200" b="1" dirty="0"/>
          </a:p>
        </p:txBody>
      </p:sp>
      <p:sp>
        <p:nvSpPr>
          <p:cNvPr id="12" name="Стрелка вниз 11"/>
          <p:cNvSpPr/>
          <p:nvPr/>
        </p:nvSpPr>
        <p:spPr>
          <a:xfrm>
            <a:off x="3944570" y="5370597"/>
            <a:ext cx="935926" cy="44123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7429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0173" y="47630"/>
            <a:ext cx="65880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</a:rPr>
              <a:t>Результаты по реализации проекта 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</a:rPr>
              <a:t>за </a:t>
            </a:r>
            <a:r>
              <a:rPr lang="ru-RU" sz="2000" b="1" i="1" dirty="0" smtClean="0">
                <a:solidFill>
                  <a:srgbClr val="002060"/>
                </a:solidFill>
              </a:rPr>
              <a:t>2016-2017уч.г.</a:t>
            </a:r>
          </a:p>
          <a:p>
            <a:endParaRPr lang="ru-RU" sz="2400" b="1" i="1" dirty="0">
              <a:solidFill>
                <a:srgbClr val="002060"/>
              </a:solidFill>
            </a:endParaRPr>
          </a:p>
        </p:txBody>
      </p:sp>
      <p:pic>
        <p:nvPicPr>
          <p:cNvPr id="4100" name="Picture 4" descr="C:\Users\Екатерина\Desktop\киногерои\2017-04-18_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79" y="4380005"/>
            <a:ext cx="1620000" cy="2227578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Екатерина\Desktop\киногерои\2017-04-14_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217" y="4380001"/>
            <a:ext cx="1620000" cy="2227582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Екатерина\Desktop\киногерои\2017-04-14_0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796" y="4380001"/>
            <a:ext cx="1620000" cy="2227582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Екатерина\Desktop\киногерои\2017-04-18_00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571" y="4389682"/>
            <a:ext cx="1620000" cy="2227582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Екатерина\Desktop\киногерои\2017-04-18_00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517" y="4380001"/>
            <a:ext cx="1620000" cy="2227582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C:\Users\Екатерина\Desktop\киногерои\2017-04-18_00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990" y="1924594"/>
            <a:ext cx="1620000" cy="2227582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:\Users\Екатерина\Desktop\киногерои\2017-04-18_00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51689" y="-124231"/>
            <a:ext cx="1620000" cy="2227582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2933628070"/>
              </p:ext>
            </p:extLst>
          </p:nvPr>
        </p:nvGraphicFramePr>
        <p:xfrm>
          <a:off x="270173" y="1379889"/>
          <a:ext cx="5237020" cy="2458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60608" y="1001147"/>
            <a:ext cx="60917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</a:rPr>
              <a:t>Удовлетворенность родителей образовательными услугами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83165" y="3982899"/>
            <a:ext cx="60917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</a:rPr>
              <a:t>Участие детей и родителей в различных конкурсах</a:t>
            </a:r>
            <a:endParaRPr lang="ru-RU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3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0" b="5901"/>
          <a:stretch/>
        </p:blipFill>
        <p:spPr>
          <a:xfrm>
            <a:off x="611560" y="1124744"/>
            <a:ext cx="7837714" cy="4752528"/>
          </a:xfrm>
          <a:prstGeom prst="round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13344" y="1683647"/>
            <a:ext cx="53712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Творческих успехов!</a:t>
            </a:r>
            <a:endParaRPr lang="ru-RU" sz="7200" b="1" dirty="0">
              <a:solidFill>
                <a:srgbClr val="002060"/>
              </a:solidFill>
              <a:latin typeface="Monotype Corsiva" pitchFamily="66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57"/>
          <a:stretch/>
        </p:blipFill>
        <p:spPr>
          <a:xfrm>
            <a:off x="1837390" y="548680"/>
            <a:ext cx="6974989" cy="4464496"/>
          </a:xfrm>
          <a:prstGeom prst="roundRect">
            <a:avLst/>
          </a:prstGeom>
          <a:ln>
            <a:solidFill>
              <a:srgbClr val="00206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293096"/>
            <a:ext cx="3059832" cy="2294874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693393" y="0"/>
            <a:ext cx="6118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Анкетирование родителей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345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97"/>
          <a:stretch/>
        </p:blipFill>
        <p:spPr>
          <a:xfrm>
            <a:off x="323393" y="853196"/>
            <a:ext cx="1735601" cy="2179982"/>
          </a:xfrm>
          <a:prstGeom prst="round2Diag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74"/>
          <a:stretch/>
        </p:blipFill>
        <p:spPr>
          <a:xfrm>
            <a:off x="2382387" y="897962"/>
            <a:ext cx="3196778" cy="2105704"/>
          </a:xfrm>
          <a:prstGeom prst="round2DiagRect">
            <a:avLst/>
          </a:prstGeom>
          <a:ln>
            <a:solidFill>
              <a:srgbClr val="00206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6"/>
          <a:stretch/>
        </p:blipFill>
        <p:spPr>
          <a:xfrm>
            <a:off x="5725767" y="869409"/>
            <a:ext cx="3246783" cy="2105704"/>
          </a:xfrm>
          <a:prstGeom prst="round2DiagRect">
            <a:avLst/>
          </a:prstGeom>
          <a:ln>
            <a:solidFill>
              <a:srgbClr val="002060"/>
            </a:solidFill>
          </a:ln>
        </p:spPr>
      </p:pic>
      <p:pic>
        <p:nvPicPr>
          <p:cNvPr id="2049" name="Picture 1" descr="http://x-lines.ru/icp/abW03/0b0b93/1/56/RrebenokPvPmirePhudoZestvennoIPliteraturq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72550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24"/>
          <a:stretch/>
        </p:blipFill>
        <p:spPr>
          <a:xfrm>
            <a:off x="6096828" y="4780115"/>
            <a:ext cx="2875722" cy="1925483"/>
          </a:xfrm>
          <a:prstGeom prst="round2DiagRect">
            <a:avLst/>
          </a:prstGeom>
          <a:ln>
            <a:solidFill>
              <a:srgbClr val="00206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04" r="24203" b="11691"/>
          <a:stretch/>
        </p:blipFill>
        <p:spPr>
          <a:xfrm>
            <a:off x="3353214" y="5036579"/>
            <a:ext cx="2372553" cy="1605896"/>
          </a:xfrm>
          <a:prstGeom prst="round2DiagRect">
            <a:avLst/>
          </a:prstGeom>
          <a:ln>
            <a:solidFill>
              <a:srgbClr val="00206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5"/>
          <a:stretch/>
        </p:blipFill>
        <p:spPr>
          <a:xfrm>
            <a:off x="323393" y="5079857"/>
            <a:ext cx="2531165" cy="1689278"/>
          </a:xfrm>
          <a:prstGeom prst="round2DiagRect">
            <a:avLst/>
          </a:prstGeom>
          <a:ln>
            <a:solidFill>
              <a:srgbClr val="00206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6" y="3087886"/>
            <a:ext cx="2425148" cy="1818861"/>
          </a:xfrm>
          <a:prstGeom prst="round2DiagRect">
            <a:avLst/>
          </a:prstGeom>
          <a:ln>
            <a:solidFill>
              <a:srgbClr val="00206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8" r="8406"/>
          <a:stretch/>
        </p:blipFill>
        <p:spPr>
          <a:xfrm>
            <a:off x="3339504" y="3166366"/>
            <a:ext cx="2498492" cy="1763929"/>
          </a:xfrm>
          <a:prstGeom prst="round2DiagRect">
            <a:avLst/>
          </a:prstGeom>
          <a:ln>
            <a:solidFill>
              <a:srgbClr val="002060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6" t="8784" r="5797"/>
          <a:stretch/>
        </p:blipFill>
        <p:spPr>
          <a:xfrm>
            <a:off x="6096828" y="3087886"/>
            <a:ext cx="2747807" cy="1613749"/>
          </a:xfrm>
          <a:prstGeom prst="round2DiagRect">
            <a:avLst/>
          </a:prstGeom>
          <a:ln>
            <a:solidFill>
              <a:srgbClr val="002060"/>
            </a:solidFill>
          </a:ln>
        </p:spPr>
      </p:pic>
      <p:pic>
        <p:nvPicPr>
          <p:cNvPr id="13" name="Picture 2" descr="http://rcro.tomsk.ru/wp-content/uploads/2014/03/1234-400x172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098" y="30077"/>
            <a:ext cx="930827" cy="40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323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 descr="http://x-lines.ru/icp/abW03/0b0b93/1/56/RrebenokPvPmirePkin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76725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97" b="6860"/>
          <a:stretch/>
        </p:blipFill>
        <p:spPr>
          <a:xfrm>
            <a:off x="291550" y="1190914"/>
            <a:ext cx="2021577" cy="2625120"/>
          </a:xfrm>
          <a:prstGeom prst="round2Diag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8" t="12138"/>
          <a:stretch/>
        </p:blipFill>
        <p:spPr>
          <a:xfrm>
            <a:off x="649356" y="4266140"/>
            <a:ext cx="4253947" cy="2181726"/>
          </a:xfrm>
          <a:prstGeom prst="round2DiagRect">
            <a:avLst/>
          </a:prstGeom>
          <a:ln>
            <a:solidFill>
              <a:srgbClr val="002060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22" t="19710" r="6376"/>
          <a:stretch/>
        </p:blipFill>
        <p:spPr>
          <a:xfrm>
            <a:off x="2776330" y="1603823"/>
            <a:ext cx="3493713" cy="2163394"/>
          </a:xfrm>
          <a:prstGeom prst="round2DiagRect">
            <a:avLst/>
          </a:prstGeom>
          <a:ln>
            <a:solidFill>
              <a:srgbClr val="00206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348" y="3845144"/>
            <a:ext cx="1988654" cy="2651539"/>
          </a:xfrm>
          <a:prstGeom prst="round2DiagRect">
            <a:avLst/>
          </a:prstGeom>
        </p:spPr>
      </p:pic>
      <p:pic>
        <p:nvPicPr>
          <p:cNvPr id="7" name="Picture 3" descr="C:\Users\Екатерина\Desktop\киногерои\077c3888cd6260c76bae661a39a508b0.jpg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0" t="5826" r="7428" b="16738"/>
          <a:stretch/>
        </p:blipFill>
        <p:spPr bwMode="auto">
          <a:xfrm>
            <a:off x="6531429" y="473027"/>
            <a:ext cx="2254557" cy="1541314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Екатерина\Desktop\киногерои\94c68ad19bd542b514b2800b2c584c47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" t="6838" r="1342" b="13351"/>
          <a:stretch/>
        </p:blipFill>
        <p:spPr bwMode="auto">
          <a:xfrm>
            <a:off x="4395478" y="200798"/>
            <a:ext cx="1993318" cy="1229388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Екатерина\Desktop\киногерои\7775554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763" y="2173184"/>
            <a:ext cx="2234223" cy="1487155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Екатерина\Desktop\киногерои\2017-04-18_00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702" y="4266140"/>
            <a:ext cx="1470832" cy="2022469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rcro.tomsk.ru/wp-content/uploads/2014/03/1234-400x17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098" y="30077"/>
            <a:ext cx="930827" cy="40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312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0" t="18894" r="26223" b="8846"/>
          <a:stretch/>
        </p:blipFill>
        <p:spPr bwMode="auto">
          <a:xfrm>
            <a:off x="167335" y="925251"/>
            <a:ext cx="2093650" cy="1670373"/>
          </a:xfrm>
          <a:prstGeom prst="round2DiagRect">
            <a:avLst/>
          </a:prstGeom>
          <a:noFill/>
          <a:ln w="2857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81" r="8776"/>
          <a:stretch/>
        </p:blipFill>
        <p:spPr bwMode="auto">
          <a:xfrm>
            <a:off x="2459027" y="986910"/>
            <a:ext cx="3211074" cy="1726704"/>
          </a:xfrm>
          <a:prstGeom prst="round2DiagRect">
            <a:avLst/>
          </a:prstGeom>
          <a:noFill/>
          <a:ln w="2857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1" name="Picture 1" descr="http://x-lines.ru/icp/abW03/0b0b93/1/56/RrebenokPvPmirePprirodq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72050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5" t="14244" r="23694"/>
          <a:stretch/>
        </p:blipFill>
        <p:spPr bwMode="auto">
          <a:xfrm>
            <a:off x="6069211" y="2595624"/>
            <a:ext cx="2867806" cy="2078958"/>
          </a:xfrm>
          <a:prstGeom prst="round2DiagRect">
            <a:avLst/>
          </a:prstGeom>
          <a:noFill/>
          <a:ln w="2857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36" r="20337"/>
          <a:stretch/>
        </p:blipFill>
        <p:spPr bwMode="auto">
          <a:xfrm>
            <a:off x="5793641" y="697542"/>
            <a:ext cx="3145768" cy="1760007"/>
          </a:xfrm>
          <a:prstGeom prst="round2DiagRect">
            <a:avLst/>
          </a:prstGeom>
          <a:noFill/>
          <a:ln w="2857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t="7943" r="12988"/>
          <a:stretch/>
        </p:blipFill>
        <p:spPr>
          <a:xfrm>
            <a:off x="6150696" y="4812657"/>
            <a:ext cx="2786321" cy="1848141"/>
          </a:xfrm>
          <a:prstGeom prst="round2Diag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9" t="11001" r="11000" b="32993"/>
          <a:stretch/>
        </p:blipFill>
        <p:spPr bwMode="auto">
          <a:xfrm>
            <a:off x="2195736" y="4812657"/>
            <a:ext cx="3672408" cy="1922008"/>
          </a:xfrm>
          <a:prstGeom prst="round2Diag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40" y="2857177"/>
            <a:ext cx="3131840" cy="1765498"/>
          </a:xfrm>
          <a:prstGeom prst="round2Diag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8" r="24013" b="10886"/>
          <a:stretch/>
        </p:blipFill>
        <p:spPr>
          <a:xfrm>
            <a:off x="3838932" y="2857177"/>
            <a:ext cx="1950537" cy="1728192"/>
          </a:xfrm>
          <a:prstGeom prst="round2Diag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824"/>
          <a:stretch/>
        </p:blipFill>
        <p:spPr bwMode="auto">
          <a:xfrm>
            <a:off x="490331" y="4812657"/>
            <a:ext cx="1237869" cy="1922133"/>
          </a:xfrm>
          <a:prstGeom prst="round2Diag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2" descr="http://rcro.tomsk.ru/wp-content/uploads/2014/03/1234-400x17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098" y="30077"/>
            <a:ext cx="930827" cy="40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451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754" b="22126"/>
          <a:stretch/>
        </p:blipFill>
        <p:spPr>
          <a:xfrm>
            <a:off x="240194" y="1047049"/>
            <a:ext cx="2802836" cy="1825229"/>
          </a:xfrm>
          <a:prstGeom prst="round2DiagRect">
            <a:avLst/>
          </a:prstGeom>
          <a:ln>
            <a:solidFill>
              <a:srgbClr val="00206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224" y="891207"/>
            <a:ext cx="2136914" cy="2136914"/>
          </a:xfrm>
          <a:prstGeom prst="round2DiagRect">
            <a:avLst/>
          </a:prstGeom>
          <a:ln>
            <a:solidFill>
              <a:srgbClr val="002060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2" t="17141" r="6957"/>
          <a:stretch/>
        </p:blipFill>
        <p:spPr>
          <a:xfrm>
            <a:off x="5675241" y="4664781"/>
            <a:ext cx="3445565" cy="2157810"/>
          </a:xfrm>
          <a:prstGeom prst="round2DiagRect">
            <a:avLst/>
          </a:prstGeom>
          <a:solidFill>
            <a:schemeClr val="accent2"/>
          </a:solidFill>
          <a:ln>
            <a:solidFill>
              <a:srgbClr val="002060"/>
            </a:solidFill>
          </a:ln>
        </p:spPr>
      </p:pic>
      <p:pic>
        <p:nvPicPr>
          <p:cNvPr id="6145" name="Picture 1" descr="http://x-lines.ru/icp/abW03/0b0b93/1/56/RrebenokPvPmirePteatr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43475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3" r="7971"/>
          <a:stretch/>
        </p:blipFill>
        <p:spPr>
          <a:xfrm>
            <a:off x="5579165" y="466723"/>
            <a:ext cx="3286538" cy="2061226"/>
          </a:xfrm>
          <a:prstGeom prst="round2DiagRect">
            <a:avLst/>
          </a:prstGeom>
          <a:ln>
            <a:solidFill>
              <a:srgbClr val="00206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" r="22754"/>
          <a:stretch/>
        </p:blipFill>
        <p:spPr>
          <a:xfrm>
            <a:off x="5864086" y="2698944"/>
            <a:ext cx="2716696" cy="1929447"/>
          </a:xfrm>
          <a:prstGeom prst="round2Diag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251" y="3087069"/>
            <a:ext cx="2136914" cy="2136914"/>
          </a:xfrm>
          <a:prstGeom prst="round2DiagRect">
            <a:avLst/>
          </a:prstGeom>
          <a:ln>
            <a:solidFill>
              <a:srgbClr val="00206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642" r="6666" b="5700"/>
          <a:stretch/>
        </p:blipFill>
        <p:spPr>
          <a:xfrm>
            <a:off x="102704" y="3077813"/>
            <a:ext cx="3243470" cy="1893704"/>
          </a:xfrm>
          <a:prstGeom prst="round2DiagRect">
            <a:avLst/>
          </a:prstGeom>
          <a:ln>
            <a:solidFill>
              <a:srgbClr val="00206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8" b="22319"/>
          <a:stretch/>
        </p:blipFill>
        <p:spPr>
          <a:xfrm>
            <a:off x="337724" y="5096898"/>
            <a:ext cx="2200275" cy="1757386"/>
          </a:xfrm>
          <a:prstGeom prst="round2DiagRect">
            <a:avLst/>
          </a:prstGeom>
          <a:ln>
            <a:solidFill>
              <a:srgbClr val="00206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360" y="5296209"/>
            <a:ext cx="1961115" cy="1470836"/>
          </a:xfrm>
          <a:prstGeom prst="round2DiagRect">
            <a:avLst/>
          </a:prstGeom>
          <a:ln>
            <a:solidFill>
              <a:srgbClr val="002060"/>
            </a:solidFill>
          </a:ln>
        </p:spPr>
      </p:pic>
      <p:pic>
        <p:nvPicPr>
          <p:cNvPr id="12" name="Picture 2" descr="http://rcro.tomsk.ru/wp-content/uploads/2014/03/1234-400x172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098" y="30077"/>
            <a:ext cx="930827" cy="40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692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40000">
              <a:schemeClr val="accent1">
                <a:lumMod val="45000"/>
                <a:lumOff val="55000"/>
              </a:schemeClr>
            </a:gs>
            <a:gs pos="68000">
              <a:schemeClr val="accent5">
                <a:lumMod val="60000"/>
                <a:lumOff val="40000"/>
              </a:schemeClr>
            </a:gs>
            <a:gs pos="100000">
              <a:srgbClr val="00B0F0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http://x-lines.ru/icp/abW03/0b0b93/1/56/RrebenokPvPmirePmuzqk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10125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748" y="4615624"/>
            <a:ext cx="3882887" cy="2188882"/>
          </a:xfrm>
          <a:prstGeom prst="round2DiagRect">
            <a:avLst/>
          </a:prstGeom>
          <a:ln>
            <a:solidFill>
              <a:srgbClr val="002060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5" t="12808" r="6087"/>
          <a:stretch/>
        </p:blipFill>
        <p:spPr>
          <a:xfrm>
            <a:off x="662609" y="4754613"/>
            <a:ext cx="3299792" cy="1910904"/>
          </a:xfrm>
          <a:prstGeom prst="round2Diag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1" t="5688" r="14638"/>
          <a:stretch/>
        </p:blipFill>
        <p:spPr>
          <a:xfrm>
            <a:off x="6228519" y="473614"/>
            <a:ext cx="2610679" cy="2034806"/>
          </a:xfrm>
          <a:prstGeom prst="round2DiagRect">
            <a:avLst/>
          </a:prstGeom>
          <a:ln>
            <a:solidFill>
              <a:srgbClr val="00206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9" t="11880" r="21449"/>
          <a:stretch/>
        </p:blipFill>
        <p:spPr>
          <a:xfrm>
            <a:off x="353869" y="980910"/>
            <a:ext cx="2663686" cy="1973475"/>
          </a:xfrm>
          <a:prstGeom prst="round2DiagRect">
            <a:avLst/>
          </a:prstGeom>
          <a:ln>
            <a:solidFill>
              <a:srgbClr val="00206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0" t="5430" r="20725"/>
          <a:stretch/>
        </p:blipFill>
        <p:spPr>
          <a:xfrm>
            <a:off x="6294781" y="2585815"/>
            <a:ext cx="2544417" cy="1959341"/>
          </a:xfrm>
          <a:prstGeom prst="round2DiagRect">
            <a:avLst/>
          </a:prstGeom>
          <a:ln>
            <a:solidFill>
              <a:srgbClr val="00206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9" t="36908" r="19040" b="6860"/>
          <a:stretch/>
        </p:blipFill>
        <p:spPr>
          <a:xfrm>
            <a:off x="4832781" y="1197665"/>
            <a:ext cx="1286110" cy="2201519"/>
          </a:xfrm>
          <a:prstGeom prst="round2DiagRect">
            <a:avLst/>
          </a:prstGeom>
          <a:ln>
            <a:solidFill>
              <a:srgbClr val="00206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9" t="11401" r="17664" b="9952"/>
          <a:stretch/>
        </p:blipFill>
        <p:spPr>
          <a:xfrm>
            <a:off x="3399499" y="1657548"/>
            <a:ext cx="1306592" cy="2544417"/>
          </a:xfrm>
          <a:prstGeom prst="round2DiagRect">
            <a:avLst/>
          </a:prstGeom>
          <a:ln>
            <a:solidFill>
              <a:srgbClr val="002060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2" t="15492" r="3623" b="6849"/>
          <a:stretch/>
        </p:blipFill>
        <p:spPr>
          <a:xfrm>
            <a:off x="208196" y="3058737"/>
            <a:ext cx="3081481" cy="1486419"/>
          </a:xfrm>
          <a:prstGeom prst="round2DiagRect">
            <a:avLst/>
          </a:prstGeom>
          <a:ln>
            <a:solidFill>
              <a:srgbClr val="002060"/>
            </a:solidFill>
          </a:ln>
        </p:spPr>
      </p:pic>
      <p:pic>
        <p:nvPicPr>
          <p:cNvPr id="13" name="Picture 2" descr="http://rcro.tomsk.ru/wp-content/uploads/2014/03/1234-400x17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098" y="30077"/>
            <a:ext cx="930827" cy="40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574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3352" y="1126654"/>
            <a:ext cx="820891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>
                  <a:solidFill>
                    <a:srgbClr val="7030A0"/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Детям о традициях русского народа на основе русского фольклора</a:t>
            </a:r>
            <a:endParaRPr lang="ru-RU" sz="3200" dirty="0" smtClean="0">
              <a:ln>
                <a:solidFill>
                  <a:srgbClr val="7030A0"/>
                </a:solidFill>
              </a:ln>
              <a:solidFill>
                <a:srgbClr val="C00000"/>
              </a:solidFill>
              <a:latin typeface="Arial Black" pitchFamily="34" charset="0"/>
            </a:endParaRPr>
          </a:p>
          <a:p>
            <a:pPr algn="ctr"/>
            <a:endParaRPr lang="ru-RU" dirty="0">
              <a:ln>
                <a:solidFill>
                  <a:srgbClr val="7030A0"/>
                </a:solidFill>
              </a:ln>
              <a:solidFill>
                <a:srgbClr val="C00000"/>
              </a:solidFill>
            </a:endParaRPr>
          </a:p>
        </p:txBody>
      </p:sp>
      <p:pic>
        <p:nvPicPr>
          <p:cNvPr id="3" name="Рисунок 2" descr="2701201620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1368" y="3128763"/>
            <a:ext cx="4583782" cy="2623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2829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354</TotalTime>
  <Words>357</Words>
  <Application>Microsoft Office PowerPoint</Application>
  <PresentationFormat>Экран (4:3)</PresentationFormat>
  <Paragraphs>76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Arial</vt:lpstr>
      <vt:lpstr>Arial Black</vt:lpstr>
      <vt:lpstr>Monotype Corsiva</vt:lpstr>
      <vt:lpstr>Times New Roman</vt:lpstr>
      <vt:lpstr>Trebuchet MS</vt:lpstr>
      <vt:lpstr>Wingdings 3</vt:lpstr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RePack by Diakov</cp:lastModifiedBy>
  <cp:revision>44</cp:revision>
  <dcterms:created xsi:type="dcterms:W3CDTF">2017-04-17T12:20:09Z</dcterms:created>
  <dcterms:modified xsi:type="dcterms:W3CDTF">2018-04-15T16:56:08Z</dcterms:modified>
</cp:coreProperties>
</file>