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8" r:id="rId3"/>
    <p:sldId id="259" r:id="rId4"/>
    <p:sldId id="260" r:id="rId5"/>
    <p:sldId id="261" r:id="rId6"/>
    <p:sldId id="269" r:id="rId7"/>
    <p:sldId id="286" r:id="rId8"/>
    <p:sldId id="262" r:id="rId9"/>
    <p:sldId id="279" r:id="rId10"/>
    <p:sldId id="282" r:id="rId11"/>
    <p:sldId id="283" r:id="rId12"/>
    <p:sldId id="280" r:id="rId13"/>
    <p:sldId id="284" r:id="rId14"/>
    <p:sldId id="287" r:id="rId15"/>
    <p:sldId id="263" r:id="rId16"/>
    <p:sldId id="278" r:id="rId17"/>
    <p:sldId id="28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-85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Уровень</a:t>
            </a:r>
            <a:r>
              <a:rPr lang="ru-RU" baseline="0" dirty="0" smtClean="0"/>
              <a:t> развития</a:t>
            </a:r>
            <a:endParaRPr lang="ru-RU" dirty="0"/>
          </a:p>
        </c:rich>
      </c:tx>
      <c:layout>
        <c:manualLayout>
          <c:xMode val="edge"/>
          <c:yMode val="edge"/>
          <c:x val="0.2751186237032123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813418221025842"/>
          <c:y val="0.17640107478078917"/>
          <c:w val="0.84789308844994393"/>
          <c:h val="0.686532728394974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начало проекта</c:v>
                </c:pt>
                <c:pt idx="1">
                  <c:v>конец проекта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0.33</c:v>
                </c:pt>
                <c:pt idx="1">
                  <c:v>0.55000000000000004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775488"/>
        <c:axId val="63777024"/>
      </c:barChart>
      <c:catAx>
        <c:axId val="63775488"/>
        <c:scaling>
          <c:orientation val="minMax"/>
        </c:scaling>
        <c:delete val="0"/>
        <c:axPos val="b"/>
        <c:majorTickMark val="out"/>
        <c:minorTickMark val="none"/>
        <c:tickLblPos val="nextTo"/>
        <c:crossAx val="63777024"/>
        <c:crosses val="autoZero"/>
        <c:auto val="1"/>
        <c:lblAlgn val="ctr"/>
        <c:lblOffset val="100"/>
        <c:noMultiLvlLbl val="0"/>
      </c:catAx>
      <c:valAx>
        <c:axId val="6377702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63775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6663838" y="-1175657"/>
          <a:ext cx="4512162" cy="5050971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B89FE1-67DF-4E00-A3DE-8E3303E42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DE98669-73D6-4444-8698-285E226D2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1BA4C42-5F37-4156-B76F-1345A106C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ECA-2A33-47AB-A37D-CEAEE75A3CE8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96936DD-A332-4476-9C7A-CDE9B01D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89FABF8-1D96-4C84-BFF4-221DE1636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F2A4-F1E1-4C75-9456-BA07EA80B7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8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11BAA9-8571-4FA9-8B90-1EE72626C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9CE8E5B-6CF3-49CE-8156-BB7DB5C1C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97D3030-F895-45C2-83C4-1F433F55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ECA-2A33-47AB-A37D-CEAEE75A3CE8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5B833DD-EAC0-4FE8-9A2C-0EFF353C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7F101A1-3C74-4CF8-97EC-A1E19336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F2A4-F1E1-4C75-9456-BA07EA80B7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31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1DC7D8E-93DD-4B49-A190-CB7D5730A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0FCB5E7-7A3D-4BF2-B46E-7A56AFB70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1C1B52D-88DB-4FCA-BDFC-C45DC2A9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ECA-2A33-47AB-A37D-CEAEE75A3CE8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F8FC1DF-8966-4F09-A292-903FA516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5E09B5-4AA2-4A0E-92A7-DA1E245C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F2A4-F1E1-4C75-9456-BA07EA80B7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4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F831C6-1A3A-4EAD-9E7C-34A1ED315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C2EA3BD-AD14-4D68-BD81-EE68A2377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C35A62D-B695-40EF-9143-D580079E3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ECA-2A33-47AB-A37D-CEAEE75A3CE8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26CC6A1-907F-4B39-8053-A54E47C0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5955FD0-F22D-4B6E-BBB4-212575FF1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F2A4-F1E1-4C75-9456-BA07EA80B7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87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8B0722-8C68-41D5-B470-05F1E7A4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CC70851-3EB3-4BCE-90F5-90E220B13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7BD5DC6-EE00-4115-8E4D-E3D882B4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ECA-2A33-47AB-A37D-CEAEE75A3CE8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5192EA7-D2E6-4503-B6C0-70B810B1E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F6AA15-EAD0-449D-9014-9F374A63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F2A4-F1E1-4C75-9456-BA07EA80B7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0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BC2811-CEBE-4C3D-989A-063C176AA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6EFC0F4-3A4A-43AE-B354-39AC7D313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94EDDD1-42D5-42DC-8B1B-32A6DA070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B04840E-4E9C-4895-AFE3-E6DF9AD3A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ECA-2A33-47AB-A37D-CEAEE75A3CE8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B1A8A53-B396-4E56-BA15-E390CB066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6F4E0BF-99A7-45B7-B1E4-E09D710E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F2A4-F1E1-4C75-9456-BA07EA80B7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0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B07C09-1C2A-4DB6-9701-80BCE890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D06E4B8-0DEF-4263-B697-233584870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9A6D2A9-BD3D-488A-94DF-47D607C0A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671032B-F3F2-4F14-8615-7BCB5517D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CBE581F-054A-4062-90FC-2E0EBE1A6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652649B-C397-4481-A1B6-ECC414FD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ECA-2A33-47AB-A37D-CEAEE75A3CE8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6E94C49C-2F28-4FA5-890E-BA56A730A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F146DFF-BF4B-4ED2-B9C5-A26E17B33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F2A4-F1E1-4C75-9456-BA07EA80B7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09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50AD85-8779-4753-AD7D-74EC4439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3C2B39A-F860-45DF-B6DF-70454BF39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ECA-2A33-47AB-A37D-CEAEE75A3CE8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C071A0C-82C9-4688-9C18-A4DE12F83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7AF53FC-A406-42B6-A804-F1E209C8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F2A4-F1E1-4C75-9456-BA07EA80B7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25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EFCD4D3-EC0F-48D7-99CC-39ACF27F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ECA-2A33-47AB-A37D-CEAEE75A3CE8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2EEC79B-BB5D-49E1-9DFB-19665EF7E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4A1BFB0-EDB9-400B-9587-C2B7F5A6D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F2A4-F1E1-4C75-9456-BA07EA80B7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3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0F2A58-6528-4E2D-ABAB-ED45BABD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3AA0E0A-E577-47AE-8782-3E9BF15B6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64590C3-931D-4EDD-A1D0-B7E626859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8B77621-A00D-4493-8242-FFE4FD3D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ECA-2A33-47AB-A37D-CEAEE75A3CE8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EFB12B9-0540-410D-A4AD-1A6255088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51124F1-5D1D-4C30-BBB5-527AEA51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F2A4-F1E1-4C75-9456-BA07EA80B7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0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B6D9F2-9FAF-46CA-B47F-66EA61BF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D4AA503-D5C3-4F39-970A-056BC7DE6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E6FB3C2-ACF7-4264-B339-64F7CE158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9576D7F-18FD-43E8-888D-21D4F757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1ECA-2A33-47AB-A37D-CEAEE75A3CE8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35FEC51-E57A-4C0B-AE7A-D18CE08E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0C342A6-7B40-45FD-B50E-38D20AA3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F2A4-F1E1-4C75-9456-BA07EA80B7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1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F50254-999F-436F-A730-7E4E06B1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B65410E-55A2-4AB5-B143-114CE10EE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5145C23-D3BA-48B0-8B80-93AE53FD6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A1ECA-2A33-47AB-A37D-CEAEE75A3CE8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0FEEF53-3E29-4C31-9300-7AD9AA3D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D58618E-A661-4550-8410-1F6FA80AF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4F2A4-F1E1-4C75-9456-BA07EA80B76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05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3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5.jpeg"/><Relationship Id="rId4" Type="http://schemas.openxmlformats.org/officeDocument/2006/relationships/image" Target="../media/image3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631E9BCD-3032-42E9-B4DD-5A844CF41795}"/>
              </a:ext>
            </a:extLst>
          </p:cNvPr>
          <p:cNvGrpSpPr/>
          <p:nvPr/>
        </p:nvGrpSpPr>
        <p:grpSpPr>
          <a:xfrm>
            <a:off x="-1" y="-45341"/>
            <a:ext cx="12192001" cy="6903341"/>
            <a:chOff x="-1" y="-45341"/>
            <a:chExt cx="12192001" cy="6903341"/>
          </a:xfrm>
        </p:grpSpPr>
        <p:grpSp>
          <p:nvGrpSpPr>
            <p:cNvPr id="9" name="Группа 8">
              <a:extLst>
                <a:ext uri="{FF2B5EF4-FFF2-40B4-BE49-F238E27FC236}">
                  <a16:creationId xmlns="" xmlns:a16="http://schemas.microsoft.com/office/drawing/2014/main" id="{D7EE0C0F-E4EB-4317-AE23-946941C07D28}"/>
                </a:ext>
              </a:extLst>
            </p:cNvPr>
            <p:cNvGrpSpPr/>
            <p:nvPr/>
          </p:nvGrpSpPr>
          <p:grpSpPr>
            <a:xfrm>
              <a:off x="-1" y="-45341"/>
              <a:ext cx="12192001" cy="6903341"/>
              <a:chOff x="-1" y="-1"/>
              <a:chExt cx="12192001" cy="6903341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="" xmlns:a16="http://schemas.microsoft.com/office/drawing/2014/main" id="{6ADAA86A-FA54-4E11-99D4-A738F430D1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-1"/>
                <a:ext cx="12192001" cy="6903341"/>
              </a:xfrm>
              <a:prstGeom prst="rect">
                <a:avLst/>
              </a:prstGeom>
            </p:spPr>
          </p:pic>
          <p:pic>
            <p:nvPicPr>
              <p:cNvPr id="7" name="Рисунок 6">
                <a:extLst>
                  <a:ext uri="{FF2B5EF4-FFF2-40B4-BE49-F238E27FC236}">
                    <a16:creationId xmlns="" xmlns:a16="http://schemas.microsoft.com/office/drawing/2014/main" id="{B47423FE-3D32-4651-BD7A-FAB8DCB53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424" y="5257800"/>
                <a:ext cx="6410325" cy="1506426"/>
              </a:xfrm>
              <a:prstGeom prst="rect">
                <a:avLst/>
              </a:prstGeom>
            </p:spPr>
          </p:pic>
          <p:pic>
            <p:nvPicPr>
              <p:cNvPr id="8" name="Рисунок 7">
                <a:extLst>
                  <a:ext uri="{FF2B5EF4-FFF2-40B4-BE49-F238E27FC236}">
                    <a16:creationId xmlns="" xmlns:a16="http://schemas.microsoft.com/office/drawing/2014/main" id="{7E42464F-1DA4-4517-BAD3-FB7C08ECA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5725" y="6684265"/>
                <a:ext cx="2590800" cy="219075"/>
              </a:xfrm>
              <a:prstGeom prst="rect">
                <a:avLst/>
              </a:prstGeom>
            </p:spPr>
          </p:pic>
        </p:grpSp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79B7B353-1A6E-4EEE-B6E0-1F6E03FD1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294" y="3973094"/>
              <a:ext cx="2370522" cy="26658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9B4C49D2-7F0C-4B05-ACD3-CD901F3ED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2500">
              <a:off x="8680716" y="3505320"/>
              <a:ext cx="2758037" cy="2343254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0039AE-94F9-4FF6-9512-808906E96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1125" y="2004646"/>
            <a:ext cx="9238467" cy="2179463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B0503020000020004" pitchFamily="18" charset="-127"/>
                <a:cs typeface="Times New Roman" pitchFamily="18" charset="0"/>
              </a:rPr>
              <a:t> </a:t>
            </a:r>
            <a:b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B0503020000020004" pitchFamily="18" charset="-127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B0503020000020004" pitchFamily="18" charset="-127"/>
                <a:cs typeface="Times New Roman" pitchFamily="18" charset="0"/>
              </a:rPr>
              <a:t>«Мой успешный проект</a:t>
            </a:r>
            <a:r>
              <a:rPr 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B0503020000020004" pitchFamily="18" charset="-127"/>
                <a:cs typeface="Times New Roman" pitchFamily="18" charset="0"/>
              </a:rPr>
              <a:t>»  на тему:</a:t>
            </a:r>
            <a:br>
              <a:rPr 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B0503020000020004" pitchFamily="18" charset="-127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B0503020000020004" pitchFamily="18" charset="-127"/>
                <a:cs typeface="Times New Roman" pitchFamily="18" charset="0"/>
              </a:rPr>
              <a:t>«Книга нас объединила»</a:t>
            </a:r>
            <a:r>
              <a:rPr 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B0503020000020004" pitchFamily="18" charset="-127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B0503020000020004" pitchFamily="18" charset="-127"/>
                <a:cs typeface="Times New Roman" pitchFamily="18" charset="0"/>
              </a:rPr>
            </a:b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Batang" panose="020B0503020000020004" pitchFamily="18" charset="-127"/>
              <a:cs typeface="Times New Roman" pitchFamily="18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7534FDA2-8F09-4936-9AA3-24E255368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677" y="4440264"/>
            <a:ext cx="4867617" cy="865745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 воспитатель</a:t>
            </a:r>
          </a:p>
          <a:p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МКДОУ д/с «Ёлочка» с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Болчары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Адамова О.И.</a:t>
            </a:r>
          </a:p>
          <a:p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408687C-0F0E-468C-A3A9-9FFD9EAFA298}"/>
              </a:ext>
            </a:extLst>
          </p:cNvPr>
          <p:cNvSpPr/>
          <p:nvPr/>
        </p:nvSpPr>
        <p:spPr>
          <a:xfrm>
            <a:off x="5124090" y="2547550"/>
            <a:ext cx="2394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+mj-lt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634D8AB1-1DB6-4BD1-BA40-69C79D01B06B}"/>
              </a:ext>
            </a:extLst>
          </p:cNvPr>
          <p:cNvSpPr/>
          <p:nvPr/>
        </p:nvSpPr>
        <p:spPr>
          <a:xfrm>
            <a:off x="7470202" y="6101306"/>
            <a:ext cx="10725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Cansellarist" panose="0200050000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5815" y="472497"/>
            <a:ext cx="11007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"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Чтобы подготовить человека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духовно</a:t>
            </a:r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самостоятельной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жизни,</a:t>
            </a:r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надо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вести его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мир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 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книги"</a:t>
            </a:r>
            <a:endParaRPr lang="ru-RU" sz="1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В. А. Сухомлинский.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66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7EE0C0F-E4EB-4317-AE23-946941C07D28}"/>
              </a:ext>
            </a:extLst>
          </p:cNvPr>
          <p:cNvGrpSpPr/>
          <p:nvPr/>
        </p:nvGrpSpPr>
        <p:grpSpPr>
          <a:xfrm>
            <a:off x="-1" y="-45341"/>
            <a:ext cx="12192001" cy="6903341"/>
            <a:chOff x="-1" y="-1"/>
            <a:chExt cx="12192001" cy="6903341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6ADAA86A-FA54-4E11-99D4-A738F43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90334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47423FE-3D32-4651-BD7A-FAB8DCB5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4" y="5257800"/>
              <a:ext cx="6410325" cy="150642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7E42464F-1DA4-4517-BAD3-FB7C08EC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6684265"/>
              <a:ext cx="2590800" cy="219075"/>
            </a:xfrm>
            <a:prstGeom prst="rect">
              <a:avLst/>
            </a:prstGeom>
          </p:spPr>
        </p:pic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319B74-FA02-4ABF-B65D-C784400C0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02257"/>
            <a:ext cx="9144000" cy="4537494"/>
          </a:xfrm>
        </p:spPr>
        <p:txBody>
          <a:bodyPr>
            <a:normAutofit/>
          </a:bodyPr>
          <a:lstStyle/>
          <a:p>
            <a:endParaRPr lang="ru-RU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МКДОУ д-с Елочка\Desktop\5 площадок\20200117_1741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57" y="369207"/>
            <a:ext cx="5194300" cy="2925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КДОУ д-с Елочка\Desktop\5 площадок\20200117_1741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7" y="3294743"/>
            <a:ext cx="56896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КДОУ д-с Елочка\Desktop\5 площадок\20200117_1738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49" y="564243"/>
            <a:ext cx="4267200" cy="546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6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7EE0C0F-E4EB-4317-AE23-946941C07D28}"/>
              </a:ext>
            </a:extLst>
          </p:cNvPr>
          <p:cNvGrpSpPr/>
          <p:nvPr/>
        </p:nvGrpSpPr>
        <p:grpSpPr>
          <a:xfrm>
            <a:off x="-1" y="-45341"/>
            <a:ext cx="12192001" cy="6903341"/>
            <a:chOff x="-1" y="-1"/>
            <a:chExt cx="12192001" cy="6903341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6ADAA86A-FA54-4E11-99D4-A738F43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90334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47423FE-3D32-4651-BD7A-FAB8DCB5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4" y="5257800"/>
              <a:ext cx="6410325" cy="150642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7E42464F-1DA4-4517-BAD3-FB7C08EC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6684265"/>
              <a:ext cx="2590800" cy="219075"/>
            </a:xfrm>
            <a:prstGeom prst="rect">
              <a:avLst/>
            </a:prstGeom>
          </p:spPr>
        </p:pic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319B74-FA02-4ABF-B65D-C784400C0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02257"/>
            <a:ext cx="9144000" cy="4537494"/>
          </a:xfrm>
        </p:spPr>
        <p:txBody>
          <a:bodyPr>
            <a:normAutofit/>
          </a:bodyPr>
          <a:lstStyle/>
          <a:p>
            <a:endParaRPr lang="ru-RU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МКДОУ д-с Елочка\Desktop\5 площадок\20200117_1759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97" y="333828"/>
            <a:ext cx="8255131" cy="3593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КДОУ д-с Елочка\Desktop\5 площадок\20200117_1742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40" y="467789"/>
            <a:ext cx="5941786" cy="5067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МКДОУ д-с Елочка\Desktop\5 площадок\20200117_1759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62" y="914399"/>
            <a:ext cx="5689600" cy="4722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МКДОУ д-с Елочка\Desktop\5 площадок\20200117_17440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0"/>
          <a:stretch/>
        </p:blipFill>
        <p:spPr bwMode="auto">
          <a:xfrm>
            <a:off x="5928359" y="337055"/>
            <a:ext cx="6025903" cy="5877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26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7EE0C0F-E4EB-4317-AE23-946941C07D28}"/>
              </a:ext>
            </a:extLst>
          </p:cNvPr>
          <p:cNvGrpSpPr/>
          <p:nvPr/>
        </p:nvGrpSpPr>
        <p:grpSpPr>
          <a:xfrm>
            <a:off x="-1" y="-45341"/>
            <a:ext cx="12192001" cy="6903341"/>
            <a:chOff x="-1" y="-1"/>
            <a:chExt cx="12192001" cy="6903341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6ADAA86A-FA54-4E11-99D4-A738F43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90334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47423FE-3D32-4651-BD7A-FAB8DCB5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4" y="5257800"/>
              <a:ext cx="6410325" cy="150642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7E42464F-1DA4-4517-BAD3-FB7C08EC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6684265"/>
              <a:ext cx="2590800" cy="219075"/>
            </a:xfrm>
            <a:prstGeom prst="rect">
              <a:avLst/>
            </a:prstGeom>
          </p:spPr>
        </p:pic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319B74-FA02-4ABF-B65D-C784400C0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02257"/>
            <a:ext cx="9144000" cy="4537494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56E3E81-8FDE-4A92-8E4A-5110B3C681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272" y="3648973"/>
            <a:ext cx="2366728" cy="22045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6C05E03-90D7-41B9-A8D4-5BC29ED04C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77" y="308771"/>
            <a:ext cx="3124206" cy="2148844"/>
          </a:xfrm>
          <a:prstGeom prst="rect">
            <a:avLst/>
          </a:prstGeom>
        </p:spPr>
      </p:pic>
      <p:pic>
        <p:nvPicPr>
          <p:cNvPr id="12" name="Picture 7" descr="C:\Users\МКДОУ д-с Елочка\Desktop\5 площадок\20200117_1723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18" y="203645"/>
            <a:ext cx="4145874" cy="6284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МКДОУ д-с Елочка\Desktop\20200205_15014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75266" y="1452652"/>
            <a:ext cx="6380944" cy="3882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3076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7EE0C0F-E4EB-4317-AE23-946941C07D28}"/>
              </a:ext>
            </a:extLst>
          </p:cNvPr>
          <p:cNvGrpSpPr/>
          <p:nvPr/>
        </p:nvGrpSpPr>
        <p:grpSpPr>
          <a:xfrm>
            <a:off x="-1" y="-45341"/>
            <a:ext cx="12192001" cy="6903341"/>
            <a:chOff x="-1" y="-1"/>
            <a:chExt cx="12192001" cy="6903341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6ADAA86A-FA54-4E11-99D4-A738F43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90334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47423FE-3D32-4651-BD7A-FAB8DCB5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4" y="5257800"/>
              <a:ext cx="6410325" cy="150642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7E42464F-1DA4-4517-BAD3-FB7C08EC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6684265"/>
              <a:ext cx="2590800" cy="219075"/>
            </a:xfrm>
            <a:prstGeom prst="rect">
              <a:avLst/>
            </a:prstGeom>
          </p:spPr>
        </p:pic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319B74-FA02-4ABF-B65D-C784400C0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02257"/>
            <a:ext cx="9144000" cy="4537494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56E3E81-8FDE-4A92-8E4A-5110B3C681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272" y="3648973"/>
            <a:ext cx="2366728" cy="22045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6C05E03-90D7-41B9-A8D4-5BC29ED04C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77" y="308771"/>
            <a:ext cx="3124206" cy="21488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7293635-D3CD-4F37-8C1D-A873970497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9" y="3214469"/>
            <a:ext cx="2286005" cy="2313437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12231" b="2174"/>
          <a:stretch/>
        </p:blipFill>
        <p:spPr bwMode="auto">
          <a:xfrm>
            <a:off x="450408" y="485511"/>
            <a:ext cx="11291179" cy="5841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0169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7EE0C0F-E4EB-4317-AE23-946941C07D28}"/>
              </a:ext>
            </a:extLst>
          </p:cNvPr>
          <p:cNvGrpSpPr/>
          <p:nvPr/>
        </p:nvGrpSpPr>
        <p:grpSpPr>
          <a:xfrm>
            <a:off x="-1" y="-45341"/>
            <a:ext cx="12192001" cy="6903341"/>
            <a:chOff x="-1" y="-1"/>
            <a:chExt cx="12192001" cy="6903341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6ADAA86A-FA54-4E11-99D4-A738F43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90334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47423FE-3D32-4651-BD7A-FAB8DCB5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4" y="5257800"/>
              <a:ext cx="6410325" cy="150642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7E42464F-1DA4-4517-BAD3-FB7C08EC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6684265"/>
              <a:ext cx="2590800" cy="219075"/>
            </a:xfrm>
            <a:prstGeom prst="rect">
              <a:avLst/>
            </a:prstGeom>
          </p:spPr>
        </p:pic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319B74-FA02-4ABF-B65D-C784400C0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02257"/>
            <a:ext cx="9144000" cy="4537494"/>
          </a:xfrm>
        </p:spPr>
        <p:txBody>
          <a:bodyPr>
            <a:normAutofit/>
          </a:bodyPr>
          <a:lstStyle/>
          <a:p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56E3E81-8FDE-4A92-8E4A-5110B3C681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082" y="3406329"/>
            <a:ext cx="2366728" cy="22045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6C05E03-90D7-41B9-A8D4-5BC29ED04C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77" y="308771"/>
            <a:ext cx="3124206" cy="21488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7293635-D3CD-4F37-8C1D-A873970497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9" y="3214469"/>
            <a:ext cx="2286005" cy="231343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r="7900"/>
          <a:stretch/>
        </p:blipFill>
        <p:spPr bwMode="auto">
          <a:xfrm>
            <a:off x="395966" y="909028"/>
            <a:ext cx="8725225" cy="5479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49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7EE0C0F-E4EB-4317-AE23-946941C07D28}"/>
              </a:ext>
            </a:extLst>
          </p:cNvPr>
          <p:cNvGrpSpPr/>
          <p:nvPr/>
        </p:nvGrpSpPr>
        <p:grpSpPr>
          <a:xfrm>
            <a:off x="-1" y="-35485"/>
            <a:ext cx="12192001" cy="6903341"/>
            <a:chOff x="-1" y="-1"/>
            <a:chExt cx="12192001" cy="6903341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6ADAA86A-FA54-4E11-99D4-A738F43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90334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47423FE-3D32-4651-BD7A-FAB8DCB5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4" y="5257800"/>
              <a:ext cx="6410325" cy="150642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7E42464F-1DA4-4517-BAD3-FB7C08EC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6684265"/>
              <a:ext cx="2590800" cy="219075"/>
            </a:xfrm>
            <a:prstGeom prst="rect">
              <a:avLst/>
            </a:prstGeom>
          </p:spPr>
        </p:pic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319B74-FA02-4ABF-B65D-C784400C0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02257"/>
            <a:ext cx="9144000" cy="4537494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00000"/>
              </a:lnSpc>
              <a:buAutoNum type="arabicPeriod"/>
            </a:pPr>
            <a:endParaRPr lang="ru-RU" sz="1600" dirty="0"/>
          </a:p>
          <a:p>
            <a:pPr marL="457200" indent="-457200" algn="just">
              <a:lnSpc>
                <a:spcPct val="100000"/>
              </a:lnSpc>
              <a:buAutoNum type="arabicPeriod"/>
            </a:pPr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2425" y="306791"/>
            <a:ext cx="59973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График  мониторинга  уровня  развития детей  в образовательной  области  «Чтение художественной литературы»  </a:t>
            </a:r>
            <a:endParaRPr lang="ru-RU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итогам  проекта</a:t>
            </a:r>
            <a:endParaRPr lang="ru-RU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99528846"/>
              </p:ext>
            </p:extLst>
          </p:nvPr>
        </p:nvGraphicFramePr>
        <p:xfrm>
          <a:off x="5963531" y="1120680"/>
          <a:ext cx="4512162" cy="5050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693553273"/>
              </p:ext>
            </p:extLst>
          </p:nvPr>
        </p:nvGraphicFramePr>
        <p:xfrm>
          <a:off x="601234" y="1604522"/>
          <a:ext cx="2749872" cy="3623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985644" y="322179"/>
            <a:ext cx="3736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Анализ анкетирования родителей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«Место книги в вашей семье»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988947" y="968510"/>
            <a:ext cx="1956310" cy="53553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Исходя из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представленного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анализа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анкетирования родителей «Место книги в вашей семье»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наблюдается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положительная динамика.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 семей, читающих детям каждый день увеличилось на 40%,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9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семьях  - 25% появилась шахматная литература.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57586" y="2172480"/>
            <a:ext cx="2104572" cy="20313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У</a:t>
            </a:r>
            <a:r>
              <a:rPr lang="ru-RU" dirty="0" smtClean="0"/>
              <a:t>ровень </a:t>
            </a:r>
            <a:r>
              <a:rPr lang="ru-RU" dirty="0"/>
              <a:t>развития в образовательной области «Чтение художественной литературы» у детей повысился на </a:t>
            </a:r>
            <a:r>
              <a:rPr lang="ru-RU" dirty="0" smtClean="0"/>
              <a:t>22%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43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7EE0C0F-E4EB-4317-AE23-946941C07D28}"/>
              </a:ext>
            </a:extLst>
          </p:cNvPr>
          <p:cNvGrpSpPr/>
          <p:nvPr/>
        </p:nvGrpSpPr>
        <p:grpSpPr>
          <a:xfrm>
            <a:off x="-1" y="-45341"/>
            <a:ext cx="12192001" cy="6903341"/>
            <a:chOff x="-1" y="-1"/>
            <a:chExt cx="12192001" cy="6903341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6ADAA86A-FA54-4E11-99D4-A738F43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90334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47423FE-3D32-4651-BD7A-FAB8DCB5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4" y="5257800"/>
              <a:ext cx="6410325" cy="150642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7E42464F-1DA4-4517-BAD3-FB7C08EC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6684265"/>
              <a:ext cx="2590800" cy="219075"/>
            </a:xfrm>
            <a:prstGeom prst="rect">
              <a:avLst/>
            </a:prstGeom>
          </p:spPr>
        </p:pic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319B74-FA02-4ABF-B65D-C784400C0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02257"/>
            <a:ext cx="9144000" cy="4537494"/>
          </a:xfrm>
        </p:spPr>
        <p:txBody>
          <a:bodyPr>
            <a:normAutofit fontScale="77500" lnSpcReduction="20000"/>
          </a:bodyPr>
          <a:lstStyle/>
          <a:p>
            <a:r>
              <a:rPr lang="ru-RU" sz="4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ВЫВОДЫ:</a:t>
            </a:r>
          </a:p>
          <a:p>
            <a:r>
              <a:rPr lang="ru-RU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В ходе реализации проекта были достигнуты следующие результаты:</a:t>
            </a:r>
            <a:endParaRPr lang="ru-RU" sz="32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Batang" panose="02030600000101010101" pitchFamily="18" charset="-127"/>
              <a:cs typeface="Times New Roman" pitchFamily="18" charset="0"/>
            </a:endParaRP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-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Повысилась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компетентность родителей в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понимании необходимости семейного чтения детям дома; </a:t>
            </a: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- Повысился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интерес детей и родителей к художественной литературе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Batang" panose="02030600000101010101" pitchFamily="18" charset="-127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Оказана методическая помощь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родителям в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выборе книг по шахматной тематике для совместного семейного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чтения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с детьми;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	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Сформировано у детей понимание того, что книга источник знаний;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А главное - у детей появилась потребность в семейном чтении книги и это значит, </a:t>
            </a: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что вся проведённая работа не прошла даром.</a:t>
            </a:r>
          </a:p>
          <a:p>
            <a:pPr marL="457200" indent="-457200">
              <a:buFontTx/>
              <a:buChar char="-"/>
            </a:pP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Batang" panose="02030600000101010101" pitchFamily="18" charset="-127"/>
              <a:cs typeface="Times New Roman" pitchFamily="18" charset="0"/>
            </a:endParaRPr>
          </a:p>
          <a:p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551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7EE0C0F-E4EB-4317-AE23-946941C07D28}"/>
              </a:ext>
            </a:extLst>
          </p:cNvPr>
          <p:cNvGrpSpPr/>
          <p:nvPr/>
        </p:nvGrpSpPr>
        <p:grpSpPr>
          <a:xfrm>
            <a:off x="-1" y="-45341"/>
            <a:ext cx="12192001" cy="6903341"/>
            <a:chOff x="-1" y="-1"/>
            <a:chExt cx="12192001" cy="6903341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6ADAA86A-FA54-4E11-99D4-A738F43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90334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47423FE-3D32-4651-BD7A-FAB8DCB5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4" y="5257800"/>
              <a:ext cx="6410325" cy="150642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7E42464F-1DA4-4517-BAD3-FB7C08EC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6684265"/>
              <a:ext cx="2590800" cy="219075"/>
            </a:xfrm>
            <a:prstGeom prst="rect">
              <a:avLst/>
            </a:prstGeom>
          </p:spPr>
        </p:pic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319B74-FA02-4ABF-B65D-C784400C0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02257"/>
            <a:ext cx="9144000" cy="4410203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9600" dirty="0"/>
              <a:t/>
            </a:r>
            <a:br>
              <a:rPr lang="ru-RU" sz="9600" dirty="0"/>
            </a:br>
            <a:r>
              <a:rPr lang="ru-RU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10B493D-194B-40C2-9E9D-727ED55079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67" y="2736880"/>
            <a:ext cx="2407234" cy="243612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311614"/>
            <a:ext cx="6534459" cy="4900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56E3E81-8FDE-4A92-8E4A-5110B3C681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02" y="3829287"/>
            <a:ext cx="2969836" cy="276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7EE0C0F-E4EB-4317-AE23-946941C07D28}"/>
              </a:ext>
            </a:extLst>
          </p:cNvPr>
          <p:cNvGrpSpPr/>
          <p:nvPr/>
        </p:nvGrpSpPr>
        <p:grpSpPr>
          <a:xfrm>
            <a:off x="-1" y="-45341"/>
            <a:ext cx="12192001" cy="6903341"/>
            <a:chOff x="-1" y="-1"/>
            <a:chExt cx="12192001" cy="6903341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6ADAA86A-FA54-4E11-99D4-A738F43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90334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47423FE-3D32-4651-BD7A-FAB8DCB5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4" y="5257800"/>
              <a:ext cx="6410325" cy="150642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7E42464F-1DA4-4517-BAD3-FB7C08EC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6684265"/>
              <a:ext cx="2590800" cy="219075"/>
            </a:xfrm>
            <a:prstGeom prst="rect">
              <a:avLst/>
            </a:prstGeom>
          </p:spPr>
        </p:pic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319B74-FA02-4ABF-B65D-C784400C0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02257"/>
            <a:ext cx="9144000" cy="4455543"/>
          </a:xfrm>
        </p:spPr>
        <p:txBody>
          <a:bodyPr>
            <a:normAutofit fontScale="92500" lnSpcReduction="20000"/>
          </a:bodyPr>
          <a:lstStyle/>
          <a:p>
            <a:r>
              <a:rPr lang="ru-RU" sz="3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ПАСПОРТ ПРОЕКТА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групповой.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краткосрочный,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(с 1-31. 10. 2019г)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познавательно-творческий.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старшей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группы, 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родители, воспитатели группы, сотрудники библиотеки.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область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Познавательное развитие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Речевое развитие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Социально – </a:t>
            </a:r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коммуникативное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Художественно 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эстетическое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Физическое развитие.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Адамова О.И.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74449-0631-42EF-BE46-42853CCCC4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573" y="4116235"/>
            <a:ext cx="1188722" cy="152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6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7EE0C0F-E4EB-4317-AE23-946941C07D28}"/>
              </a:ext>
            </a:extLst>
          </p:cNvPr>
          <p:cNvGrpSpPr/>
          <p:nvPr/>
        </p:nvGrpSpPr>
        <p:grpSpPr>
          <a:xfrm>
            <a:off x="-1" y="-45341"/>
            <a:ext cx="12192001" cy="6903341"/>
            <a:chOff x="-1" y="-1"/>
            <a:chExt cx="12192001" cy="6903341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6ADAA86A-FA54-4E11-99D4-A738F43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90334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47423FE-3D32-4651-BD7A-FAB8DCB5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4" y="5257800"/>
              <a:ext cx="6410325" cy="150642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7E42464F-1DA4-4517-BAD3-FB7C08EC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6684265"/>
              <a:ext cx="2590800" cy="219075"/>
            </a:xfrm>
            <a:prstGeom prst="rect">
              <a:avLst/>
            </a:prstGeom>
          </p:spPr>
        </p:pic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319B74-FA02-4ABF-B65D-C784400C0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02257"/>
            <a:ext cx="9144000" cy="4455543"/>
          </a:xfrm>
        </p:spPr>
        <p:txBody>
          <a:bodyPr>
            <a:normAutofit lnSpcReduction="10000"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Актуальность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современном обществе на смену книгам все чаще и чаще приходят компьютеры. Книги становятся невостребованными. Становление и развитие ребенка происходит только при живом общении. Следствием недостаточного общения детей с книгами становятся речевые нарушения, слабое развитие коммуникативных функций. Все это негативно отражается на общем состоянии ребенка и на формировании его как личности.</a:t>
            </a:r>
          </a:p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Особое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значение для читательской судьбы ребёнка имеет 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семейное чтение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. Совместное чтение сближает взрослых и детей, стимулирует и наполняет содержанием редкие и радостные минуты  общения, воспитывает в ребёнке доброе и любящее сердце. Темп современной жизни стремителен, родители вынуждены, заботится о семейном достатке и зачастую это приводит к недостатку времени, которое они могут уделить своим детям.  </a:t>
            </a: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Сегодня, в меняющейся социально- культурной ситуации как никогда остро стоит проблема формирования у детей интереса к книге. </a:t>
            </a: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Batang" panose="02030600000101010101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39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7EE0C0F-E4EB-4317-AE23-946941C07D28}"/>
              </a:ext>
            </a:extLst>
          </p:cNvPr>
          <p:cNvGrpSpPr/>
          <p:nvPr/>
        </p:nvGrpSpPr>
        <p:grpSpPr>
          <a:xfrm>
            <a:off x="-1" y="-45341"/>
            <a:ext cx="12192001" cy="6903341"/>
            <a:chOff x="-1" y="-1"/>
            <a:chExt cx="12192001" cy="6903341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6ADAA86A-FA54-4E11-99D4-A738F43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90334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47423FE-3D32-4651-BD7A-FAB8DCB5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4" y="5257800"/>
              <a:ext cx="6410325" cy="150642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7E42464F-1DA4-4517-BAD3-FB7C08EC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6684265"/>
              <a:ext cx="2590800" cy="219075"/>
            </a:xfrm>
            <a:prstGeom prst="rect">
              <a:avLst/>
            </a:prstGeom>
          </p:spPr>
        </p:pic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319B74-FA02-4ABF-B65D-C784400C0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02257"/>
            <a:ext cx="9144000" cy="445554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ЦЕЛЬ ПРОЕКТА </a:t>
            </a:r>
          </a:p>
          <a:p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Популяризация семейного чтения как источника формирования у ребенка интереса к книге, средство его образования и воспитания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03449FE-735E-488A-A1DE-FC892E1C36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9" y="4200520"/>
            <a:ext cx="2090932" cy="24384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7293635-D3CD-4F37-8C1D-A873970497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69" y="3374127"/>
            <a:ext cx="2286005" cy="23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7EE0C0F-E4EB-4317-AE23-946941C07D28}"/>
              </a:ext>
            </a:extLst>
          </p:cNvPr>
          <p:cNvGrpSpPr/>
          <p:nvPr/>
        </p:nvGrpSpPr>
        <p:grpSpPr>
          <a:xfrm>
            <a:off x="-1" y="-45341"/>
            <a:ext cx="12192001" cy="6903341"/>
            <a:chOff x="-1" y="-1"/>
            <a:chExt cx="12192001" cy="6903341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6ADAA86A-FA54-4E11-99D4-A738F43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90334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47423FE-3D32-4651-BD7A-FAB8DCB5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4" y="5257800"/>
              <a:ext cx="6410325" cy="150642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7E42464F-1DA4-4517-BAD3-FB7C08EC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6684265"/>
              <a:ext cx="2590800" cy="219075"/>
            </a:xfrm>
            <a:prstGeom prst="rect">
              <a:avLst/>
            </a:prstGeom>
          </p:spPr>
        </p:pic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319B74-FA02-4ABF-B65D-C784400C0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1125" y="802256"/>
            <a:ext cx="9286875" cy="4698657"/>
          </a:xfrm>
        </p:spPr>
        <p:txBody>
          <a:bodyPr>
            <a:normAutofit fontScale="92500" lnSpcReduction="20000"/>
          </a:bodyPr>
          <a:lstStyle/>
          <a:p>
            <a:r>
              <a:rPr lang="ru-RU" sz="3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ЗАДАЧИ </a:t>
            </a:r>
            <a:r>
              <a:rPr lang="ru-RU" sz="3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ПРОЕКТА: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-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Повысить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компетентность родителей в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понимании необходимости семейного чтения детям дома; </a:t>
            </a: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- Повысить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интерес детей и родителей к художественной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литератур;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Batang" panose="02030600000101010101" pitchFamily="18" charset="-127"/>
              <a:cs typeface="Times New Roman" pitchFamily="18" charset="0"/>
            </a:endParaRP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-Оказать методическую помощь родителям в выборе книг по шахматной тематике для совместного семейного чтения с детьми;</a:t>
            </a: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	-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Сформировать у детей понимание того, что книга источник знаний;</a:t>
            </a: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-Развивать творческие способности у детей, на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основе прочитанных детских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произведений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;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Batang" panose="02030600000101010101" pitchFamily="18" charset="-127"/>
              <a:cs typeface="Times New Roman" pitchFamily="18" charset="0"/>
            </a:endParaRP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-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Воспитывать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бережное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отношение к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Batang" panose="02030600000101010101" pitchFamily="18" charset="-127"/>
                <a:cs typeface="Times New Roman" pitchFamily="18" charset="0"/>
              </a:rPr>
              <a:t>книге.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Batang" panose="02030600000101010101" pitchFamily="18" charset="-127"/>
              <a:cs typeface="Times New Roman" pitchFamily="18" charset="0"/>
            </a:endParaRPr>
          </a:p>
          <a:p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584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7EE0C0F-E4EB-4317-AE23-946941C07D28}"/>
              </a:ext>
            </a:extLst>
          </p:cNvPr>
          <p:cNvGrpSpPr/>
          <p:nvPr/>
        </p:nvGrpSpPr>
        <p:grpSpPr>
          <a:xfrm>
            <a:off x="-1" y="-45341"/>
            <a:ext cx="12192001" cy="6903341"/>
            <a:chOff x="-1" y="-1"/>
            <a:chExt cx="12192001" cy="6903341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6ADAA86A-FA54-4E11-99D4-A738F43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90334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47423FE-3D32-4651-BD7A-FAB8DCB5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4" y="5257800"/>
              <a:ext cx="6410325" cy="150642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7E42464F-1DA4-4517-BAD3-FB7C08EC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6684265"/>
              <a:ext cx="2590800" cy="219075"/>
            </a:xfrm>
            <a:prstGeom prst="rect">
              <a:avLst/>
            </a:prstGeom>
          </p:spPr>
        </p:pic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319B74-FA02-4ABF-B65D-C784400C0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555" y="802257"/>
            <a:ext cx="10270082" cy="430677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-Воз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рождение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традиции семейного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чтения;</a:t>
            </a: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Понимание родителями значимости и важности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книг в жизни ребёнка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-Повышение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интереса детей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родителей к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чтению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литературы по шахматной тематике;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-Активное сотрудничество родителей с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ДОУ.</a:t>
            </a:r>
          </a:p>
          <a:p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5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56E3E81-8FDE-4A92-8E4A-5110B3C681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998" y="3927231"/>
            <a:ext cx="2068001" cy="19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2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7EE0C0F-E4EB-4317-AE23-946941C07D28}"/>
              </a:ext>
            </a:extLst>
          </p:cNvPr>
          <p:cNvGrpSpPr/>
          <p:nvPr/>
        </p:nvGrpSpPr>
        <p:grpSpPr>
          <a:xfrm>
            <a:off x="-1" y="-45341"/>
            <a:ext cx="12192001" cy="6903341"/>
            <a:chOff x="-1" y="-1"/>
            <a:chExt cx="12192001" cy="6903341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6ADAA86A-FA54-4E11-99D4-A738F43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90334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47423FE-3D32-4651-BD7A-FAB8DCB5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4" y="5257800"/>
              <a:ext cx="6410325" cy="150642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7E42464F-1DA4-4517-BAD3-FB7C08EC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6684265"/>
              <a:ext cx="2590800" cy="219075"/>
            </a:xfrm>
            <a:prstGeom prst="rect">
              <a:avLst/>
            </a:prstGeom>
          </p:spPr>
        </p:pic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319B74-FA02-4ABF-B65D-C784400C0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406400"/>
            <a:ext cx="9260114" cy="66765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реализации проекта: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522380"/>
              </p:ext>
            </p:extLst>
          </p:nvPr>
        </p:nvGraphicFramePr>
        <p:xfrm>
          <a:off x="537028" y="1425783"/>
          <a:ext cx="11088912" cy="5125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6304"/>
                <a:gridCol w="3696304"/>
                <a:gridCol w="3696304"/>
              </a:tblGrid>
              <a:tr h="5670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 Информационно - подготовительный</a:t>
                      </a:r>
                      <a:r>
                        <a:rPr lang="ru-RU" sz="140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 Практический</a:t>
                      </a:r>
                      <a:r>
                        <a:rPr lang="ru-RU" sz="1400" b="1" i="1" baseline="0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этап (Основной)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(проведение запланированных мероприятий для реализации проекта)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dirty="0" smtClean="0">
                          <a:solidFill>
                            <a:srgbClr val="11111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Заключительный:</a:t>
                      </a:r>
                      <a:endParaRPr lang="ru-RU" sz="14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15010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Анализ сложившейся ситуации.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Разработка проекта.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Разработка способа  решения проблемы.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Сбор информации, литературы, дополнительного материала.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Первоначальная диагностика детей и анкетирование родителей по проблеме.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Составление перспективного плана мероприятий по осуществлению проекта.</a:t>
                      </a:r>
                      <a:b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Выставка произведений.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Образовательная деятельность с детьми.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Организация занятий познавательного характера.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Беседы.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Дидактические, малоподвижные игры, сюжетно-ролевые игры.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Заучивание стихотворений.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Творческая деятельность: рисование, аппликации и конструирование.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Театрализация.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Рассматривание иллюстраций и демонстрационного материала.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Взаимодействие с родителями: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Беседа с родителями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Задания для совместной деятельности детей и родителей.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Оформление наглядной информации для родителей.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ru-RU" sz="12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Оформление проекта.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Презентация проекта.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Подведение итогов.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4" descr="C:\конкурс\успешный проект\проект АОИ\фото к проекту\фото собрания\20200113_1722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350" y="885152"/>
            <a:ext cx="7188601" cy="4577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10" y="1641947"/>
            <a:ext cx="8581323" cy="4818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94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7EE0C0F-E4EB-4317-AE23-946941C07D28}"/>
              </a:ext>
            </a:extLst>
          </p:cNvPr>
          <p:cNvGrpSpPr/>
          <p:nvPr/>
        </p:nvGrpSpPr>
        <p:grpSpPr>
          <a:xfrm>
            <a:off x="-1" y="-45341"/>
            <a:ext cx="12192001" cy="6903341"/>
            <a:chOff x="-1" y="-1"/>
            <a:chExt cx="12192001" cy="6903341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6ADAA86A-FA54-4E11-99D4-A738F43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90334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47423FE-3D32-4651-BD7A-FAB8DCB5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4" y="5257800"/>
              <a:ext cx="6410325" cy="150642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7E42464F-1DA4-4517-BAD3-FB7C08EC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6684265"/>
              <a:ext cx="2590800" cy="219075"/>
            </a:xfrm>
            <a:prstGeom prst="rect">
              <a:avLst/>
            </a:prstGeom>
          </p:spPr>
        </p:pic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319B74-FA02-4ABF-B65D-C784400C0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02257"/>
            <a:ext cx="9144000" cy="453749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проекта: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56E3E81-8FDE-4A92-8E4A-5110B3C681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272" y="3648973"/>
            <a:ext cx="2366728" cy="22045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6C05E03-90D7-41B9-A8D4-5BC29ED04C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91" y="802257"/>
            <a:ext cx="3124206" cy="2148844"/>
          </a:xfrm>
          <a:prstGeom prst="rect">
            <a:avLst/>
          </a:prstGeom>
        </p:spPr>
      </p:pic>
      <p:pic>
        <p:nvPicPr>
          <p:cNvPr id="2050" name="Picture 2" descr="C:\конкурс\успешный проект\проект АОИ\фото к проекту\фото дети книга дом\MyColl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0" y="364670"/>
            <a:ext cx="5731329" cy="573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КДОУ д-с Елочка\Desktop\выставка\MyCollag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64670"/>
            <a:ext cx="5786089" cy="578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КДОУ д-с Елочка\Desktop\выставка\20200115_09290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1" y="235851"/>
            <a:ext cx="6398079" cy="3170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КДОУ д-с Елочка\Desktop\выставка\20200131_09365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257714"/>
            <a:ext cx="56896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МКДОУ д-с Елочка\Desktop\выставка\IMG_20190403_16103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118" y="21318"/>
            <a:ext cx="5486409" cy="3197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МКДОУ д-с Елочка\Desktop\выставка\IMG_20190403_16130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34" y="3218453"/>
            <a:ext cx="5283200" cy="3420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МКДОУ д-с Елочка\Desktop\выставка\IMG_20190405_161126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8795"/>
            <a:ext cx="8606753" cy="6455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МКДОУ д-с Елочка\Desktop\выставка\IMG_20190405_16232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382" y="457644"/>
            <a:ext cx="7683706" cy="581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7EE0C0F-E4EB-4317-AE23-946941C07D28}"/>
              </a:ext>
            </a:extLst>
          </p:cNvPr>
          <p:cNvGrpSpPr/>
          <p:nvPr/>
        </p:nvGrpSpPr>
        <p:grpSpPr>
          <a:xfrm>
            <a:off x="-1" y="-45341"/>
            <a:ext cx="12192001" cy="6903341"/>
            <a:chOff x="-1" y="-1"/>
            <a:chExt cx="12192001" cy="6903341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6ADAA86A-FA54-4E11-99D4-A738F43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90334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B47423FE-3D32-4651-BD7A-FAB8DCB5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4" y="5257800"/>
              <a:ext cx="6410325" cy="150642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7E42464F-1DA4-4517-BAD3-FB7C08EC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25" y="6684265"/>
              <a:ext cx="2590800" cy="219075"/>
            </a:xfrm>
            <a:prstGeom prst="rect">
              <a:avLst/>
            </a:prstGeom>
          </p:spPr>
        </p:pic>
      </p:grp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9319B74-FA02-4ABF-B65D-C784400C0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02257"/>
            <a:ext cx="9144000" cy="453749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Итоговое мероприятие:</a:t>
            </a:r>
          </a:p>
          <a:p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«Книжная гостиная»,</a:t>
            </a:r>
          </a:p>
          <a:p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«Книжное дерево»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56E3E81-8FDE-4A92-8E4A-5110B3C681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272" y="3648973"/>
            <a:ext cx="2366728" cy="22045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6C05E03-90D7-41B9-A8D4-5BC29ED04C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91" y="802257"/>
            <a:ext cx="3124206" cy="2148844"/>
          </a:xfrm>
          <a:prstGeom prst="rect">
            <a:avLst/>
          </a:prstGeom>
        </p:spPr>
      </p:pic>
      <p:pic>
        <p:nvPicPr>
          <p:cNvPr id="3074" name="Picture 2" descr="C:\Users\МКДОУ д-с Елочка\Desktop\5 площадок\20200117_17300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55" y="347314"/>
            <a:ext cx="5150339" cy="2642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КДОУ д-с Елочка\Desktop\5 площадок\20200117_1754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5" y="167451"/>
            <a:ext cx="5337597" cy="3002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МКДОУ д-с Елочка\Desktop\5 площадок\20200117_17330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55" y="3169849"/>
            <a:ext cx="50165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МКДОУ д-с Елочка\Desktop\5 площадок\20200117_17592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797" y="3123855"/>
            <a:ext cx="56896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6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3093</TotalTime>
  <Words>446</Words>
  <Application>Microsoft Office PowerPoint</Application>
  <PresentationFormat>Произвольный</PresentationFormat>
  <Paragraphs>88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«Мой успешный проект»  на тему: «Книга нас объединила»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"Книга нас объединила" </dc:title>
  <dc:creator>Адамова Ольга</dc:creator>
  <cp:lastModifiedBy>МКДОУ д-с Елочка</cp:lastModifiedBy>
  <cp:revision>96</cp:revision>
  <dcterms:created xsi:type="dcterms:W3CDTF">2018-04-02T10:41:49Z</dcterms:created>
  <dcterms:modified xsi:type="dcterms:W3CDTF">2020-04-27T14:53:11Z</dcterms:modified>
</cp:coreProperties>
</file>