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8" r:id="rId2"/>
    <p:sldId id="280" r:id="rId3"/>
    <p:sldId id="258" r:id="rId4"/>
    <p:sldId id="259" r:id="rId5"/>
    <p:sldId id="260" r:id="rId6"/>
    <p:sldId id="274" r:id="rId7"/>
    <p:sldId id="277" r:id="rId8"/>
    <p:sldId id="276" r:id="rId9"/>
    <p:sldId id="263" r:id="rId10"/>
    <p:sldId id="267" r:id="rId11"/>
    <p:sldId id="270" r:id="rId12"/>
    <p:sldId id="269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4F73BE-8102-4835-A9FA-56CE54FA7C2D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86FA63-327D-4555-B959-C835E5DC9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42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сты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62BD6D-D820-487C-A2CA-1868524254C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6673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F434F-6D55-495B-8425-BEF603F4FA4A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66A79-F138-4C8F-B369-50F887B42A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7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8F5B41-3FA3-437D-B419-73A415BC3863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FFDF4-2A4E-4F6E-AAED-E65F593F3B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5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7C41-012E-4019-877F-7B27868C17AC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63B8E-B75E-4B4B-A129-9FD6DCCDE1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3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11328-BC80-47BC-9157-38195B07EAC5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715A8-948B-40F4-BD6E-1A5EDE1749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8D001-B44B-47A5-8CDF-0FAE2C3399ED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98209-A238-47D0-8BDD-57D575B686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1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B337D-FB12-4563-8AE8-CF20F61C0900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6D396-0297-4690-A4AB-FB2452AC2E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78191-3AA2-4536-96EE-FC0777F6ADE0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988CF-BA87-4526-964E-68640311C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0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4BA10-AFF4-4318-9A05-D738C29EE3E4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A315C-B8E0-476F-B28F-B81AB02F77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5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3075C3-3510-4C9F-A7D5-F2BB1C9967C5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B1EB5-996C-47EB-BCCF-354979700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0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C8754-588D-40F2-B662-AEB01593A8E7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2FCF1-DED9-42D1-9644-EB5C5F3B24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1C28A-9BE0-4D9D-BA8B-A0A062F7FF43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A41B6-A2DB-4BB5-A831-2D144BC55A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6B4808-5B31-4691-AA48-FD2B57B72755}" type="datetimeFigureOut">
              <a:rPr lang="ru-RU" smtClean="0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419770-3138-4A12-AE64-1D576D150C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87;&#1083;&#1072;&#1085;%20&#1091;&#1088;&#1086;&#1082;&#1072;%208%20&#1082;&#1083;&#1072;&#1089;&#1089;\&#1087;&#1083;&#1072;&#1085;%20&#1091;&#1088;&#1086;&#1082;&#1072;\&#1052;&#1080;&#1085;&#1091;&#1089;&#1086;&#1074;&#1082;&#1072;%20&#1042;%20&#1083;&#1077;&#1089;&#1091;%20&#1088;&#1086;&#1076;.&#1077;&#1083;&#1086;&#1095;&#1082;&#1072;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83;&#1072;&#1085;%20&#1091;&#1088;&#1086;&#1082;&#1072;%208%20&#1082;&#1083;&#1072;&#1089;&#1089;\&#1087;&#1083;&#1072;&#1085;%20&#1091;&#1088;&#1086;&#1082;&#1072;\Detskie%20pesni%20Tanec%20malen%20kih%20utyat%20na%20nemeckom%20yazyke%20%20(mp3top100.net)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229600" cy="48916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немецкого языка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7-м классе по теме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«Неопределенно-личные предложения»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Савранчук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Викторовна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учитель немецкого языка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МБОУ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Бабагайская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Singen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unser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grammatisches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971550" y="2060575"/>
            <a:ext cx="4852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 liest, man schreibt, man zählt, man turnt,</a:t>
            </a:r>
          </a:p>
          <a:p>
            <a:r>
              <a:rPr lang="en-US"/>
              <a:t>Man malt und man trainiert,</a:t>
            </a:r>
          </a:p>
          <a:p>
            <a:r>
              <a:rPr lang="en-US"/>
              <a:t>Man singt, man springt, man rechnet noch</a:t>
            </a:r>
          </a:p>
          <a:p>
            <a:r>
              <a:rPr lang="en-US"/>
              <a:t>Und auch man marschiert!</a:t>
            </a: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088" y="1773238"/>
            <a:ext cx="7705725" cy="41767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schreibt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zählt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malt und man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trainiert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rechnet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noch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marschiert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инусовка В лесу род.ел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bitte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H:\план урока 8 класс\картинки школа\грамматика\i (2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27784" y="3500438"/>
            <a:ext cx="3312368" cy="2376487"/>
          </a:xfrm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403350" y="1268413"/>
            <a:ext cx="720109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habt ihr Neues in der Stunde erfahren?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узнали нового на уроке?</a:t>
            </a:r>
          </a:p>
          <a:p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habt ihr gemacht?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делали?</a:t>
            </a:r>
          </a:p>
          <a:p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25603" name="Rectangle 5"/>
          <p:cNvSpPr>
            <a:spLocks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bekommt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-612775" y="177323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!</a:t>
            </a:r>
            <a:endParaRPr lang="ru-RU" sz="2400" b="1">
              <a:solidFill>
                <a:srgbClr val="0070C0"/>
              </a:solidFill>
            </a:endParaRPr>
          </a:p>
        </p:txBody>
      </p:sp>
      <p:pic>
        <p:nvPicPr>
          <p:cNvPr id="26627" name="Picture 1" descr="C:\Users\Пользователь\Desktop\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2" y="2564904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de-DE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Danke für die Aufmerksamkeit!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21" y="5348024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2907754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de-DE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 arbeiten </a:t>
            </a:r>
            <a:r>
              <a:rPr lang="de-DE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der Grammatik</a:t>
            </a:r>
            <a:r>
              <a:rPr lang="de-DE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424936" cy="4176464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 heißt unser Thema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spricht deutsch!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-Говорят по –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de-DE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liest russisch!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Читают по –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schreibt französisch!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-Пишут по –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 eaLnBrk="1" hangingPunct="1">
              <a:spcBef>
                <a:spcPct val="0"/>
              </a:spcBef>
              <a:defRPr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делает какое –то неопределенное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лицо,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поэтому такие предложения называются …?</a:t>
            </a:r>
          </a:p>
          <a:p>
            <a:pPr eaLnBrk="1" hangingPunct="1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1" descr="H:\план урока 8 класс\картинки школа\грамматика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4407"/>
            <a:ext cx="1728192" cy="150041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0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Unsere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Ziele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Aufgaben</a:t>
            </a:r>
            <a:endParaRPr lang="ru-RU" sz="27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79512" y="2492375"/>
            <a:ext cx="9289031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cs typeface="Vrinda" panose="020B0502040204020203" pitchFamily="34" charset="0"/>
              </a:rPr>
              <a:t>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наши цели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задачи?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Sätze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“man”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ins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Russisch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übersetzen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Sätze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“man”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selbst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Sätze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analysieren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in den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Reimen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trainieren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Grammatik </a:t>
            </a:r>
            <a:r>
              <a:rPr 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üben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68313" y="6021288"/>
            <a:ext cx="886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70C0"/>
              </a:solidFill>
            </a:endParaRPr>
          </a:p>
        </p:txBody>
      </p:sp>
      <p:pic>
        <p:nvPicPr>
          <p:cNvPr id="1027" name="Picture 3" descr="G:\грамматика\i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80728"/>
            <a:ext cx="1383407" cy="1804444"/>
          </a:xfrm>
          <a:prstGeom prst="roundRect">
            <a:avLst>
              <a:gd name="adj" fmla="val 25819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Vergleichen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russische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deutsche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Sätze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95288" y="2276475"/>
            <a:ext cx="783304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dirty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de-D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baut viel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строят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singt und tanzt im Klub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de-D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Поют и танцуют в клубе</a:t>
            </a:r>
            <a:r>
              <a:rPr 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Hier spricht man russisch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говорят по-русски.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H:\план урока 8 класс\картинки школа\25.jpg"/>
          <p:cNvPicPr>
            <a:picLocks noChangeAspect="1" noChangeArrowheads="1"/>
          </p:cNvPicPr>
          <p:nvPr/>
        </p:nvPicPr>
        <p:blipFill>
          <a:blip r:embed="rId2" cstate="print"/>
          <a:srcRect t="3621"/>
          <a:stretch>
            <a:fillRect/>
          </a:stretch>
        </p:blipFill>
        <p:spPr bwMode="auto">
          <a:xfrm>
            <a:off x="5868144" y="4653136"/>
            <a:ext cx="1491630" cy="1916832"/>
          </a:xfrm>
          <a:prstGeom prst="roundRect">
            <a:avLst/>
          </a:prstGeom>
          <a:noFill/>
        </p:spPr>
      </p:pic>
      <p:pic>
        <p:nvPicPr>
          <p:cNvPr id="3075" name="Picture 3" descr="G:\грамматика\i (3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869160"/>
            <a:ext cx="1944216" cy="1551236"/>
          </a:xfrm>
          <a:prstGeom prst="round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979712" y="1514102"/>
            <a:ext cx="5473700" cy="10080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сравним!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образуются неопределенно – личные предложения?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899592" y="5661025"/>
            <a:ext cx="74887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немецком предложении сказуемое стоит 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3-ем лице ед. ч.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они переводятся на русский язык ?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(3-им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1187450" y="1628775"/>
            <a:ext cx="2176463" cy="11525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187450" y="2781300"/>
            <a:ext cx="2139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Подлежащее</a:t>
            </a:r>
          </a:p>
          <a:p>
            <a:endParaRPr lang="ru-RU" dirty="0"/>
          </a:p>
        </p:txBody>
      </p:sp>
      <p:grpSp>
        <p:nvGrpSpPr>
          <p:cNvPr id="19461" name="Группа 16"/>
          <p:cNvGrpSpPr>
            <a:grpSpLocks/>
          </p:cNvGrpSpPr>
          <p:nvPr/>
        </p:nvGrpSpPr>
        <p:grpSpPr bwMode="auto">
          <a:xfrm>
            <a:off x="4643438" y="1412875"/>
            <a:ext cx="2251075" cy="1223963"/>
            <a:chOff x="3779912" y="1628800"/>
            <a:chExt cx="2250504" cy="1224135"/>
          </a:xfrm>
          <a:solidFill>
            <a:srgbClr val="0070C0"/>
          </a:solidFill>
        </p:grpSpPr>
        <p:sp>
          <p:nvSpPr>
            <p:cNvPr id="19468" name="AutoShape 4"/>
            <p:cNvSpPr>
              <a:spLocks noChangeArrowheads="1"/>
            </p:cNvSpPr>
            <p:nvPr/>
          </p:nvSpPr>
          <p:spPr bwMode="auto">
            <a:xfrm>
              <a:off x="3779912" y="1628800"/>
              <a:ext cx="2250504" cy="1224135"/>
            </a:xfrm>
            <a:prstGeom prst="triangle">
              <a:avLst>
                <a:gd name="adj" fmla="val 50000"/>
              </a:avLst>
            </a:prstGeom>
            <a:grpFill/>
            <a:ln w="25560">
              <a:solidFill>
                <a:srgbClr val="3A5F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9" name="Прямоугольник 10"/>
            <p:cNvSpPr>
              <a:spLocks noChangeArrowheads="1"/>
            </p:cNvSpPr>
            <p:nvPr/>
          </p:nvSpPr>
          <p:spPr bwMode="auto">
            <a:xfrm>
              <a:off x="4572000" y="1988840"/>
              <a:ext cx="553357" cy="461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-t</a:t>
              </a:r>
            </a:p>
          </p:txBody>
        </p:sp>
      </p:grp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3995738" y="2708275"/>
            <a:ext cx="4752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Сказуемое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=</a:t>
            </a:r>
            <a:r>
              <a:rPr lang="ru-RU" sz="2000" b="1" dirty="0">
                <a:solidFill>
                  <a:srgbClr val="C00000"/>
                </a:solidFill>
              </a:rPr>
              <a:t>Основа глагола  +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650" y="3500438"/>
            <a:ext cx="2160588" cy="2089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lernen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lernt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spielen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spielt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1500" y="3357563"/>
            <a:ext cx="2592388" cy="23034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sprechen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spricht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fahren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fährt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laufen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läuft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275" y="4149725"/>
            <a:ext cx="914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НО:</a:t>
            </a:r>
          </a:p>
        </p:txBody>
      </p:sp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755650" y="5229225"/>
            <a:ext cx="215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nennen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nennt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8243888" y="2495550"/>
            <a:ext cx="792163" cy="576262"/>
          </a:xfrm>
          <a:prstGeom prst="triangle">
            <a:avLst>
              <a:gd name="adj" fmla="val 464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t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Bilden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Sätze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116013" y="1773238"/>
            <a:ext cx="575945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   …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Fluss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baden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arenR" startAt="2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  …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Garten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arbeiten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Man   …   in der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lernen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arenR" startAt="4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  …   in der Pause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spielen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arenR" startAt="5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  …   in der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Sporthalle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turnen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arenR" startAt="6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  …   auf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Stadion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laufen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Tx/>
              <a:buAutoNum type="arabicParenR" startAt="7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  …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Speiseraum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arenR" startAt="8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  …   in der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schlafen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Tx/>
              <a:buAutoNum type="arabicParenR" startAt="9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  …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reisen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Tx/>
              <a:buAutoNum type="arabicParenR" startAt="9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  …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Frühling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pflanzen</a:t>
            </a:r>
            <a:r>
              <a:rPr lang="en-US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arenR" startAt="2"/>
            </a:pPr>
            <a:endParaRPr lang="ru-RU" dirty="0"/>
          </a:p>
        </p:txBody>
      </p:sp>
      <p:pic>
        <p:nvPicPr>
          <p:cNvPr id="10241" name="Picture 1" descr="H:\план урока 8 класс\картинки школа\грамматика\i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66861"/>
            <a:ext cx="2376264" cy="225594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Spielen wir!</a:t>
            </a:r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H:\план урока 8 класс\картинки школа\грамматика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957" y="2211319"/>
            <a:ext cx="3080349" cy="278443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Machen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Turnpause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116013" y="1844675"/>
            <a:ext cx="39687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4-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sitzen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stehen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gehen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tanzen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en-US" dirty="0"/>
          </a:p>
          <a:p>
            <a:r>
              <a:rPr lang="en-US" dirty="0"/>
              <a:t>Und </a:t>
            </a:r>
            <a:r>
              <a:rPr lang="en-US" dirty="0" err="1"/>
              <a:t>jetzt</a:t>
            </a:r>
            <a:r>
              <a:rPr lang="en-US" dirty="0"/>
              <a:t> </a:t>
            </a:r>
            <a:r>
              <a:rPr lang="en-US" dirty="0" err="1"/>
              <a:t>tanzen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22531" name="Picture 2" descr="А мы танцуем танец маленьких утят. Вот где простор для фантазии в - 8 June 2013 - Blog - Yourwaytoear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341439"/>
            <a:ext cx="4402137" cy="44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84213" y="5229199"/>
            <a:ext cx="3311525" cy="11684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Tanzen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Detskie pesni Tanec malen kih utyat na nemeckom yazyke 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отличить «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Mann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900113" y="3500438"/>
            <a:ext cx="36004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Dieser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Mann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Jahre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alt.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treibt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Sport.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Mann.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übersetzt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Texte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läuft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-Der Mann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läuft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Schlittschuh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16013" y="1630363"/>
            <a:ext cx="3384550" cy="16573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4048" y="1407110"/>
            <a:ext cx="3600450" cy="1800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Mann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2" descr="Сказка о злобном мужичке (Алексей Маров) / Стихи.ру - национ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573463"/>
            <a:ext cx="367188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B15278DC-4C9F-4365-8FC3-1B01D6B3E0A1}" vid="{D3C20F65-C111-4DC5-B3DA-C76D45D9CB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1034</TotalTime>
  <Words>529</Words>
  <Application>Microsoft Office PowerPoint</Application>
  <PresentationFormat>Экран (4:3)</PresentationFormat>
  <Paragraphs>96</Paragraphs>
  <Slides>13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DejaVu Sans</vt:lpstr>
      <vt:lpstr>Times New Roman</vt:lpstr>
      <vt:lpstr>Vrinda</vt:lpstr>
      <vt:lpstr>Тема1</vt:lpstr>
      <vt:lpstr>Урок немецкого языка   в 7-м классе по теме  «Неопределенно-личные предложения»                                                                                             Выполнила Савранчук Анна Викторовна                             учитель немецкого языка                            МБОУ Бабагайская СОШ</vt:lpstr>
      <vt:lpstr>  Wir arbeiten an der Grammatik!</vt:lpstr>
      <vt:lpstr>       Unsere Ziele und Aufgaben</vt:lpstr>
      <vt:lpstr>Vergleichen wir russische und deutsche Sätze!</vt:lpstr>
      <vt:lpstr>Как образуются неопределенно – личные предложения?</vt:lpstr>
      <vt:lpstr>Bilden wir die Sätze mit «man»!</vt:lpstr>
      <vt:lpstr>  Spielen wir!</vt:lpstr>
      <vt:lpstr>Machen wir Turnpause!</vt:lpstr>
      <vt:lpstr>Как отличить «man» и  «der Mann»?</vt:lpstr>
      <vt:lpstr>Singen wir unser grammatisches Reim!</vt:lpstr>
      <vt:lpstr>Sagt ihr, bitte!</vt:lpstr>
      <vt:lpstr>Ihr bekommt Noten!</vt:lpstr>
      <vt:lpstr>Danke für die Aufmerksamkeit!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Alexander</cp:lastModifiedBy>
  <cp:revision>121</cp:revision>
  <dcterms:created xsi:type="dcterms:W3CDTF">2014-11-26T04:28:15Z</dcterms:created>
  <dcterms:modified xsi:type="dcterms:W3CDTF">2021-10-20T11:40:10Z</dcterms:modified>
</cp:coreProperties>
</file>