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7"/>
  </p:notesMasterIdLst>
  <p:sldIdLst>
    <p:sldId id="256" r:id="rId2"/>
    <p:sldId id="257" r:id="rId3"/>
    <p:sldId id="258" r:id="rId4"/>
    <p:sldId id="267" r:id="rId5"/>
    <p:sldId id="268" r:id="rId6"/>
    <p:sldId id="259" r:id="rId7"/>
    <p:sldId id="260" r:id="rId8"/>
    <p:sldId id="261" r:id="rId9"/>
    <p:sldId id="269" r:id="rId10"/>
    <p:sldId id="270" r:id="rId11"/>
    <p:sldId id="271" r:id="rId12"/>
    <p:sldId id="273" r:id="rId13"/>
    <p:sldId id="272" r:id="rId14"/>
    <p:sldId id="274" r:id="rId15"/>
    <p:sldId id="275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9" d="100"/>
          <a:sy n="39" d="100"/>
        </p:scale>
        <p:origin x="-138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B97584D-5A83-48B2-B656-A8A74E9FB5B2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FD0AEC4-C0B4-4ABF-B62A-18B1B0949862}">
      <dgm:prSet phldrT="[Текст]"/>
      <dgm:spPr/>
      <dgm:t>
        <a:bodyPr/>
        <a:lstStyle/>
        <a:p>
          <a:r>
            <a:rPr lang="ru-RU" dirty="0" smtClean="0"/>
            <a:t>Хордовые</a:t>
          </a:r>
          <a:endParaRPr lang="ru-RU" dirty="0"/>
        </a:p>
      </dgm:t>
    </dgm:pt>
    <dgm:pt modelId="{91F47F12-3CCD-4456-B576-9E52566B8E8C}" type="parTrans" cxnId="{C7D5350E-9812-4191-9A6A-915049CF3970}">
      <dgm:prSet/>
      <dgm:spPr/>
      <dgm:t>
        <a:bodyPr/>
        <a:lstStyle/>
        <a:p>
          <a:endParaRPr lang="ru-RU"/>
        </a:p>
      </dgm:t>
    </dgm:pt>
    <dgm:pt modelId="{11A71EE2-414B-422C-8017-6EA7ECA93E6A}" type="sibTrans" cxnId="{C7D5350E-9812-4191-9A6A-915049CF3970}">
      <dgm:prSet/>
      <dgm:spPr/>
      <dgm:t>
        <a:bodyPr/>
        <a:lstStyle/>
        <a:p>
          <a:endParaRPr lang="ru-RU"/>
        </a:p>
      </dgm:t>
    </dgm:pt>
    <dgm:pt modelId="{7305A77C-9B77-4AB4-AA8F-38B553AA33DF}">
      <dgm:prSet phldrT="[Текст]"/>
      <dgm:spPr/>
      <dgm:t>
        <a:bodyPr/>
        <a:lstStyle/>
        <a:p>
          <a:r>
            <a:rPr lang="ru-RU" dirty="0" smtClean="0"/>
            <a:t>Низшие  (хорда эластична: ланцетник, минога, </a:t>
          </a:r>
          <a:r>
            <a:rPr lang="ru-RU" dirty="0" err="1" smtClean="0"/>
            <a:t>миксина</a:t>
          </a:r>
          <a:r>
            <a:rPr lang="ru-RU" dirty="0" smtClean="0"/>
            <a:t>)</a:t>
          </a:r>
          <a:endParaRPr lang="ru-RU" dirty="0"/>
        </a:p>
      </dgm:t>
    </dgm:pt>
    <dgm:pt modelId="{3AB5EE18-7A86-430F-AA05-C3E41669EFD4}" type="parTrans" cxnId="{FD94709F-A075-4D3F-8F30-55202D026B87}">
      <dgm:prSet/>
      <dgm:spPr/>
      <dgm:t>
        <a:bodyPr/>
        <a:lstStyle/>
        <a:p>
          <a:endParaRPr lang="ru-RU"/>
        </a:p>
      </dgm:t>
    </dgm:pt>
    <dgm:pt modelId="{05021F63-F006-4677-B163-1C9E30B244AC}" type="sibTrans" cxnId="{FD94709F-A075-4D3F-8F30-55202D026B87}">
      <dgm:prSet/>
      <dgm:spPr/>
      <dgm:t>
        <a:bodyPr/>
        <a:lstStyle/>
        <a:p>
          <a:endParaRPr lang="ru-RU"/>
        </a:p>
      </dgm:t>
    </dgm:pt>
    <dgm:pt modelId="{6C568775-7CCA-4F4C-A774-6FE03883C587}">
      <dgm:prSet phldrT="[Текст]"/>
      <dgm:spPr/>
      <dgm:t>
        <a:bodyPr/>
        <a:lstStyle/>
        <a:p>
          <a:r>
            <a:rPr lang="ru-RU" dirty="0" smtClean="0"/>
            <a:t>Высшие (хорда только в зародышевом состоянии: рыбы, земноводные и т.д.)</a:t>
          </a:r>
          <a:endParaRPr lang="ru-RU" dirty="0"/>
        </a:p>
      </dgm:t>
    </dgm:pt>
    <dgm:pt modelId="{4F180400-B068-4F3B-A444-62499F91CF68}" type="parTrans" cxnId="{0A445C2A-EF9C-46B6-84C9-F545A99878D3}">
      <dgm:prSet/>
      <dgm:spPr/>
      <dgm:t>
        <a:bodyPr/>
        <a:lstStyle/>
        <a:p>
          <a:endParaRPr lang="ru-RU"/>
        </a:p>
      </dgm:t>
    </dgm:pt>
    <dgm:pt modelId="{DC882647-D87D-4B10-98AB-411F6BE0825C}" type="sibTrans" cxnId="{0A445C2A-EF9C-46B6-84C9-F545A99878D3}">
      <dgm:prSet/>
      <dgm:spPr/>
      <dgm:t>
        <a:bodyPr/>
        <a:lstStyle/>
        <a:p>
          <a:endParaRPr lang="ru-RU"/>
        </a:p>
      </dgm:t>
    </dgm:pt>
    <dgm:pt modelId="{AF792A89-0BEA-4FE2-95FD-9EE3D259589A}" type="pres">
      <dgm:prSet presAssocID="{FB97584D-5A83-48B2-B656-A8A74E9FB5B2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AB992FCD-A5C9-4B8A-9C0E-F8C595ED5F3F}" type="pres">
      <dgm:prSet presAssocID="{AFD0AEC4-C0B4-4ABF-B62A-18B1B0949862}" presName="hierRoot1" presStyleCnt="0"/>
      <dgm:spPr/>
    </dgm:pt>
    <dgm:pt modelId="{15345439-A085-40F9-9C8C-C71AB298B01F}" type="pres">
      <dgm:prSet presAssocID="{AFD0AEC4-C0B4-4ABF-B62A-18B1B0949862}" presName="composite" presStyleCnt="0"/>
      <dgm:spPr/>
    </dgm:pt>
    <dgm:pt modelId="{5F4F8859-D1E6-489E-9D38-71E018723EBE}" type="pres">
      <dgm:prSet presAssocID="{AFD0AEC4-C0B4-4ABF-B62A-18B1B0949862}" presName="background" presStyleLbl="node0" presStyleIdx="0" presStyleCnt="1"/>
      <dgm:spPr/>
    </dgm:pt>
    <dgm:pt modelId="{7773B761-6E88-46F8-BE56-2BC08748935F}" type="pres">
      <dgm:prSet presAssocID="{AFD0AEC4-C0B4-4ABF-B62A-18B1B0949862}" presName="text" presStyleLbl="fgAcc0" presStyleIdx="0" presStyleCnt="1" custScaleX="87797" custScaleY="9858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BC193E6-7694-45A2-8F7C-CAD05AA8D8CF}" type="pres">
      <dgm:prSet presAssocID="{AFD0AEC4-C0B4-4ABF-B62A-18B1B0949862}" presName="hierChild2" presStyleCnt="0"/>
      <dgm:spPr/>
    </dgm:pt>
    <dgm:pt modelId="{F206345E-B575-4DA5-9F94-49F9631E92CB}" type="pres">
      <dgm:prSet presAssocID="{3AB5EE18-7A86-430F-AA05-C3E41669EFD4}" presName="Name10" presStyleLbl="parChTrans1D2" presStyleIdx="0" presStyleCnt="2"/>
      <dgm:spPr/>
      <dgm:t>
        <a:bodyPr/>
        <a:lstStyle/>
        <a:p>
          <a:endParaRPr lang="ru-RU"/>
        </a:p>
      </dgm:t>
    </dgm:pt>
    <dgm:pt modelId="{756B7105-9C3A-4469-8F33-0DC1CAA1E6E9}" type="pres">
      <dgm:prSet presAssocID="{7305A77C-9B77-4AB4-AA8F-38B553AA33DF}" presName="hierRoot2" presStyleCnt="0"/>
      <dgm:spPr/>
    </dgm:pt>
    <dgm:pt modelId="{E964A4F8-CA4E-48B3-9591-11166FF6AB8F}" type="pres">
      <dgm:prSet presAssocID="{7305A77C-9B77-4AB4-AA8F-38B553AA33DF}" presName="composite2" presStyleCnt="0"/>
      <dgm:spPr/>
    </dgm:pt>
    <dgm:pt modelId="{EA836725-8DB8-49D3-BD0B-0431E385F798}" type="pres">
      <dgm:prSet presAssocID="{7305A77C-9B77-4AB4-AA8F-38B553AA33DF}" presName="background2" presStyleLbl="node2" presStyleIdx="0" presStyleCnt="2"/>
      <dgm:spPr/>
    </dgm:pt>
    <dgm:pt modelId="{3DFA7399-8887-46E6-AD28-ED7C29346D62}" type="pres">
      <dgm:prSet presAssocID="{7305A77C-9B77-4AB4-AA8F-38B553AA33DF}" presName="text2" presStyleLbl="fgAcc2" presStyleIdx="0" presStyleCnt="2" custScaleX="134655" custScaleY="12646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98E4782-6CFA-46C8-BF29-F465F4D8659D}" type="pres">
      <dgm:prSet presAssocID="{7305A77C-9B77-4AB4-AA8F-38B553AA33DF}" presName="hierChild3" presStyleCnt="0"/>
      <dgm:spPr/>
    </dgm:pt>
    <dgm:pt modelId="{6380F357-68B4-4148-A14F-05DA7184AEAA}" type="pres">
      <dgm:prSet presAssocID="{4F180400-B068-4F3B-A444-62499F91CF68}" presName="Name10" presStyleLbl="parChTrans1D2" presStyleIdx="1" presStyleCnt="2"/>
      <dgm:spPr/>
      <dgm:t>
        <a:bodyPr/>
        <a:lstStyle/>
        <a:p>
          <a:endParaRPr lang="ru-RU"/>
        </a:p>
      </dgm:t>
    </dgm:pt>
    <dgm:pt modelId="{D1D082CF-2EB8-4F55-BC44-9C9C77D7F39C}" type="pres">
      <dgm:prSet presAssocID="{6C568775-7CCA-4F4C-A774-6FE03883C587}" presName="hierRoot2" presStyleCnt="0"/>
      <dgm:spPr/>
    </dgm:pt>
    <dgm:pt modelId="{8F2193C1-69E8-4EC0-9ECA-0CA2187779FA}" type="pres">
      <dgm:prSet presAssocID="{6C568775-7CCA-4F4C-A774-6FE03883C587}" presName="composite2" presStyleCnt="0"/>
      <dgm:spPr/>
    </dgm:pt>
    <dgm:pt modelId="{CAC5A862-3D22-4A23-9FDC-1B43083E9032}" type="pres">
      <dgm:prSet presAssocID="{6C568775-7CCA-4F4C-A774-6FE03883C587}" presName="background2" presStyleLbl="node2" presStyleIdx="1" presStyleCnt="2"/>
      <dgm:spPr/>
    </dgm:pt>
    <dgm:pt modelId="{30CD1E99-BCAD-480E-A11E-B93625FEE0EB}" type="pres">
      <dgm:prSet presAssocID="{6C568775-7CCA-4F4C-A774-6FE03883C587}" presName="text2" presStyleLbl="fgAcc2" presStyleIdx="1" presStyleCnt="2" custScaleX="133343" custScaleY="13732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7870290-30F3-417D-B5AC-5CECBF1ED02A}" type="pres">
      <dgm:prSet presAssocID="{6C568775-7CCA-4F4C-A774-6FE03883C587}" presName="hierChild3" presStyleCnt="0"/>
      <dgm:spPr/>
    </dgm:pt>
  </dgm:ptLst>
  <dgm:cxnLst>
    <dgm:cxn modelId="{DDD2E69C-21A8-483E-B5E5-69AF52D366E4}" type="presOf" srcId="{4F180400-B068-4F3B-A444-62499F91CF68}" destId="{6380F357-68B4-4148-A14F-05DA7184AEAA}" srcOrd="0" destOrd="0" presId="urn:microsoft.com/office/officeart/2005/8/layout/hierarchy1"/>
    <dgm:cxn modelId="{882A6F12-FBC4-40BE-91F1-5F85062A40F7}" type="presOf" srcId="{6C568775-7CCA-4F4C-A774-6FE03883C587}" destId="{30CD1E99-BCAD-480E-A11E-B93625FEE0EB}" srcOrd="0" destOrd="0" presId="urn:microsoft.com/office/officeart/2005/8/layout/hierarchy1"/>
    <dgm:cxn modelId="{6803FEE0-95F9-452A-B34A-0BC2B4B57E6E}" type="presOf" srcId="{AFD0AEC4-C0B4-4ABF-B62A-18B1B0949862}" destId="{7773B761-6E88-46F8-BE56-2BC08748935F}" srcOrd="0" destOrd="0" presId="urn:microsoft.com/office/officeart/2005/8/layout/hierarchy1"/>
    <dgm:cxn modelId="{FD94709F-A075-4D3F-8F30-55202D026B87}" srcId="{AFD0AEC4-C0B4-4ABF-B62A-18B1B0949862}" destId="{7305A77C-9B77-4AB4-AA8F-38B553AA33DF}" srcOrd="0" destOrd="0" parTransId="{3AB5EE18-7A86-430F-AA05-C3E41669EFD4}" sibTransId="{05021F63-F006-4677-B163-1C9E30B244AC}"/>
    <dgm:cxn modelId="{1D14C0E0-819B-4442-9224-8D8324E18D91}" type="presOf" srcId="{7305A77C-9B77-4AB4-AA8F-38B553AA33DF}" destId="{3DFA7399-8887-46E6-AD28-ED7C29346D62}" srcOrd="0" destOrd="0" presId="urn:microsoft.com/office/officeart/2005/8/layout/hierarchy1"/>
    <dgm:cxn modelId="{93024C78-794F-4E99-AA14-DA24E508ABAF}" type="presOf" srcId="{FB97584D-5A83-48B2-B656-A8A74E9FB5B2}" destId="{AF792A89-0BEA-4FE2-95FD-9EE3D259589A}" srcOrd="0" destOrd="0" presId="urn:microsoft.com/office/officeart/2005/8/layout/hierarchy1"/>
    <dgm:cxn modelId="{0A445C2A-EF9C-46B6-84C9-F545A99878D3}" srcId="{AFD0AEC4-C0B4-4ABF-B62A-18B1B0949862}" destId="{6C568775-7CCA-4F4C-A774-6FE03883C587}" srcOrd="1" destOrd="0" parTransId="{4F180400-B068-4F3B-A444-62499F91CF68}" sibTransId="{DC882647-D87D-4B10-98AB-411F6BE0825C}"/>
    <dgm:cxn modelId="{C7D5350E-9812-4191-9A6A-915049CF3970}" srcId="{FB97584D-5A83-48B2-B656-A8A74E9FB5B2}" destId="{AFD0AEC4-C0B4-4ABF-B62A-18B1B0949862}" srcOrd="0" destOrd="0" parTransId="{91F47F12-3CCD-4456-B576-9E52566B8E8C}" sibTransId="{11A71EE2-414B-422C-8017-6EA7ECA93E6A}"/>
    <dgm:cxn modelId="{8FF53225-F5D2-4866-A60E-EF63AFF62817}" type="presOf" srcId="{3AB5EE18-7A86-430F-AA05-C3E41669EFD4}" destId="{F206345E-B575-4DA5-9F94-49F9631E92CB}" srcOrd="0" destOrd="0" presId="urn:microsoft.com/office/officeart/2005/8/layout/hierarchy1"/>
    <dgm:cxn modelId="{49DE5B3C-AC0A-4194-BC46-B5CD43851AB9}" type="presParOf" srcId="{AF792A89-0BEA-4FE2-95FD-9EE3D259589A}" destId="{AB992FCD-A5C9-4B8A-9C0E-F8C595ED5F3F}" srcOrd="0" destOrd="0" presId="urn:microsoft.com/office/officeart/2005/8/layout/hierarchy1"/>
    <dgm:cxn modelId="{18238179-E9F4-411E-8815-467FB56089EC}" type="presParOf" srcId="{AB992FCD-A5C9-4B8A-9C0E-F8C595ED5F3F}" destId="{15345439-A085-40F9-9C8C-C71AB298B01F}" srcOrd="0" destOrd="0" presId="urn:microsoft.com/office/officeart/2005/8/layout/hierarchy1"/>
    <dgm:cxn modelId="{242E09FB-9943-4566-AE4C-8D9E5FE5C5AB}" type="presParOf" srcId="{15345439-A085-40F9-9C8C-C71AB298B01F}" destId="{5F4F8859-D1E6-489E-9D38-71E018723EBE}" srcOrd="0" destOrd="0" presId="urn:microsoft.com/office/officeart/2005/8/layout/hierarchy1"/>
    <dgm:cxn modelId="{D728CCF1-2D81-43F1-BC5C-76E61C203AD6}" type="presParOf" srcId="{15345439-A085-40F9-9C8C-C71AB298B01F}" destId="{7773B761-6E88-46F8-BE56-2BC08748935F}" srcOrd="1" destOrd="0" presId="urn:microsoft.com/office/officeart/2005/8/layout/hierarchy1"/>
    <dgm:cxn modelId="{90C6F327-DCF8-4586-9D63-B6F4563521EC}" type="presParOf" srcId="{AB992FCD-A5C9-4B8A-9C0E-F8C595ED5F3F}" destId="{DBC193E6-7694-45A2-8F7C-CAD05AA8D8CF}" srcOrd="1" destOrd="0" presId="urn:microsoft.com/office/officeart/2005/8/layout/hierarchy1"/>
    <dgm:cxn modelId="{358EB4AB-4E07-459F-9C41-9BD45059B007}" type="presParOf" srcId="{DBC193E6-7694-45A2-8F7C-CAD05AA8D8CF}" destId="{F206345E-B575-4DA5-9F94-49F9631E92CB}" srcOrd="0" destOrd="0" presId="urn:microsoft.com/office/officeart/2005/8/layout/hierarchy1"/>
    <dgm:cxn modelId="{3BA04947-92C9-4C5B-98C9-76FF183D9454}" type="presParOf" srcId="{DBC193E6-7694-45A2-8F7C-CAD05AA8D8CF}" destId="{756B7105-9C3A-4469-8F33-0DC1CAA1E6E9}" srcOrd="1" destOrd="0" presId="urn:microsoft.com/office/officeart/2005/8/layout/hierarchy1"/>
    <dgm:cxn modelId="{9668AF02-C748-43E4-B516-055FAEB7B6B2}" type="presParOf" srcId="{756B7105-9C3A-4469-8F33-0DC1CAA1E6E9}" destId="{E964A4F8-CA4E-48B3-9591-11166FF6AB8F}" srcOrd="0" destOrd="0" presId="urn:microsoft.com/office/officeart/2005/8/layout/hierarchy1"/>
    <dgm:cxn modelId="{B6C19851-F373-4625-BF2A-A66AE5D8C52C}" type="presParOf" srcId="{E964A4F8-CA4E-48B3-9591-11166FF6AB8F}" destId="{EA836725-8DB8-49D3-BD0B-0431E385F798}" srcOrd="0" destOrd="0" presId="urn:microsoft.com/office/officeart/2005/8/layout/hierarchy1"/>
    <dgm:cxn modelId="{6E696E8C-EC48-4C49-B309-88328E3FEC28}" type="presParOf" srcId="{E964A4F8-CA4E-48B3-9591-11166FF6AB8F}" destId="{3DFA7399-8887-46E6-AD28-ED7C29346D62}" srcOrd="1" destOrd="0" presId="urn:microsoft.com/office/officeart/2005/8/layout/hierarchy1"/>
    <dgm:cxn modelId="{31126CA2-F931-4F56-8E18-680F12744F90}" type="presParOf" srcId="{756B7105-9C3A-4469-8F33-0DC1CAA1E6E9}" destId="{C98E4782-6CFA-46C8-BF29-F465F4D8659D}" srcOrd="1" destOrd="0" presId="urn:microsoft.com/office/officeart/2005/8/layout/hierarchy1"/>
    <dgm:cxn modelId="{1DE7D6E9-1C5F-4474-A05C-11D55A4716E4}" type="presParOf" srcId="{DBC193E6-7694-45A2-8F7C-CAD05AA8D8CF}" destId="{6380F357-68B4-4148-A14F-05DA7184AEAA}" srcOrd="2" destOrd="0" presId="urn:microsoft.com/office/officeart/2005/8/layout/hierarchy1"/>
    <dgm:cxn modelId="{A1AE8661-85B5-48AF-A989-14968ECAA166}" type="presParOf" srcId="{DBC193E6-7694-45A2-8F7C-CAD05AA8D8CF}" destId="{D1D082CF-2EB8-4F55-BC44-9C9C77D7F39C}" srcOrd="3" destOrd="0" presId="urn:microsoft.com/office/officeart/2005/8/layout/hierarchy1"/>
    <dgm:cxn modelId="{BB760083-5C32-4A4F-AA3B-CC52F1FF7571}" type="presParOf" srcId="{D1D082CF-2EB8-4F55-BC44-9C9C77D7F39C}" destId="{8F2193C1-69E8-4EC0-9ECA-0CA2187779FA}" srcOrd="0" destOrd="0" presId="urn:microsoft.com/office/officeart/2005/8/layout/hierarchy1"/>
    <dgm:cxn modelId="{674F072B-2475-4959-B746-91FA5AED6039}" type="presParOf" srcId="{8F2193C1-69E8-4EC0-9ECA-0CA2187779FA}" destId="{CAC5A862-3D22-4A23-9FDC-1B43083E9032}" srcOrd="0" destOrd="0" presId="urn:microsoft.com/office/officeart/2005/8/layout/hierarchy1"/>
    <dgm:cxn modelId="{626E7E66-7909-46CF-A644-FB99ACBA2D49}" type="presParOf" srcId="{8F2193C1-69E8-4EC0-9ECA-0CA2187779FA}" destId="{30CD1E99-BCAD-480E-A11E-B93625FEE0EB}" srcOrd="1" destOrd="0" presId="urn:microsoft.com/office/officeart/2005/8/layout/hierarchy1"/>
    <dgm:cxn modelId="{541B27FD-E439-4DBB-B058-6A1221EC41A8}" type="presParOf" srcId="{D1D082CF-2EB8-4F55-BC44-9C9C77D7F39C}" destId="{57870290-30F3-417D-B5AC-5CECBF1ED02A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80F357-68B4-4148-A14F-05DA7184AEAA}">
      <dsp:nvSpPr>
        <dsp:cNvPr id="0" name=""/>
        <dsp:cNvSpPr/>
      </dsp:nvSpPr>
      <dsp:spPr>
        <a:xfrm>
          <a:off x="4183279" y="1805380"/>
          <a:ext cx="2260732" cy="8382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71229"/>
              </a:lnTo>
              <a:lnTo>
                <a:pt x="2260732" y="571229"/>
              </a:lnTo>
              <a:lnTo>
                <a:pt x="2260732" y="83823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206345E-B575-4DA5-9F94-49F9631E92CB}">
      <dsp:nvSpPr>
        <dsp:cNvPr id="0" name=""/>
        <dsp:cNvSpPr/>
      </dsp:nvSpPr>
      <dsp:spPr>
        <a:xfrm>
          <a:off x="1941453" y="1805380"/>
          <a:ext cx="2241825" cy="838230"/>
        </a:xfrm>
        <a:custGeom>
          <a:avLst/>
          <a:gdLst/>
          <a:ahLst/>
          <a:cxnLst/>
          <a:rect l="0" t="0" r="0" b="0"/>
          <a:pathLst>
            <a:path>
              <a:moveTo>
                <a:pt x="2241825" y="0"/>
              </a:moveTo>
              <a:lnTo>
                <a:pt x="2241825" y="571229"/>
              </a:lnTo>
              <a:lnTo>
                <a:pt x="0" y="571229"/>
              </a:lnTo>
              <a:lnTo>
                <a:pt x="0" y="83823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F4F8859-D1E6-489E-9D38-71E018723EBE}">
      <dsp:nvSpPr>
        <dsp:cNvPr id="0" name=""/>
        <dsp:cNvSpPr/>
      </dsp:nvSpPr>
      <dsp:spPr>
        <a:xfrm>
          <a:off x="2918050" y="1027"/>
          <a:ext cx="2530457" cy="180435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773B761-6E88-46F8-BE56-2BC08748935F}">
      <dsp:nvSpPr>
        <dsp:cNvPr id="0" name=""/>
        <dsp:cNvSpPr/>
      </dsp:nvSpPr>
      <dsp:spPr>
        <a:xfrm>
          <a:off x="3238291" y="305256"/>
          <a:ext cx="2530457" cy="180435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kern="1200" dirty="0" smtClean="0"/>
            <a:t>Хордовые</a:t>
          </a:r>
          <a:endParaRPr lang="ru-RU" sz="3000" kern="1200" dirty="0"/>
        </a:p>
      </dsp:txBody>
      <dsp:txXfrm>
        <a:off x="3291139" y="358104"/>
        <a:ext cx="2424761" cy="1698657"/>
      </dsp:txXfrm>
    </dsp:sp>
    <dsp:sp modelId="{EA836725-8DB8-49D3-BD0B-0431E385F798}">
      <dsp:nvSpPr>
        <dsp:cNvPr id="0" name=""/>
        <dsp:cNvSpPr/>
      </dsp:nvSpPr>
      <dsp:spPr>
        <a:xfrm>
          <a:off x="961" y="2643610"/>
          <a:ext cx="3880983" cy="231458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DFA7399-8887-46E6-AD28-ED7C29346D62}">
      <dsp:nvSpPr>
        <dsp:cNvPr id="0" name=""/>
        <dsp:cNvSpPr/>
      </dsp:nvSpPr>
      <dsp:spPr>
        <a:xfrm>
          <a:off x="321202" y="2947839"/>
          <a:ext cx="3880983" cy="231458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kern="1200" dirty="0" smtClean="0"/>
            <a:t>Низшие  (хорда эластична: ланцетник, минога, </a:t>
          </a:r>
          <a:r>
            <a:rPr lang="ru-RU" sz="3000" kern="1200" dirty="0" err="1" smtClean="0"/>
            <a:t>миксина</a:t>
          </a:r>
          <a:r>
            <a:rPr lang="ru-RU" sz="3000" kern="1200" dirty="0" smtClean="0"/>
            <a:t>)</a:t>
          </a:r>
          <a:endParaRPr lang="ru-RU" sz="3000" kern="1200" dirty="0"/>
        </a:p>
      </dsp:txBody>
      <dsp:txXfrm>
        <a:off x="388994" y="3015631"/>
        <a:ext cx="3745399" cy="2179004"/>
      </dsp:txXfrm>
    </dsp:sp>
    <dsp:sp modelId="{CAC5A862-3D22-4A23-9FDC-1B43083E9032}">
      <dsp:nvSpPr>
        <dsp:cNvPr id="0" name=""/>
        <dsp:cNvSpPr/>
      </dsp:nvSpPr>
      <dsp:spPr>
        <a:xfrm>
          <a:off x="4522427" y="2643610"/>
          <a:ext cx="3843169" cy="251319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0CD1E99-BCAD-480E-A11E-B93625FEE0EB}">
      <dsp:nvSpPr>
        <dsp:cNvPr id="0" name=""/>
        <dsp:cNvSpPr/>
      </dsp:nvSpPr>
      <dsp:spPr>
        <a:xfrm>
          <a:off x="4842668" y="2947839"/>
          <a:ext cx="3843169" cy="251319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kern="1200" dirty="0" smtClean="0"/>
            <a:t>Высшие (хорда только в зародышевом состоянии: рыбы, земноводные и т.д.)</a:t>
          </a:r>
          <a:endParaRPr lang="ru-RU" sz="3000" kern="1200" dirty="0"/>
        </a:p>
      </dsp:txBody>
      <dsp:txXfrm>
        <a:off x="4916277" y="3021448"/>
        <a:ext cx="3695951" cy="23659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19734C-B2EE-48D4-801F-0B3A97AB91CD}" type="datetimeFigureOut">
              <a:rPr lang="ru-RU" smtClean="0"/>
              <a:t>12.12.2017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D596BB-F170-404B-8FE9-3463C0D875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17308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EA170-008D-4307-8EA9-2AFE2654E5C1}" type="datetime1">
              <a:rPr lang="ru-RU" smtClean="0"/>
              <a:t>12.12.2017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FC76E-2A02-4B48-A605-D11D27E0CD4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B7810-F1BA-455A-8C42-C332780A4E9D}" type="datetime1">
              <a:rPr lang="ru-RU" smtClean="0"/>
              <a:t>12.12.2017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FC76E-2A02-4B48-A605-D11D27E0CD4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DBC6A-DAA4-4E64-B2E8-D5C221315222}" type="datetime1">
              <a:rPr lang="ru-RU" smtClean="0"/>
              <a:t>12.12.2017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FC76E-2A02-4B48-A605-D11D27E0CD4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FAE9D-0C8D-476A-8C13-BD99190F67CA}" type="datetime1">
              <a:rPr lang="ru-RU" smtClean="0"/>
              <a:t>12.12.2017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FC76E-2A02-4B48-A605-D11D27E0CD4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C23FD-1F6C-48AB-AF55-272B5CFEF9D1}" type="datetime1">
              <a:rPr lang="ru-RU" smtClean="0"/>
              <a:t>12.12.2017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FC76E-2A02-4B48-A605-D11D27E0CD4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14D61-1CB0-4C1F-A0F0-BE05645673C5}" type="datetime1">
              <a:rPr lang="ru-RU" smtClean="0"/>
              <a:t>12.12.2017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FC76E-2A02-4B48-A605-D11D27E0CD4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A9671-FE90-40D9-8866-2CCF92CD84A7}" type="datetime1">
              <a:rPr lang="ru-RU" smtClean="0"/>
              <a:t>12.12.2017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FC76E-2A02-4B48-A605-D11D27E0CD4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C5405-2DB5-4C71-8EFA-E63A399FEA92}" type="datetime1">
              <a:rPr lang="ru-RU" smtClean="0"/>
              <a:t>12.12.2017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FC76E-2A02-4B48-A605-D11D27E0CD4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0ACEB-768B-48D5-8ADB-280C12829937}" type="datetime1">
              <a:rPr lang="ru-RU" smtClean="0"/>
              <a:t>12.12.2017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FC76E-2A02-4B48-A605-D11D27E0CD4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163C1-7145-4BB9-A31A-68B4F6AC072C}" type="datetime1">
              <a:rPr lang="ru-RU" smtClean="0"/>
              <a:t>12.12.2017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FC76E-2A02-4B48-A605-D11D27E0CD4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D7246-1D58-4ECA-B477-A0400E0343D7}" type="datetime1">
              <a:rPr lang="ru-RU" smtClean="0"/>
              <a:t>12.12.2017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74FC76E-2A02-4B48-A605-D11D27E0CD42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4DC8C89-1A8C-4B00-8833-35F1DED3B7C8}" type="datetime1">
              <a:rPr lang="ru-RU" smtClean="0"/>
              <a:t>12.12.2017</a:t>
            </a:fld>
            <a:endParaRPr lang="ru-RU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74FC76E-2A02-4B48-A605-D11D27E0CD42}" type="slidenum">
              <a:rPr lang="ru-RU" smtClean="0"/>
              <a:pPr/>
              <a:t>‹#›</a:t>
            </a:fld>
            <a:endParaRPr lang="ru-RU" dirty="0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Relationship Id="rId4" Type="http://schemas.openxmlformats.org/officeDocument/2006/relationships/hyperlink" Target="&#1069;&#1083;&#1077;&#1082;&#1090;&#1088;&#1086;&#1085;&#1085;&#1099;&#1077;%20&#1092;&#1080;&#1079;&#1084;&#1080;&#1085;&#1091;&#1090;&#1082;&#1080;.ppt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&#1043;&#1080;&#1075;&#1072;&#1085;&#1090;&#1089;&#1082;&#1080;&#1081;%20&#1063;&#1077;&#1088;&#1074;&#1103;&#1082;%20&#1052;&#1048;&#1050;&#1057;&#1048;&#1053;&#1040;,%20&#1091;%20&#1082;&#1086;&#1090;&#1086;&#1088;&#1086;&#1075;&#1086;%20&#1085;&#1072;%20&#1071;&#1079;&#1099;&#1082;&#1077;%202%20&#1056;&#1103;&#1076;&#1072;%20&#1047;&#1091;&#1073;&#1086;&#1074;!%20&#1058;&#1040;&#1050;&#1048;&#1061;%20%20&#1042;%20&#1052;&#1048;&#1056;&#1045;%20&#1041;&#1054;&#1051;&#1068;&#1064;&#1045;%20&#1053;&#1045;&#1058;!%20(1).mp4" TargetMode="External"/><Relationship Id="rId2" Type="http://schemas.openxmlformats.org/officeDocument/2006/relationships/hyperlink" Target="&#1084;&#1080;&#1085;&#1086;&#1075;&#1080;%20&#1074;&#1080;&#1076;&#1077;&#1086;%20&#1092;&#1080;&#1083;&#1100;&#1084;.mp4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2060848"/>
            <a:ext cx="8458200" cy="1222375"/>
          </a:xfrm>
        </p:spPr>
        <p:txBody>
          <a:bodyPr>
            <a:normAutofit fontScale="90000"/>
          </a:bodyPr>
          <a:lstStyle/>
          <a:p>
            <a:pPr algn="ctr"/>
            <a:r>
              <a:rPr lang="ru-RU" sz="6000" dirty="0" smtClean="0"/>
              <a:t>Тип хордовые. Общая характеристика.</a:t>
            </a:r>
            <a:endParaRPr lang="ru-RU" sz="6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4221088"/>
            <a:ext cx="8458200" cy="914400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FC76E-2A02-4B48-A605-D11D27E0CD42}" type="slidenum">
              <a:rPr lang="ru-RU" smtClean="0"/>
              <a:pPr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46087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Вопросы для повторения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1935480"/>
            <a:ext cx="7715200" cy="4389120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Ланцетники относятся к подтипу</a:t>
            </a:r>
          </a:p>
          <a:p>
            <a:pPr marL="0" indent="0">
              <a:buNone/>
            </a:pPr>
            <a:r>
              <a:rPr lang="ru-RU" b="1" dirty="0" smtClean="0"/>
              <a:t>ПОЗВОНОЧНЫЕ</a:t>
            </a:r>
          </a:p>
          <a:p>
            <a:pPr marL="0" indent="0">
              <a:buNone/>
            </a:pPr>
            <a:endParaRPr lang="ru-RU" b="1" dirty="0"/>
          </a:p>
          <a:p>
            <a:pPr marL="0" indent="0">
              <a:buNone/>
            </a:pPr>
            <a:r>
              <a:rPr lang="ru-RU" dirty="0" smtClean="0"/>
              <a:t>Внутренний скелет у ланцетника представлен</a:t>
            </a:r>
          </a:p>
          <a:p>
            <a:pPr marL="0" indent="0">
              <a:buNone/>
            </a:pPr>
            <a:r>
              <a:rPr lang="ru-RU" b="1" dirty="0" smtClean="0"/>
              <a:t>ХОРДОЙ</a:t>
            </a:r>
          </a:p>
          <a:p>
            <a:pPr marL="0" indent="0">
              <a:buNone/>
            </a:pPr>
            <a:endParaRPr lang="ru-RU" b="1" dirty="0"/>
          </a:p>
          <a:p>
            <a:pPr marL="0" indent="0">
              <a:buNone/>
            </a:pPr>
            <a:r>
              <a:rPr lang="ru-RU" dirty="0" smtClean="0"/>
              <a:t>Над  хордой располагается</a:t>
            </a:r>
          </a:p>
          <a:p>
            <a:pPr marL="0" indent="0">
              <a:buNone/>
            </a:pPr>
            <a:r>
              <a:rPr lang="ru-RU" b="1" dirty="0" smtClean="0"/>
              <a:t>НЕРВНАЯ ТРУБКА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FC76E-2A02-4B48-A605-D11D27E0CD42}" type="slidenum">
              <a:rPr lang="ru-RU" smtClean="0"/>
              <a:pPr/>
              <a:t>10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43507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Вопросы для повторения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9592" y="1935480"/>
            <a:ext cx="7787208" cy="4389120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Под хордой располагается</a:t>
            </a:r>
          </a:p>
          <a:p>
            <a:pPr marL="0" indent="0">
              <a:buNone/>
            </a:pPr>
            <a:r>
              <a:rPr lang="ru-RU" b="1" dirty="0" smtClean="0"/>
              <a:t>ПИЩЕВАРИТЕЛЬНАЯ ТРУБКА</a:t>
            </a:r>
          </a:p>
          <a:p>
            <a:pPr marL="0" indent="0">
              <a:buNone/>
            </a:pPr>
            <a:endParaRPr lang="ru-RU" b="1" dirty="0"/>
          </a:p>
          <a:p>
            <a:pPr marL="0" indent="0">
              <a:buNone/>
            </a:pPr>
            <a:r>
              <a:rPr lang="ru-RU" dirty="0" smtClean="0"/>
              <a:t>Кровеносная система </a:t>
            </a:r>
          </a:p>
          <a:p>
            <a:pPr marL="0" indent="0">
              <a:buNone/>
            </a:pPr>
            <a:r>
              <a:rPr lang="ru-RU" b="1" dirty="0" smtClean="0"/>
              <a:t>ЗАМКНУТОГО ТИПА</a:t>
            </a:r>
          </a:p>
          <a:p>
            <a:pPr marL="0" indent="0">
              <a:buNone/>
            </a:pPr>
            <a:endParaRPr lang="ru-RU" b="1" dirty="0"/>
          </a:p>
          <a:p>
            <a:pPr marL="0" indent="0">
              <a:buNone/>
            </a:pPr>
            <a:r>
              <a:rPr lang="ru-RU" dirty="0" smtClean="0"/>
              <a:t>Хорда выполняет роль</a:t>
            </a:r>
          </a:p>
          <a:p>
            <a:pPr marL="0" indent="0">
              <a:buNone/>
            </a:pPr>
            <a:r>
              <a:rPr lang="ru-RU" b="1" dirty="0" smtClean="0"/>
              <a:t>СКЕЛЕТА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FC76E-2A02-4B48-A605-D11D27E0CD42}" type="slidenum">
              <a:rPr lang="ru-RU" smtClean="0"/>
              <a:pPr/>
              <a:t>11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23941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Вопросы для повторения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1935480"/>
            <a:ext cx="7931224" cy="4389120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Ланцетник питается</a:t>
            </a:r>
          </a:p>
          <a:p>
            <a:pPr marL="0" indent="0">
              <a:buNone/>
            </a:pPr>
            <a:r>
              <a:rPr lang="ru-RU" b="1" dirty="0" smtClean="0"/>
              <a:t>ОДНОКЛЕТОЧНЫМИ ЖИВОТНЫМИ И ВОДОРОСЛЯМИ</a:t>
            </a:r>
          </a:p>
          <a:p>
            <a:pPr marL="0" indent="0">
              <a:buNone/>
            </a:pPr>
            <a:endParaRPr lang="ru-RU" b="1" dirty="0"/>
          </a:p>
          <a:p>
            <a:pPr marL="0" indent="0">
              <a:buNone/>
            </a:pPr>
            <a:r>
              <a:rPr lang="ru-RU" dirty="0" smtClean="0"/>
              <a:t>Оплодотворение у ланцетника </a:t>
            </a:r>
          </a:p>
          <a:p>
            <a:pPr marL="0" indent="0">
              <a:buNone/>
            </a:pPr>
            <a:r>
              <a:rPr lang="ru-RU" b="1" dirty="0" smtClean="0"/>
              <a:t>НАРУЖНОЕ</a:t>
            </a:r>
          </a:p>
          <a:p>
            <a:pPr marL="0" indent="0">
              <a:buNone/>
            </a:pPr>
            <a:endParaRPr lang="ru-RU" b="1" dirty="0"/>
          </a:p>
          <a:p>
            <a:pPr marL="0" indent="0">
              <a:buNone/>
            </a:pPr>
            <a:r>
              <a:rPr lang="ru-RU" dirty="0" smtClean="0"/>
              <a:t>Форма тела ланцетника напоминает</a:t>
            </a:r>
          </a:p>
          <a:p>
            <a:pPr marL="0" indent="0">
              <a:buNone/>
            </a:pPr>
            <a:r>
              <a:rPr lang="ru-RU" b="1" dirty="0" smtClean="0"/>
              <a:t>ХИРУРГИЧЕСКИЙ ИНСТРУМЕНТ - ЛАНЦЕТ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FC76E-2A02-4B48-A605-D11D27E0CD42}" type="slidenum">
              <a:rPr lang="ru-RU" smtClean="0"/>
              <a:pPr/>
              <a:t>12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64750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Вопросы для повторения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1935480"/>
            <a:ext cx="7859216" cy="438912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/>
              <a:t>У одних она сохраняется </a:t>
            </a:r>
          </a:p>
          <a:p>
            <a:pPr marL="0" indent="0">
              <a:buNone/>
            </a:pPr>
            <a:r>
              <a:rPr lang="ru-RU" b="1" dirty="0" smtClean="0"/>
              <a:t>В ТЕЧЕНИИ ВСЕЙ ЖИЗНИ,</a:t>
            </a:r>
          </a:p>
          <a:p>
            <a:pPr marL="0" indent="0">
              <a:buNone/>
            </a:pPr>
            <a:r>
              <a:rPr lang="ru-RU" dirty="0" smtClean="0"/>
              <a:t>а у других только</a:t>
            </a:r>
          </a:p>
          <a:p>
            <a:pPr marL="0" indent="0">
              <a:buNone/>
            </a:pPr>
            <a:r>
              <a:rPr lang="ru-RU" b="1" dirty="0" smtClean="0"/>
              <a:t>У ЗАРОДЫША</a:t>
            </a:r>
          </a:p>
          <a:p>
            <a:pPr marL="0" indent="0">
              <a:buNone/>
            </a:pPr>
            <a:endParaRPr lang="ru-RU" b="1" dirty="0"/>
          </a:p>
          <a:p>
            <a:pPr marL="0" indent="0">
              <a:buNone/>
            </a:pPr>
            <a:r>
              <a:rPr lang="ru-RU" dirty="0" smtClean="0"/>
              <a:t>В природе ланцетник выполняет роль</a:t>
            </a:r>
          </a:p>
          <a:p>
            <a:pPr marL="0" indent="0">
              <a:buNone/>
            </a:pPr>
            <a:r>
              <a:rPr lang="ru-RU" b="1" dirty="0" smtClean="0"/>
              <a:t>ФИЛЬТРАТОРА</a:t>
            </a:r>
          </a:p>
          <a:p>
            <a:pPr marL="0" indent="0">
              <a:buNone/>
            </a:pPr>
            <a:endParaRPr lang="ru-RU" b="1" dirty="0"/>
          </a:p>
          <a:p>
            <a:pPr marL="0" indent="0">
              <a:buNone/>
            </a:pPr>
            <a:r>
              <a:rPr lang="ru-RU" dirty="0" smtClean="0"/>
              <a:t>Ланцетник обитает </a:t>
            </a:r>
          </a:p>
          <a:p>
            <a:pPr marL="0" indent="0">
              <a:buNone/>
            </a:pPr>
            <a:r>
              <a:rPr lang="ru-RU" b="1" dirty="0" smtClean="0"/>
              <a:t>В МОРЯХ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FC76E-2A02-4B48-A605-D11D27E0CD42}" type="slidenum">
              <a:rPr lang="ru-RU" smtClean="0"/>
              <a:pPr/>
              <a:t>13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12105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121296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Домашнее задание</a:t>
            </a:r>
            <a:endParaRPr lang="ru-RU" dirty="0"/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pPr algn="ctr"/>
            <a:r>
              <a:rPr lang="ru-RU" sz="4400" b="1" dirty="0" smtClean="0">
                <a:latin typeface="+mj-lt"/>
              </a:rPr>
              <a:t>§ 20 читать. РТ №3, 4, 7 с 46</a:t>
            </a:r>
          </a:p>
          <a:p>
            <a:pPr algn="ctr"/>
            <a:r>
              <a:rPr lang="ru-RU" sz="4400" b="1" dirty="0" smtClean="0">
                <a:latin typeface="+mj-lt"/>
              </a:rPr>
              <a:t>Творческое задание №1 с 96 учебника</a:t>
            </a:r>
            <a:endParaRPr lang="ru-RU" sz="4400" b="1" dirty="0">
              <a:latin typeface="+mj-lt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FC76E-2A02-4B48-A605-D11D27E0CD42}" type="slidenum">
              <a:rPr lang="ru-RU" smtClean="0"/>
              <a:pPr/>
              <a:t>14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41457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3137520"/>
          </a:xfrm>
        </p:spPr>
        <p:txBody>
          <a:bodyPr/>
          <a:lstStyle/>
          <a:p>
            <a:pPr algn="ctr"/>
            <a:r>
              <a:rPr lang="ru-RU" dirty="0" smtClean="0"/>
              <a:t>СПАСИБО ЗА ВНИМАНИЕ!</a:t>
            </a:r>
            <a:endParaRPr lang="ru-RU" dirty="0"/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FC76E-2A02-4B48-A605-D11D27E0CD42}" type="slidenum">
              <a:rPr lang="ru-RU" smtClean="0"/>
              <a:pPr/>
              <a:t>15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98091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Эволюция беспозвоночных</a:t>
            </a:r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Членистоногие (!)</a:t>
            </a:r>
          </a:p>
          <a:p>
            <a:pPr>
              <a:buNone/>
            </a:pPr>
            <a:r>
              <a:rPr lang="ru-RU" dirty="0" smtClean="0"/>
              <a:t>Иглокожие (Е)</a:t>
            </a:r>
          </a:p>
          <a:p>
            <a:pPr>
              <a:buNone/>
            </a:pPr>
            <a:r>
              <a:rPr lang="ru-RU" dirty="0" smtClean="0"/>
              <a:t>Моллюски (Ы)</a:t>
            </a:r>
          </a:p>
          <a:p>
            <a:pPr>
              <a:buNone/>
            </a:pPr>
            <a:r>
              <a:rPr lang="ru-RU" dirty="0" smtClean="0"/>
              <a:t>Кольчатые черви (В)</a:t>
            </a:r>
          </a:p>
          <a:p>
            <a:pPr>
              <a:buNone/>
            </a:pPr>
            <a:r>
              <a:rPr lang="ru-RU" dirty="0" smtClean="0"/>
              <a:t>Круглые черви (О)</a:t>
            </a:r>
          </a:p>
          <a:p>
            <a:pPr>
              <a:buNone/>
            </a:pPr>
            <a:r>
              <a:rPr lang="ru-RU" dirty="0" smtClean="0"/>
              <a:t>Плоские черви (Д)</a:t>
            </a:r>
          </a:p>
          <a:p>
            <a:pPr>
              <a:buNone/>
            </a:pPr>
            <a:r>
              <a:rPr lang="ru-RU" dirty="0" smtClean="0"/>
              <a:t>Кишечнополостные (Р)</a:t>
            </a:r>
          </a:p>
          <a:p>
            <a:pPr>
              <a:buNone/>
            </a:pPr>
            <a:r>
              <a:rPr lang="ru-RU" dirty="0" smtClean="0"/>
              <a:t>Губки (О)</a:t>
            </a:r>
          </a:p>
          <a:p>
            <a:pPr>
              <a:buNone/>
            </a:pPr>
            <a:r>
              <a:rPr lang="ru-RU" dirty="0" smtClean="0"/>
              <a:t>Простейшие (Х)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4357686" y="2643182"/>
            <a:ext cx="4143404" cy="235745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 smtClean="0"/>
              <a:t>Хордовые</a:t>
            </a:r>
            <a:endParaRPr lang="ru-RU" sz="6000" b="1" dirty="0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FC76E-2A02-4B48-A605-D11D27E0CD42}" type="slidenum">
              <a:rPr lang="ru-RU" smtClean="0"/>
              <a:pPr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29246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10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10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10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1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Объект 2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3808" y="3212976"/>
            <a:ext cx="3600400" cy="225025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Тип Хордовые</a:t>
            </a:r>
            <a:endParaRPr lang="ru-RU" dirty="0"/>
          </a:p>
        </p:txBody>
      </p:sp>
      <p:pic>
        <p:nvPicPr>
          <p:cNvPr id="11" name="Объект 10"/>
          <p:cNvPicPr>
            <a:picLocks noGrp="1" noChangeAspect="1"/>
          </p:cNvPicPr>
          <p:nvPr>
            <p:ph sz="half"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6556" y="4221088"/>
            <a:ext cx="3238565" cy="2088232"/>
          </a:xfrm>
        </p:spPr>
      </p:pic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FC76E-2A02-4B48-A605-D11D27E0CD42}" type="slidenum">
              <a:rPr lang="ru-RU" smtClean="0"/>
              <a:pPr/>
              <a:t>3</a:t>
            </a:fld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64" y="4077072"/>
            <a:ext cx="3325814" cy="2232248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6557" y="1772816"/>
            <a:ext cx="3225958" cy="1872208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75" y="1772816"/>
            <a:ext cx="3328371" cy="1872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0223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420054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9600" smtClean="0"/>
              <a:t>Тип Хордовые. Общая характеристика.</a:t>
            </a:r>
            <a:endParaRPr lang="ru-RU" sz="9600" dirty="0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FC76E-2A02-4B48-A605-D11D27E0CD42}" type="slidenum">
              <a:rPr lang="ru-RU" smtClean="0"/>
              <a:pPr/>
              <a:t>4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Цель урока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400" dirty="0" smtClean="0"/>
              <a:t>	Выяснить, какие характерные особенности имеют хордовые, а также познакомиться с некоторыми представителями данного типа.</a:t>
            </a:r>
            <a:endParaRPr lang="ru-RU" sz="4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FC76E-2A02-4B48-A605-D11D27E0CD42}" type="slidenum">
              <a:rPr lang="ru-RU" smtClean="0"/>
              <a:pPr/>
              <a:t>5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48414957"/>
              </p:ext>
            </p:extLst>
          </p:nvPr>
        </p:nvGraphicFramePr>
        <p:xfrm>
          <a:off x="251520" y="620688"/>
          <a:ext cx="8686800" cy="54620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FC76E-2A02-4B48-A605-D11D27E0CD42}" type="slidenum">
              <a:rPr lang="ru-RU" smtClean="0"/>
              <a:pPr/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37025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686800" cy="838200"/>
          </a:xfrm>
        </p:spPr>
        <p:txBody>
          <a:bodyPr/>
          <a:lstStyle/>
          <a:p>
            <a:pPr algn="ctr"/>
            <a:r>
              <a:rPr lang="ru-RU" dirty="0" smtClean="0"/>
              <a:t>ОБЩИЕ ПРИЗНАКИ ХОРДОВЫХ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FC76E-2A02-4B48-A605-D11D27E0CD42}" type="slidenum">
              <a:rPr lang="ru-RU" smtClean="0"/>
              <a:pPr/>
              <a:t>7</a:t>
            </a:fld>
            <a:endParaRPr lang="ru-RU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36737756"/>
              </p:ext>
            </p:extLst>
          </p:nvPr>
        </p:nvGraphicFramePr>
        <p:xfrm>
          <a:off x="395536" y="980728"/>
          <a:ext cx="8219256" cy="534491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109628"/>
                <a:gridCol w="4109628"/>
              </a:tblGrid>
              <a:tr h="127731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75"/>
                        </a:spcAft>
                      </a:pPr>
                      <a:r>
                        <a:rPr lang="ru-RU" sz="2000" dirty="0">
                          <a:effectLst/>
                        </a:rPr>
                        <a:t>Системы органов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75"/>
                        </a:spcAft>
                      </a:pPr>
                      <a:r>
                        <a:rPr lang="ru-RU" sz="2000">
                          <a:effectLst/>
                        </a:rPr>
                        <a:t>Особенности строения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48617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675"/>
                        </a:spcAft>
                      </a:pPr>
                      <a:r>
                        <a:rPr lang="ru-RU" sz="2000" dirty="0">
                          <a:effectLst/>
                        </a:rPr>
                        <a:t>Симметрия тела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675"/>
                        </a:spcAft>
                      </a:pPr>
                      <a:r>
                        <a:rPr lang="ru-RU" sz="2000" dirty="0">
                          <a:effectLst/>
                        </a:rPr>
                        <a:t>двухсторонняя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48617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675"/>
                        </a:spcAft>
                      </a:pPr>
                      <a:r>
                        <a:rPr lang="ru-RU" sz="2000">
                          <a:effectLst/>
                        </a:rPr>
                        <a:t>Скелет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675"/>
                        </a:spcAft>
                      </a:pPr>
                      <a:r>
                        <a:rPr lang="ru-RU" sz="2000" dirty="0">
                          <a:effectLst/>
                        </a:rPr>
                        <a:t> Внутренний; у низших – хорда, у высших - позвоночник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48617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675"/>
                        </a:spcAft>
                      </a:pPr>
                      <a:r>
                        <a:rPr lang="ru-RU" sz="2000">
                          <a:effectLst/>
                        </a:rPr>
                        <a:t> Нервная система 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675"/>
                        </a:spcAft>
                      </a:pPr>
                      <a:r>
                        <a:rPr lang="ru-RU" sz="2000" dirty="0">
                          <a:effectLst/>
                        </a:rPr>
                        <a:t>Нервная трубка, расположенная над хордой.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48617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675"/>
                        </a:spcAft>
                      </a:pPr>
                      <a:r>
                        <a:rPr lang="ru-RU" sz="2000">
                          <a:effectLst/>
                        </a:rPr>
                        <a:t>Органы пищеварения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675"/>
                        </a:spcAft>
                      </a:pPr>
                      <a:r>
                        <a:rPr lang="ru-RU" sz="2000" dirty="0">
                          <a:effectLst/>
                        </a:rPr>
                        <a:t>Пищеварительная трубка под хордой.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48617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675"/>
                        </a:spcAft>
                      </a:pPr>
                      <a:r>
                        <a:rPr lang="ru-RU" sz="2000">
                          <a:effectLst/>
                        </a:rPr>
                        <a:t> Органы дыхания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675"/>
                        </a:spcAft>
                      </a:pPr>
                      <a:r>
                        <a:rPr lang="ru-RU" sz="2000" dirty="0">
                          <a:effectLst/>
                        </a:rPr>
                        <a:t>Жаберные щели в зародышевом состоянии.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48617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675"/>
                        </a:spcAft>
                      </a:pPr>
                      <a:r>
                        <a:rPr lang="ru-RU" sz="2000">
                          <a:effectLst/>
                        </a:rPr>
                        <a:t>Кровеносная система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675"/>
                        </a:spcAft>
                      </a:pPr>
                      <a:r>
                        <a:rPr lang="ru-RU" sz="2000" dirty="0">
                          <a:effectLst/>
                        </a:rPr>
                        <a:t>Замкнутая.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48617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675"/>
                        </a:spcAft>
                      </a:pPr>
                      <a:r>
                        <a:rPr lang="ru-RU" sz="2000">
                          <a:effectLst/>
                        </a:rPr>
                        <a:t>Образ жизни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675"/>
                        </a:spcAft>
                      </a:pPr>
                      <a:r>
                        <a:rPr lang="ru-RU" sz="2000" dirty="0">
                          <a:effectLst/>
                        </a:rPr>
                        <a:t>Свободноживущие.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68924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Подтип Бесчерепные. Класс </a:t>
            </a:r>
            <a:r>
              <a:rPr lang="ru-RU" dirty="0"/>
              <a:t>Л</a:t>
            </a:r>
            <a:r>
              <a:rPr lang="ru-RU" dirty="0" smtClean="0"/>
              <a:t>анцетники.</a:t>
            </a:r>
            <a:endParaRPr lang="ru-RU" dirty="0"/>
          </a:p>
        </p:txBody>
      </p:sp>
      <p:pic>
        <p:nvPicPr>
          <p:cNvPr id="6" name="Объект 5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1844824"/>
            <a:ext cx="6552728" cy="2239379"/>
          </a:xfrm>
        </p:spPr>
      </p:pic>
      <p:pic>
        <p:nvPicPr>
          <p:cNvPr id="7" name="Объект 6"/>
          <p:cNvPicPr>
            <a:picLocks noGrp="1" noChangeAspect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750" y="4077072"/>
            <a:ext cx="8451850" cy="2304256"/>
          </a:xfrm>
        </p:spPr>
      </p:pic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FC76E-2A02-4B48-A605-D11D27E0CD42}" type="slidenum">
              <a:rPr lang="ru-RU" smtClean="0"/>
              <a:pPr/>
              <a:t>8</a:t>
            </a:fld>
            <a:endParaRPr lang="ru-RU" dirty="0"/>
          </a:p>
        </p:txBody>
      </p:sp>
      <p:sp>
        <p:nvSpPr>
          <p:cNvPr id="8" name="4-конечная звезда 7">
            <a:hlinkClick r:id="rId4" action="ppaction://hlinkpres?slideindex=1&amp;slidetitle="/>
          </p:cNvPr>
          <p:cNvSpPr/>
          <p:nvPr/>
        </p:nvSpPr>
        <p:spPr>
          <a:xfrm>
            <a:off x="8028384" y="3212976"/>
            <a:ext cx="864096" cy="792088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9997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93282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Тип Хордовые</a:t>
            </a:r>
            <a:br>
              <a:rPr lang="ru-RU" dirty="0" smtClean="0"/>
            </a:br>
            <a:r>
              <a:rPr lang="ru-RU" dirty="0" smtClean="0"/>
              <a:t> Подтип Позвоночные</a:t>
            </a:r>
            <a:br>
              <a:rPr lang="ru-RU" dirty="0" smtClean="0"/>
            </a:br>
            <a:r>
              <a:rPr lang="ru-RU" dirty="0" smtClean="0"/>
              <a:t> Класс Круглоротые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FC76E-2A02-4B48-A605-D11D27E0CD42}" type="slidenum">
              <a:rPr lang="ru-RU" smtClean="0"/>
              <a:pPr/>
              <a:t>9</a:t>
            </a:fld>
            <a:endParaRPr lang="ru-RU" dirty="0"/>
          </a:p>
        </p:txBody>
      </p:sp>
      <p:sp>
        <p:nvSpPr>
          <p:cNvPr id="8" name="Прямоугольник с двумя скругленными противолежащими углами 7"/>
          <p:cNvSpPr/>
          <p:nvPr/>
        </p:nvSpPr>
        <p:spPr>
          <a:xfrm>
            <a:off x="899592" y="2924944"/>
            <a:ext cx="3384376" cy="1440160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/>
              <a:t>Миноги</a:t>
            </a:r>
            <a:endParaRPr lang="ru-RU" sz="4000" b="1" dirty="0"/>
          </a:p>
        </p:txBody>
      </p:sp>
      <p:sp>
        <p:nvSpPr>
          <p:cNvPr id="9" name="Объект 8"/>
          <p:cNvSpPr>
            <a:spLocks noGrp="1"/>
          </p:cNvSpPr>
          <p:nvPr>
            <p:ph idx="1"/>
          </p:nvPr>
        </p:nvSpPr>
        <p:spPr>
          <a:xfrm>
            <a:off x="5148064" y="2942991"/>
            <a:ext cx="3034680" cy="1296590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None/>
            </a:pPr>
            <a:r>
              <a:rPr lang="ru-RU" dirty="0" smtClean="0"/>
              <a:t> </a:t>
            </a:r>
            <a:r>
              <a:rPr lang="ru-RU" sz="4000" b="1" dirty="0" err="1" smtClean="0"/>
              <a:t>Миксины</a:t>
            </a:r>
            <a:endParaRPr lang="ru-RU" sz="4000" b="1" dirty="0"/>
          </a:p>
        </p:txBody>
      </p:sp>
      <p:sp>
        <p:nvSpPr>
          <p:cNvPr id="14" name="Стрелка вправо 13">
            <a:hlinkClick r:id="rId2" action="ppaction://hlinkfile"/>
          </p:cNvPr>
          <p:cNvSpPr/>
          <p:nvPr/>
        </p:nvSpPr>
        <p:spPr>
          <a:xfrm>
            <a:off x="1979712" y="4869160"/>
            <a:ext cx="1008112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право 14">
            <a:hlinkClick r:id="rId3" action="ppaction://hlinkfile"/>
          </p:cNvPr>
          <p:cNvSpPr/>
          <p:nvPr/>
        </p:nvSpPr>
        <p:spPr>
          <a:xfrm>
            <a:off x="6058303" y="4869160"/>
            <a:ext cx="1008112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5125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419</TotalTime>
  <Words>275</Words>
  <Application>Microsoft Office PowerPoint</Application>
  <PresentationFormat>Экран (4:3)</PresentationFormat>
  <Paragraphs>97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Поток</vt:lpstr>
      <vt:lpstr>Тип хордовые. Общая характеристика.</vt:lpstr>
      <vt:lpstr>Эволюция беспозвоночных</vt:lpstr>
      <vt:lpstr>Тип Хордовые</vt:lpstr>
      <vt:lpstr>Тип Хордовые. Общая характеристика.</vt:lpstr>
      <vt:lpstr>Цель урока</vt:lpstr>
      <vt:lpstr>Презентация PowerPoint</vt:lpstr>
      <vt:lpstr>ОБЩИЕ ПРИЗНАКИ ХОРДОВЫХ</vt:lpstr>
      <vt:lpstr>Подтип Бесчерепные. Класс Ланцетники.</vt:lpstr>
      <vt:lpstr>Тип Хордовые  Подтип Позвоночные  Класс Круглоротые</vt:lpstr>
      <vt:lpstr>Вопросы для повторения</vt:lpstr>
      <vt:lpstr>Вопросы для повторения</vt:lpstr>
      <vt:lpstr>Вопросы для повторения</vt:lpstr>
      <vt:lpstr>Вопросы для повторения</vt:lpstr>
      <vt:lpstr>Домашнее задание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Тип хордовые</dc:title>
  <dc:creator>Admin</dc:creator>
  <cp:lastModifiedBy>ученик-27-4</cp:lastModifiedBy>
  <cp:revision>25</cp:revision>
  <dcterms:created xsi:type="dcterms:W3CDTF">2015-11-26T03:39:00Z</dcterms:created>
  <dcterms:modified xsi:type="dcterms:W3CDTF">2017-12-12T17:20:58Z</dcterms:modified>
</cp:coreProperties>
</file>