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6" r:id="rId2"/>
    <p:sldId id="319" r:id="rId3"/>
    <p:sldId id="323" r:id="rId4"/>
    <p:sldId id="320" r:id="rId5"/>
    <p:sldId id="318" r:id="rId6"/>
    <p:sldId id="285" r:id="rId7"/>
    <p:sldId id="322" r:id="rId8"/>
    <p:sldId id="321" r:id="rId9"/>
    <p:sldId id="324" r:id="rId10"/>
    <p:sldId id="325" r:id="rId11"/>
    <p:sldId id="259" r:id="rId12"/>
    <p:sldId id="326" r:id="rId13"/>
    <p:sldId id="327" r:id="rId14"/>
    <p:sldId id="328" r:id="rId15"/>
    <p:sldId id="338" r:id="rId16"/>
    <p:sldId id="315" r:id="rId17"/>
    <p:sldId id="339" r:id="rId18"/>
    <p:sldId id="340" r:id="rId19"/>
    <p:sldId id="341" r:id="rId20"/>
    <p:sldId id="342" r:id="rId21"/>
    <p:sldId id="335" r:id="rId22"/>
    <p:sldId id="336" r:id="rId23"/>
    <p:sldId id="33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CC"/>
    <a:srgbClr val="9900FF"/>
    <a:srgbClr val="FFFECA"/>
    <a:srgbClr val="FFF9C9"/>
    <a:srgbClr val="FFE8C5"/>
    <a:srgbClr val="00589A"/>
    <a:srgbClr val="BE7DFF"/>
    <a:srgbClr val="E8D1FF"/>
    <a:srgbClr val="97F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46" autoAdjust="0"/>
    <p:restoredTop sz="94684" autoAdjust="0"/>
  </p:normalViewPr>
  <p:slideViewPr>
    <p:cSldViewPr>
      <p:cViewPr>
        <p:scale>
          <a:sx n="89" d="100"/>
          <a:sy n="89" d="100"/>
        </p:scale>
        <p:origin x="-72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4DFF2-B388-41F8-88F4-1DE9136F1DA3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EA41F-F6BF-4C0A-9759-FD55F0EB7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37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A41F-F6BF-4C0A-9759-FD55F0EB7D8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A41F-F6BF-4C0A-9759-FD55F0EB7D8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938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A41F-F6BF-4C0A-9759-FD55F0EB7D8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938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A41F-F6BF-4C0A-9759-FD55F0EB7D8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A41F-F6BF-4C0A-9759-FD55F0EB7D8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A41F-F6BF-4C0A-9759-FD55F0EB7D8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87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A41F-F6BF-4C0A-9759-FD55F0EB7D8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A41F-F6BF-4C0A-9759-FD55F0EB7D8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161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A41F-F6BF-4C0A-9759-FD55F0EB7D8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226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D26EC-34C7-4559-9DC3-CDCE980F260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351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D26EC-34C7-4559-9DC3-CDCE980F260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351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A41F-F6BF-4C0A-9759-FD55F0EB7D8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A41F-F6BF-4C0A-9759-FD55F0EB7D8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231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A41F-F6BF-4C0A-9759-FD55F0EB7D8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157.png"/><Relationship Id="rId18" Type="http://schemas.openxmlformats.org/officeDocument/2006/relationships/image" Target="../media/image89.png"/><Relationship Id="rId3" Type="http://schemas.openxmlformats.org/officeDocument/2006/relationships/image" Target="../media/image721.png"/><Relationship Id="rId21" Type="http://schemas.openxmlformats.org/officeDocument/2006/relationships/image" Target="../media/image161.png"/><Relationship Id="rId7" Type="http://schemas.openxmlformats.org/officeDocument/2006/relationships/image" Target="../media/image84.png"/><Relationship Id="rId17" Type="http://schemas.openxmlformats.org/officeDocument/2006/relationships/image" Target="../media/image155.png"/><Relationship Id="rId2" Type="http://schemas.openxmlformats.org/officeDocument/2006/relationships/image" Target="../media/image542.png"/><Relationship Id="rId16" Type="http://schemas.openxmlformats.org/officeDocument/2006/relationships/image" Target="../media/image49.png"/><Relationship Id="rId20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146.png"/><Relationship Id="rId5" Type="http://schemas.openxmlformats.org/officeDocument/2006/relationships/image" Target="../media/image149.png"/><Relationship Id="rId15" Type="http://schemas.openxmlformats.org/officeDocument/2006/relationships/image" Target="../media/image153.png"/><Relationship Id="rId10" Type="http://schemas.openxmlformats.org/officeDocument/2006/relationships/image" Target="../media/image1410.png"/><Relationship Id="rId19" Type="http://schemas.openxmlformats.org/officeDocument/2006/relationships/image" Target="../media/image159.png"/><Relationship Id="rId4" Type="http://schemas.openxmlformats.org/officeDocument/2006/relationships/image" Target="../media/image148.png"/><Relationship Id="rId9" Type="http://schemas.openxmlformats.org/officeDocument/2006/relationships/image" Target="../media/image900.png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3" Type="http://schemas.openxmlformats.org/officeDocument/2006/relationships/image" Target="../media/image540.png"/><Relationship Id="rId7" Type="http://schemas.openxmlformats.org/officeDocument/2006/relationships/image" Target="../media/image108.png"/><Relationship Id="rId12" Type="http://schemas.openxmlformats.org/officeDocument/2006/relationships/image" Target="../media/image1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0.png"/><Relationship Id="rId11" Type="http://schemas.openxmlformats.org/officeDocument/2006/relationships/image" Target="../media/image126.png"/><Relationship Id="rId5" Type="http://schemas.openxmlformats.org/officeDocument/2006/relationships/image" Target="../media/image730.png"/><Relationship Id="rId15" Type="http://schemas.openxmlformats.org/officeDocument/2006/relationships/image" Target="../media/image134.png"/><Relationship Id="rId10" Type="http://schemas.openxmlformats.org/officeDocument/2006/relationships/image" Target="../media/image125.png"/><Relationship Id="rId4" Type="http://schemas.openxmlformats.org/officeDocument/2006/relationships/image" Target="../media/image720.png"/><Relationship Id="rId9" Type="http://schemas.openxmlformats.org/officeDocument/2006/relationships/image" Target="../media/image124.png"/><Relationship Id="rId14" Type="http://schemas.openxmlformats.org/officeDocument/2006/relationships/image" Target="../media/image1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66.png"/><Relationship Id="rId18" Type="http://schemas.openxmlformats.org/officeDocument/2006/relationships/image" Target="../media/image171.png"/><Relationship Id="rId3" Type="http://schemas.openxmlformats.org/officeDocument/2006/relationships/image" Target="../media/image136.png"/><Relationship Id="rId7" Type="http://schemas.openxmlformats.org/officeDocument/2006/relationships/image" Target="../media/image142.png"/><Relationship Id="rId12" Type="http://schemas.openxmlformats.org/officeDocument/2006/relationships/image" Target="../media/image165.png"/><Relationship Id="rId17" Type="http://schemas.openxmlformats.org/officeDocument/2006/relationships/image" Target="../media/image170.png"/><Relationship Id="rId2" Type="http://schemas.openxmlformats.org/officeDocument/2006/relationships/image" Target="../media/image135.png"/><Relationship Id="rId16" Type="http://schemas.openxmlformats.org/officeDocument/2006/relationships/image" Target="../media/image1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11" Type="http://schemas.openxmlformats.org/officeDocument/2006/relationships/image" Target="../media/image164.png"/><Relationship Id="rId5" Type="http://schemas.openxmlformats.org/officeDocument/2006/relationships/image" Target="../media/image75.png"/><Relationship Id="rId15" Type="http://schemas.openxmlformats.org/officeDocument/2006/relationships/image" Target="../media/image168.png"/><Relationship Id="rId10" Type="http://schemas.openxmlformats.org/officeDocument/2006/relationships/image" Target="../media/image163.png"/><Relationship Id="rId4" Type="http://schemas.openxmlformats.org/officeDocument/2006/relationships/image" Target="../media/image139.png"/><Relationship Id="rId9" Type="http://schemas.openxmlformats.org/officeDocument/2006/relationships/image" Target="../media/image162.png"/><Relationship Id="rId14" Type="http://schemas.openxmlformats.org/officeDocument/2006/relationships/image" Target="../media/image1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183.png"/><Relationship Id="rId18" Type="http://schemas.openxmlformats.org/officeDocument/2006/relationships/image" Target="../media/image188.png"/><Relationship Id="rId3" Type="http://schemas.openxmlformats.org/officeDocument/2006/relationships/image" Target="../media/image173.png"/><Relationship Id="rId7" Type="http://schemas.openxmlformats.org/officeDocument/2006/relationships/image" Target="../media/image177.png"/><Relationship Id="rId12" Type="http://schemas.openxmlformats.org/officeDocument/2006/relationships/image" Target="../media/image182.png"/><Relationship Id="rId17" Type="http://schemas.openxmlformats.org/officeDocument/2006/relationships/image" Target="../media/image187.png"/><Relationship Id="rId2" Type="http://schemas.openxmlformats.org/officeDocument/2006/relationships/image" Target="../media/image172.png"/><Relationship Id="rId16" Type="http://schemas.openxmlformats.org/officeDocument/2006/relationships/image" Target="../media/image186.png"/><Relationship Id="rId20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png"/><Relationship Id="rId11" Type="http://schemas.openxmlformats.org/officeDocument/2006/relationships/image" Target="../media/image181.png"/><Relationship Id="rId5" Type="http://schemas.openxmlformats.org/officeDocument/2006/relationships/image" Target="../media/image175.png"/><Relationship Id="rId15" Type="http://schemas.openxmlformats.org/officeDocument/2006/relationships/image" Target="../media/image185.png"/><Relationship Id="rId10" Type="http://schemas.openxmlformats.org/officeDocument/2006/relationships/image" Target="../media/image180.png"/><Relationship Id="rId19" Type="http://schemas.openxmlformats.org/officeDocument/2006/relationships/image" Target="../media/image189.png"/><Relationship Id="rId4" Type="http://schemas.openxmlformats.org/officeDocument/2006/relationships/image" Target="../media/image174.png"/><Relationship Id="rId9" Type="http://schemas.openxmlformats.org/officeDocument/2006/relationships/image" Target="../media/image179.png"/><Relationship Id="rId14" Type="http://schemas.openxmlformats.org/officeDocument/2006/relationships/image" Target="../media/image18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26" Type="http://schemas.openxmlformats.org/officeDocument/2006/relationships/image" Target="../media/image198.png"/><Relationship Id="rId3" Type="http://schemas.openxmlformats.org/officeDocument/2006/relationships/image" Target="../media/image1870.png"/><Relationship Id="rId21" Type="http://schemas.openxmlformats.org/officeDocument/2006/relationships/image" Target="../media/image2061.png"/><Relationship Id="rId7" Type="http://schemas.openxmlformats.org/officeDocument/2006/relationships/image" Target="../media/image193.png"/><Relationship Id="rId25" Type="http://schemas.openxmlformats.org/officeDocument/2006/relationships/image" Target="../media/image197.png"/><Relationship Id="rId2" Type="http://schemas.openxmlformats.org/officeDocument/2006/relationships/notesSlide" Target="../notesSlides/notesSlide8.xml"/><Relationship Id="rId20" Type="http://schemas.openxmlformats.org/officeDocument/2006/relationships/image" Target="../media/image20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2.png"/><Relationship Id="rId24" Type="http://schemas.openxmlformats.org/officeDocument/2006/relationships/image" Target="../media/image2090.png"/><Relationship Id="rId5" Type="http://schemas.openxmlformats.org/officeDocument/2006/relationships/image" Target="../media/image191.png"/><Relationship Id="rId23" Type="http://schemas.openxmlformats.org/officeDocument/2006/relationships/image" Target="../media/image196.png"/><Relationship Id="rId31" Type="http://schemas.openxmlformats.org/officeDocument/2006/relationships/image" Target="../media/image200.png"/><Relationship Id="rId4" Type="http://schemas.openxmlformats.org/officeDocument/2006/relationships/image" Target="../media/image1881.png"/><Relationship Id="rId9" Type="http://schemas.openxmlformats.org/officeDocument/2006/relationships/image" Target="../media/image195.png"/><Relationship Id="rId22" Type="http://schemas.openxmlformats.org/officeDocument/2006/relationships/image" Target="../media/image2070.png"/><Relationship Id="rId27" Type="http://schemas.openxmlformats.org/officeDocument/2006/relationships/image" Target="../media/image199.png"/><Relationship Id="rId30" Type="http://schemas.openxmlformats.org/officeDocument/2006/relationships/image" Target="../media/image21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13" Type="http://schemas.openxmlformats.org/officeDocument/2006/relationships/image" Target="../media/image207.png"/><Relationship Id="rId3" Type="http://schemas.openxmlformats.org/officeDocument/2006/relationships/image" Target="../media/image1613.png"/><Relationship Id="rId7" Type="http://schemas.openxmlformats.org/officeDocument/2006/relationships/image" Target="../media/image108.png"/><Relationship Id="rId12" Type="http://schemas.openxmlformats.org/officeDocument/2006/relationships/image" Target="../media/image20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.png"/><Relationship Id="rId11" Type="http://schemas.openxmlformats.org/officeDocument/2006/relationships/image" Target="../media/image205.png"/><Relationship Id="rId5" Type="http://schemas.openxmlformats.org/officeDocument/2006/relationships/image" Target="../media/image730.png"/><Relationship Id="rId15" Type="http://schemas.openxmlformats.org/officeDocument/2006/relationships/image" Target="../media/image209.png"/><Relationship Id="rId10" Type="http://schemas.openxmlformats.org/officeDocument/2006/relationships/image" Target="../media/image204.png"/><Relationship Id="rId4" Type="http://schemas.openxmlformats.org/officeDocument/2006/relationships/image" Target="../media/image1620.png"/><Relationship Id="rId9" Type="http://schemas.openxmlformats.org/officeDocument/2006/relationships/image" Target="../media/image203.png"/><Relationship Id="rId14" Type="http://schemas.openxmlformats.org/officeDocument/2006/relationships/image" Target="../media/image20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2.png"/><Relationship Id="rId13" Type="http://schemas.openxmlformats.org/officeDocument/2006/relationships/image" Target="../media/image911.png"/><Relationship Id="rId18" Type="http://schemas.openxmlformats.org/officeDocument/2006/relationships/image" Target="../media/image152.png"/><Relationship Id="rId3" Type="http://schemas.openxmlformats.org/officeDocument/2006/relationships/image" Target="../media/image210.png"/><Relationship Id="rId7" Type="http://schemas.openxmlformats.org/officeDocument/2006/relationships/image" Target="../media/image530.png"/><Relationship Id="rId12" Type="http://schemas.openxmlformats.org/officeDocument/2006/relationships/image" Target="../media/image370.png"/><Relationship Id="rId17" Type="http://schemas.openxmlformats.org/officeDocument/2006/relationships/image" Target="../media/image151.png"/><Relationship Id="rId25" Type="http://schemas.openxmlformats.org/officeDocument/2006/relationships/image" Target="../media/image21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11" Type="http://schemas.openxmlformats.org/officeDocument/2006/relationships/image" Target="../media/image2232.png"/><Relationship Id="rId24" Type="http://schemas.openxmlformats.org/officeDocument/2006/relationships/image" Target="../media/image215.png"/><Relationship Id="rId5" Type="http://schemas.openxmlformats.org/officeDocument/2006/relationships/image" Target="../media/image229.png"/><Relationship Id="rId15" Type="http://schemas.openxmlformats.org/officeDocument/2006/relationships/image" Target="../media/image150.png"/><Relationship Id="rId10" Type="http://schemas.openxmlformats.org/officeDocument/2006/relationships/image" Target="../media/image147.png"/><Relationship Id="rId19" Type="http://schemas.openxmlformats.org/officeDocument/2006/relationships/image" Target="../media/image156.png"/><Relationship Id="rId9" Type="http://schemas.openxmlformats.org/officeDocument/2006/relationships/image" Target="../media/image341.png"/><Relationship Id="rId14" Type="http://schemas.openxmlformats.org/officeDocument/2006/relationships/image" Target="../media/image1011.png"/></Relationships>
</file>

<file path=ppt/slides/_rels/slide1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13.png"/><Relationship Id="rId26" Type="http://schemas.openxmlformats.org/officeDocument/2006/relationships/image" Target="../media/image219.png"/><Relationship Id="rId39" Type="http://schemas.openxmlformats.org/officeDocument/2006/relationships/image" Target="../media/image235.png"/><Relationship Id="rId21" Type="http://schemas.openxmlformats.org/officeDocument/2006/relationships/image" Target="../media/image234.png"/><Relationship Id="rId34" Type="http://schemas.openxmlformats.org/officeDocument/2006/relationships/image" Target="../media/image228.png"/><Relationship Id="rId42" Type="http://schemas.openxmlformats.org/officeDocument/2006/relationships/image" Target="../media/image239.png"/><Relationship Id="rId7" Type="http://schemas.openxmlformats.org/officeDocument/2006/relationships/image" Target="../media/image216.png"/><Relationship Id="rId17" Type="http://schemas.openxmlformats.org/officeDocument/2006/relationships/image" Target="../media/image450.png"/><Relationship Id="rId25" Type="http://schemas.openxmlformats.org/officeDocument/2006/relationships/image" Target="../media/image220.png"/><Relationship Id="rId33" Type="http://schemas.openxmlformats.org/officeDocument/2006/relationships/image" Target="../media/image227.png"/><Relationship Id="rId38" Type="http://schemas.openxmlformats.org/officeDocument/2006/relationships/image" Target="../media/image23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40.png"/><Relationship Id="rId29" Type="http://schemas.openxmlformats.org/officeDocument/2006/relationships/image" Target="../media/image223.png"/><Relationship Id="rId41" Type="http://schemas.openxmlformats.org/officeDocument/2006/relationships/image" Target="../media/image2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24" Type="http://schemas.openxmlformats.org/officeDocument/2006/relationships/image" Target="../media/image218.png"/><Relationship Id="rId32" Type="http://schemas.openxmlformats.org/officeDocument/2006/relationships/image" Target="../media/image226.png"/><Relationship Id="rId37" Type="http://schemas.openxmlformats.org/officeDocument/2006/relationships/image" Target="../media/image232.png"/><Relationship Id="rId40" Type="http://schemas.openxmlformats.org/officeDocument/2006/relationships/image" Target="../media/image237.png"/><Relationship Id="rId5" Type="http://schemas.openxmlformats.org/officeDocument/2006/relationships/image" Target="../media/image229.png"/><Relationship Id="rId15" Type="http://schemas.openxmlformats.org/officeDocument/2006/relationships/image" Target="../media/image430.png"/><Relationship Id="rId23" Type="http://schemas.openxmlformats.org/officeDocument/2006/relationships/image" Target="../media/image236.png"/><Relationship Id="rId28" Type="http://schemas.openxmlformats.org/officeDocument/2006/relationships/image" Target="../media/image222.png"/><Relationship Id="rId36" Type="http://schemas.openxmlformats.org/officeDocument/2006/relationships/image" Target="../media/image231.png"/><Relationship Id="rId31" Type="http://schemas.openxmlformats.org/officeDocument/2006/relationships/image" Target="../media/image225.png"/><Relationship Id="rId14" Type="http://schemas.openxmlformats.org/officeDocument/2006/relationships/image" Target="../media/image420.png"/><Relationship Id="rId22" Type="http://schemas.openxmlformats.org/officeDocument/2006/relationships/image" Target="../media/image1010.png"/><Relationship Id="rId27" Type="http://schemas.openxmlformats.org/officeDocument/2006/relationships/image" Target="../media/image221.png"/><Relationship Id="rId30" Type="http://schemas.openxmlformats.org/officeDocument/2006/relationships/image" Target="../media/image224.png"/><Relationship Id="rId35" Type="http://schemas.openxmlformats.org/officeDocument/2006/relationships/image" Target="../media/image230.png"/><Relationship Id="rId8" Type="http://schemas.openxmlformats.org/officeDocument/2006/relationships/image" Target="../media/image2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0.png"/><Relationship Id="rId7" Type="http://schemas.openxmlformats.org/officeDocument/2006/relationships/image" Target="../media/image2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8.png"/><Relationship Id="rId5" Type="http://schemas.openxmlformats.org/officeDocument/2006/relationships/image" Target="../media/image237.png"/><Relationship Id="rId4" Type="http://schemas.openxmlformats.org/officeDocument/2006/relationships/image" Target="../media/image22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7" Type="http://schemas.openxmlformats.org/officeDocument/2006/relationships/image" Target="../media/image258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7.png"/><Relationship Id="rId5" Type="http://schemas.openxmlformats.org/officeDocument/2006/relationships/image" Target="../media/image259.png"/><Relationship Id="rId4" Type="http://schemas.openxmlformats.org/officeDocument/2006/relationships/image" Target="../media/image256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18" Type="http://schemas.openxmlformats.org/officeDocument/2006/relationships/image" Target="../media/image7.png"/><Relationship Id="rId3" Type="http://schemas.openxmlformats.org/officeDocument/2006/relationships/image" Target="../media/image2.png"/><Relationship Id="rId21" Type="http://schemas.openxmlformats.org/officeDocument/2006/relationships/image" Target="../media/image611.png"/><Relationship Id="rId34" Type="http://schemas.openxmlformats.org/officeDocument/2006/relationships/image" Target="../media/image14.png"/><Relationship Id="rId7" Type="http://schemas.openxmlformats.org/officeDocument/2006/relationships/image" Target="../media/image610.png"/><Relationship Id="rId17" Type="http://schemas.openxmlformats.org/officeDocument/2006/relationships/image" Target="../media/image6.png"/><Relationship Id="rId25" Type="http://schemas.openxmlformats.org/officeDocument/2006/relationships/image" Target="../media/image24.png"/><Relationship Id="rId33" Type="http://schemas.openxmlformats.org/officeDocument/2006/relationships/image" Target="../media/image7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612.png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11" Type="http://schemas.openxmlformats.org/officeDocument/2006/relationships/image" Target="../media/image4.png"/><Relationship Id="rId24" Type="http://schemas.openxmlformats.org/officeDocument/2006/relationships/image" Target="../media/image9.png"/><Relationship Id="rId32" Type="http://schemas.openxmlformats.org/officeDocument/2006/relationships/image" Target="../media/image13.png"/><Relationship Id="rId5" Type="http://schemas.openxmlformats.org/officeDocument/2006/relationships/image" Target="../media/image211.png"/><Relationship Id="rId15" Type="http://schemas.openxmlformats.org/officeDocument/2006/relationships/image" Target="../media/image511.png"/><Relationship Id="rId23" Type="http://schemas.openxmlformats.org/officeDocument/2006/relationships/image" Target="../media/image22.png"/><Relationship Id="rId28" Type="http://schemas.openxmlformats.org/officeDocument/2006/relationships/image" Target="../media/image10.png"/><Relationship Id="rId10" Type="http://schemas.openxmlformats.org/officeDocument/2006/relationships/image" Target="../media/image910.png"/><Relationship Id="rId19" Type="http://schemas.openxmlformats.org/officeDocument/2006/relationships/image" Target="../media/image614.png"/><Relationship Id="rId31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311.png"/><Relationship Id="rId14" Type="http://schemas.openxmlformats.org/officeDocument/2006/relationships/image" Target="../media/image411.png"/><Relationship Id="rId22" Type="http://schemas.openxmlformats.org/officeDocument/2006/relationships/image" Target="../media/image8.png"/><Relationship Id="rId27" Type="http://schemas.openxmlformats.org/officeDocument/2006/relationships/image" Target="../media/image26.png"/><Relationship Id="rId30" Type="http://schemas.openxmlformats.org/officeDocument/2006/relationships/image" Target="../media/image12.png"/><Relationship Id="rId35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1.png"/><Relationship Id="rId3" Type="http://schemas.openxmlformats.org/officeDocument/2006/relationships/image" Target="../media/image2311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0.png"/><Relationship Id="rId4" Type="http://schemas.openxmlformats.org/officeDocument/2006/relationships/image" Target="../media/image263.png"/><Relationship Id="rId9" Type="http://schemas.openxmlformats.org/officeDocument/2006/relationships/image" Target="../media/image2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0.png"/><Relationship Id="rId7" Type="http://schemas.openxmlformats.org/officeDocument/2006/relationships/image" Target="../media/image2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5" Type="http://schemas.openxmlformats.org/officeDocument/2006/relationships/image" Target="../media/image2390.png"/><Relationship Id="rId4" Type="http://schemas.openxmlformats.org/officeDocument/2006/relationships/image" Target="../media/image23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3" Type="http://schemas.openxmlformats.org/officeDocument/2006/relationships/image" Target="../media/image242.png"/><Relationship Id="rId7" Type="http://schemas.openxmlformats.org/officeDocument/2006/relationships/image" Target="../media/image249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8.png"/><Relationship Id="rId5" Type="http://schemas.openxmlformats.org/officeDocument/2006/relationships/image" Target="../media/image143.png"/><Relationship Id="rId4" Type="http://schemas.openxmlformats.org/officeDocument/2006/relationships/image" Target="../media/image2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1.png"/><Relationship Id="rId13" Type="http://schemas.openxmlformats.org/officeDocument/2006/relationships/image" Target="../media/image258.png"/><Relationship Id="rId3" Type="http://schemas.openxmlformats.org/officeDocument/2006/relationships/image" Target="../media/image252.png"/><Relationship Id="rId12" Type="http://schemas.openxmlformats.org/officeDocument/2006/relationships/image" Target="../media/image257.png"/><Relationship Id="rId17" Type="http://schemas.openxmlformats.org/officeDocument/2006/relationships/image" Target="../media/image26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6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56.png"/><Relationship Id="rId15" Type="http://schemas.openxmlformats.org/officeDocument/2006/relationships/image" Target="../media/image260.png"/><Relationship Id="rId10" Type="http://schemas.openxmlformats.org/officeDocument/2006/relationships/image" Target="../media/image255.png"/><Relationship Id="rId4" Type="http://schemas.openxmlformats.org/officeDocument/2006/relationships/image" Target="../media/image253.png"/><Relationship Id="rId9" Type="http://schemas.openxmlformats.org/officeDocument/2006/relationships/image" Target="../media/image254.png"/><Relationship Id="rId14" Type="http://schemas.openxmlformats.org/officeDocument/2006/relationships/image" Target="../media/image25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1810.png"/><Relationship Id="rId12" Type="http://schemas.openxmlformats.org/officeDocument/2006/relationships/image" Target="../media/image25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11" Type="http://schemas.openxmlformats.org/officeDocument/2006/relationships/image" Target="../media/image21.png"/><Relationship Id="rId5" Type="http://schemas.openxmlformats.org/officeDocument/2006/relationships/image" Target="../media/image111.png"/><Relationship Id="rId15" Type="http://schemas.openxmlformats.org/officeDocument/2006/relationships/image" Target="../media/image29.png"/><Relationship Id="rId10" Type="http://schemas.openxmlformats.org/officeDocument/2006/relationships/image" Target="../media/image2011.png"/><Relationship Id="rId4" Type="http://schemas.openxmlformats.org/officeDocument/2006/relationships/image" Target="../media/image140.png"/><Relationship Id="rId9" Type="http://schemas.openxmlformats.org/officeDocument/2006/relationships/image" Target="../media/image20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png"/><Relationship Id="rId13" Type="http://schemas.openxmlformats.org/officeDocument/2006/relationships/image" Target="../media/image34.png"/><Relationship Id="rId18" Type="http://schemas.openxmlformats.org/officeDocument/2006/relationships/image" Target="../media/image320.png"/><Relationship Id="rId3" Type="http://schemas.openxmlformats.org/officeDocument/2006/relationships/image" Target="../media/image321.png"/><Relationship Id="rId21" Type="http://schemas.openxmlformats.org/officeDocument/2006/relationships/image" Target="../media/image331.png"/><Relationship Id="rId7" Type="http://schemas.openxmlformats.org/officeDocument/2006/relationships/image" Target="../media/image250.png"/><Relationship Id="rId12" Type="http://schemas.openxmlformats.org/officeDocument/2006/relationships/image" Target="../media/image332.png"/><Relationship Id="rId17" Type="http://schemas.openxmlformats.org/officeDocument/2006/relationships/image" Target="../media/image31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12.png"/><Relationship Id="rId11" Type="http://schemas.openxmlformats.org/officeDocument/2006/relationships/image" Target="../media/image52.png"/><Relationship Id="rId24" Type="http://schemas.openxmlformats.org/officeDocument/2006/relationships/image" Target="../media/image340.png"/><Relationship Id="rId5" Type="http://schemas.openxmlformats.org/officeDocument/2006/relationships/image" Target="../media/image36.png"/><Relationship Id="rId15" Type="http://schemas.openxmlformats.org/officeDocument/2006/relationships/image" Target="../media/image18.png"/><Relationship Id="rId23" Type="http://schemas.openxmlformats.org/officeDocument/2006/relationships/image" Target="../media/image64.png"/><Relationship Id="rId10" Type="http://schemas.openxmlformats.org/officeDocument/2006/relationships/image" Target="../media/image280.png"/><Relationship Id="rId19" Type="http://schemas.openxmlformats.org/officeDocument/2006/relationships/image" Target="../media/image60.png"/><Relationship Id="rId4" Type="http://schemas.openxmlformats.org/officeDocument/2006/relationships/image" Target="../media/image32.png"/><Relationship Id="rId9" Type="http://schemas.openxmlformats.org/officeDocument/2006/relationships/image" Target="../media/image33.png"/><Relationship Id="rId14" Type="http://schemas.openxmlformats.org/officeDocument/2006/relationships/image" Target="../media/image48.png"/><Relationship Id="rId22" Type="http://schemas.openxmlformats.org/officeDocument/2006/relationships/image" Target="../media/image34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1.png"/><Relationship Id="rId18" Type="http://schemas.openxmlformats.org/officeDocument/2006/relationships/image" Target="../media/image68.png"/><Relationship Id="rId26" Type="http://schemas.openxmlformats.org/officeDocument/2006/relationships/image" Target="../media/image413.png"/><Relationship Id="rId39" Type="http://schemas.openxmlformats.org/officeDocument/2006/relationships/image" Target="../media/image422.png"/><Relationship Id="rId21" Type="http://schemas.openxmlformats.org/officeDocument/2006/relationships/image" Target="../media/image71.png"/><Relationship Id="rId34" Type="http://schemas.openxmlformats.org/officeDocument/2006/relationships/image" Target="../media/image80.png"/><Relationship Id="rId42" Type="http://schemas.openxmlformats.org/officeDocument/2006/relationships/image" Target="../media/image45.png"/><Relationship Id="rId7" Type="http://schemas.openxmlformats.org/officeDocument/2006/relationships/image" Target="../media/image521.png"/><Relationship Id="rId12" Type="http://schemas.openxmlformats.org/officeDocument/2006/relationships/image" Target="../media/image38.png"/><Relationship Id="rId17" Type="http://schemas.openxmlformats.org/officeDocument/2006/relationships/image" Target="../media/image67.png"/><Relationship Id="rId25" Type="http://schemas.openxmlformats.org/officeDocument/2006/relationships/image" Target="../media/image41.png"/><Relationship Id="rId33" Type="http://schemas.openxmlformats.org/officeDocument/2006/relationships/image" Target="../media/image7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5.png"/><Relationship Id="rId20" Type="http://schemas.openxmlformats.org/officeDocument/2006/relationships/image" Target="../media/image70.png"/><Relationship Id="rId29" Type="http://schemas.openxmlformats.org/officeDocument/2006/relationships/image" Target="../media/image42.png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11" Type="http://schemas.openxmlformats.org/officeDocument/2006/relationships/image" Target="../media/image561.png"/><Relationship Id="rId24" Type="http://schemas.openxmlformats.org/officeDocument/2006/relationships/image" Target="../media/image74.png"/><Relationship Id="rId32" Type="http://schemas.openxmlformats.org/officeDocument/2006/relationships/image" Target="../media/image78.png"/><Relationship Id="rId37" Type="http://schemas.openxmlformats.org/officeDocument/2006/relationships/image" Target="../media/image83.png"/><Relationship Id="rId40" Type="http://schemas.openxmlformats.org/officeDocument/2006/relationships/image" Target="../media/image43.png"/><Relationship Id="rId5" Type="http://schemas.openxmlformats.org/officeDocument/2006/relationships/image" Target="../media/image51.png"/><Relationship Id="rId15" Type="http://schemas.openxmlformats.org/officeDocument/2006/relationships/image" Target="../media/image615.png"/><Relationship Id="rId23" Type="http://schemas.openxmlformats.org/officeDocument/2006/relationships/image" Target="../media/image39.png"/><Relationship Id="rId28" Type="http://schemas.openxmlformats.org/officeDocument/2006/relationships/image" Target="../media/image741.png"/><Relationship Id="rId36" Type="http://schemas.openxmlformats.org/officeDocument/2006/relationships/image" Target="../media/image81.png"/><Relationship Id="rId10" Type="http://schemas.openxmlformats.org/officeDocument/2006/relationships/image" Target="../media/image37.png"/><Relationship Id="rId19" Type="http://schemas.openxmlformats.org/officeDocument/2006/relationships/image" Target="../media/image69.png"/><Relationship Id="rId31" Type="http://schemas.openxmlformats.org/officeDocument/2006/relationships/image" Target="../media/image77.png"/><Relationship Id="rId9" Type="http://schemas.openxmlformats.org/officeDocument/2006/relationships/image" Target="../media/image541.png"/><Relationship Id="rId14" Type="http://schemas.openxmlformats.org/officeDocument/2006/relationships/image" Target="../media/image591.png"/><Relationship Id="rId22" Type="http://schemas.openxmlformats.org/officeDocument/2006/relationships/image" Target="../media/image381.png"/><Relationship Id="rId27" Type="http://schemas.openxmlformats.org/officeDocument/2006/relationships/image" Target="../media/image391.png"/><Relationship Id="rId35" Type="http://schemas.openxmlformats.org/officeDocument/2006/relationships/image" Target="../media/image82.png"/><Relationship Id="rId43" Type="http://schemas.openxmlformats.org/officeDocument/2006/relationships/image" Target="../media/image46.png"/><Relationship Id="rId8" Type="http://schemas.openxmlformats.org/officeDocument/2006/relationships/image" Target="../media/image66.png"/><Relationship Id="rId3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image" Target="../media/image832.png"/><Relationship Id="rId7" Type="http://schemas.openxmlformats.org/officeDocument/2006/relationships/image" Target="../media/image50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image" Target="../media/image771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380.png"/><Relationship Id="rId5" Type="http://schemas.openxmlformats.org/officeDocument/2006/relationships/image" Target="../media/image85.png"/><Relationship Id="rId15" Type="http://schemas.openxmlformats.org/officeDocument/2006/relationships/image" Target="../media/image94.png"/><Relationship Id="rId10" Type="http://schemas.openxmlformats.org/officeDocument/2006/relationships/image" Target="../media/image88.png"/><Relationship Id="rId4" Type="http://schemas.openxmlformats.org/officeDocument/2006/relationships/image" Target="../media/image842.png"/><Relationship Id="rId9" Type="http://schemas.openxmlformats.org/officeDocument/2006/relationships/image" Target="../media/image87.png"/><Relationship Id="rId14" Type="http://schemas.openxmlformats.org/officeDocument/2006/relationships/image" Target="../media/image9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831.png"/><Relationship Id="rId7" Type="http://schemas.openxmlformats.org/officeDocument/2006/relationships/image" Target="../media/image99.png"/><Relationship Id="rId12" Type="http://schemas.openxmlformats.org/officeDocument/2006/relationships/image" Target="../media/image10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0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841.png"/><Relationship Id="rId9" Type="http://schemas.openxmlformats.org/officeDocument/2006/relationships/image" Target="../media/image10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0.png"/><Relationship Id="rId18" Type="http://schemas.openxmlformats.org/officeDocument/2006/relationships/image" Target="../media/image58.png"/><Relationship Id="rId26" Type="http://schemas.openxmlformats.org/officeDocument/2006/relationships/image" Target="../media/image101.png"/><Relationship Id="rId39" Type="http://schemas.openxmlformats.org/officeDocument/2006/relationships/image" Target="../media/image118.png"/><Relationship Id="rId21" Type="http://schemas.openxmlformats.org/officeDocument/2006/relationships/image" Target="../media/image63.png"/><Relationship Id="rId34" Type="http://schemas.openxmlformats.org/officeDocument/2006/relationships/image" Target="../media/image138.png"/><Relationship Id="rId7" Type="http://schemas.openxmlformats.org/officeDocument/2006/relationships/image" Target="../media/image451.png"/><Relationship Id="rId12" Type="http://schemas.openxmlformats.org/officeDocument/2006/relationships/image" Target="../media/image460.png"/><Relationship Id="rId17" Type="http://schemas.openxmlformats.org/officeDocument/2006/relationships/image" Target="../media/image56.png"/><Relationship Id="rId25" Type="http://schemas.openxmlformats.org/officeDocument/2006/relationships/image" Target="../media/image130.png"/><Relationship Id="rId38" Type="http://schemas.openxmlformats.org/officeDocument/2006/relationships/image" Target="../media/image11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20.png"/><Relationship Id="rId20" Type="http://schemas.openxmlformats.org/officeDocument/2006/relationships/image" Target="../media/image62.png"/><Relationship Id="rId29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1.png"/><Relationship Id="rId11" Type="http://schemas.openxmlformats.org/officeDocument/2006/relationships/image" Target="../media/image115.png"/><Relationship Id="rId24" Type="http://schemas.openxmlformats.org/officeDocument/2006/relationships/image" Target="../media/image129.png"/><Relationship Id="rId32" Type="http://schemas.openxmlformats.org/officeDocument/2006/relationships/image" Target="../media/image137.png"/><Relationship Id="rId37" Type="http://schemas.openxmlformats.org/officeDocument/2006/relationships/image" Target="../media/image116.png"/><Relationship Id="rId40" Type="http://schemas.openxmlformats.org/officeDocument/2006/relationships/image" Target="../media/image122.png"/><Relationship Id="rId5" Type="http://schemas.openxmlformats.org/officeDocument/2006/relationships/image" Target="../media/image431.png"/><Relationship Id="rId15" Type="http://schemas.openxmlformats.org/officeDocument/2006/relationships/image" Target="../media/image119.png"/><Relationship Id="rId23" Type="http://schemas.openxmlformats.org/officeDocument/2006/relationships/image" Target="../media/image90.png"/><Relationship Id="rId28" Type="http://schemas.openxmlformats.org/officeDocument/2006/relationships/image" Target="../media/image133.png"/><Relationship Id="rId36" Type="http://schemas.openxmlformats.org/officeDocument/2006/relationships/image" Target="../media/image110.png"/><Relationship Id="rId10" Type="http://schemas.openxmlformats.org/officeDocument/2006/relationships/image" Target="../media/image114.png"/><Relationship Id="rId19" Type="http://schemas.openxmlformats.org/officeDocument/2006/relationships/image" Target="../media/image59.png"/><Relationship Id="rId31" Type="http://schemas.openxmlformats.org/officeDocument/2006/relationships/image" Target="../media/image500.png"/><Relationship Id="rId4" Type="http://schemas.openxmlformats.org/officeDocument/2006/relationships/image" Target="../media/image421.png"/><Relationship Id="rId9" Type="http://schemas.openxmlformats.org/officeDocument/2006/relationships/image" Target="../media/image113.png"/><Relationship Id="rId14" Type="http://schemas.openxmlformats.org/officeDocument/2006/relationships/image" Target="../media/image55.png"/><Relationship Id="rId22" Type="http://schemas.openxmlformats.org/officeDocument/2006/relationships/image" Target="../media/image76.png"/><Relationship Id="rId27" Type="http://schemas.openxmlformats.org/officeDocument/2006/relationships/image" Target="../media/image132.png"/><Relationship Id="rId30" Type="http://schemas.openxmlformats.org/officeDocument/2006/relationships/image" Target="../media/image107.png"/><Relationship Id="rId35" Type="http://schemas.openxmlformats.org/officeDocument/2006/relationships/image" Target="../media/image109.png"/><Relationship Id="rId8" Type="http://schemas.openxmlformats.org/officeDocument/2006/relationships/image" Target="../media/image112.png"/><Relationship Id="rId3" Type="http://schemas.openxmlformats.org/officeDocument/2006/relationships/image" Target="../media/image4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14620"/>
            <a:ext cx="9144000" cy="4143380"/>
          </a:xfrm>
          <a:prstGeom prst="rect">
            <a:avLst/>
          </a:prstGeom>
          <a:solidFill>
            <a:srgbClr val="FFF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3068960"/>
            <a:ext cx="89644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Решение 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сложных заданий ЕГЭ-2017. 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5157192"/>
            <a:ext cx="85725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Математика профильный уровень.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4"/>
              <p:cNvSpPr>
                <a:spLocks noChangeArrowheads="1"/>
              </p:cNvSpPr>
              <p:nvPr/>
            </p:nvSpPr>
            <p:spPr bwMode="auto">
              <a:xfrm>
                <a:off x="195893" y="858683"/>
                <a:ext cx="4357702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</a:rPr>
                        <m:t>1,3</m:t>
                      </m:r>
                      <m:d>
                        <m:dPr>
                          <m:ctrlPr>
                            <a:rPr lang="en-US" sz="2200" i="1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,3</m:t>
                          </m:r>
                          <m:d>
                            <m:dPr>
                              <m:ctrlPr>
                                <a:rPr lang="en-US" sz="2200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1,3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𝑆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  <a:ea typeface="Cambria Math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200" i="1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  <m:t>−</m:t>
                          </m:r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m:rPr>
                              <m:nor/>
                            </m:rPr>
                            <a:rPr lang="ru-RU" sz="2200" dirty="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</a:rPr>
                            <m:t> </m:t>
                          </m:r>
                        </m:e>
                      </m:d>
                      <m:r>
                        <a:rPr lang="en-US" sz="2200" i="1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−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𝑋</m:t>
                      </m:r>
                      <m:r>
                        <a:rPr lang="ru-RU" sz="2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  <m:r>
                        <a:rPr lang="ru-RU" sz="220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5893" y="858683"/>
                <a:ext cx="4357702" cy="430887"/>
              </a:xfrm>
              <a:prstGeom prst="rect">
                <a:avLst/>
              </a:prstGeom>
              <a:blipFill rotWithShape="1">
                <a:blip r:embed="rId2"/>
                <a:stretch>
                  <a:fillRect b="-14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609222" y="867637"/>
                <a:ext cx="413924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ru-RU" sz="2200" b="0" i="1" smtClean="0">
                              <a:latin typeface="Cambria Math"/>
                              <a:ea typeface="Cambria Math" pitchFamily="18" charset="0"/>
                            </a:rPr>
                            <m:t>1,3</m:t>
                          </m:r>
                        </m:e>
                        <m:sup>
                          <m:r>
                            <a:rPr lang="ru-RU" sz="2200" b="0" i="1" smtClean="0">
                              <a:latin typeface="Cambria Math"/>
                              <a:ea typeface="Cambria Math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 pitchFamily="18" charset="0"/>
                        </a:rPr>
                        <m:t>𝑆</m:t>
                      </m:r>
                      <m:r>
                        <a:rPr lang="en-US" sz="2200" b="0" i="1" smtClean="0">
                          <a:latin typeface="Cambria Math"/>
                          <a:ea typeface="Cambria Math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2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ru-RU" sz="2200" i="1">
                              <a:latin typeface="Cambria Math"/>
                              <a:ea typeface="Cambria Math" pitchFamily="18" charset="0"/>
                            </a:rPr>
                            <m:t>1,3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 pitchFamily="18" charset="0"/>
                        </a:rPr>
                        <m:t>𝑋</m:t>
                      </m:r>
                      <m:r>
                        <a:rPr lang="ru-RU" sz="2200" b="0" i="1" smtClean="0">
                          <a:latin typeface="Cambria Math"/>
                          <a:ea typeface="Cambria Math" pitchFamily="18" charset="0"/>
                        </a:rPr>
                        <m:t>−</m:t>
                      </m:r>
                      <m:r>
                        <a:rPr lang="en-US" sz="2200" i="1" smtClean="0">
                          <a:latin typeface="Cambria Math"/>
                          <a:ea typeface="Cambria Math" pitchFamily="18" charset="0"/>
                        </a:rPr>
                        <m:t>1,3</m:t>
                      </m:r>
                      <m:r>
                        <a:rPr lang="en-US" sz="220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 pitchFamily="18" charset="0"/>
                        </a:rPr>
                        <m:t>𝑋</m:t>
                      </m:r>
                      <m:r>
                        <a:rPr lang="en-US" sz="2200" i="1">
                          <a:latin typeface="Cambria Math"/>
                          <a:ea typeface="Cambria Math" pitchFamily="18" charset="0"/>
                        </a:rPr>
                        <m:t>−</m:t>
                      </m:r>
                      <m:r>
                        <a:rPr lang="en-US" sz="220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 pitchFamily="18" charset="0"/>
                        </a:rPr>
                        <m:t>𝑋</m:t>
                      </m:r>
                      <m:r>
                        <a:rPr lang="en-US" sz="2200" b="0" i="1" smtClean="0">
                          <a:latin typeface="Cambria Math"/>
                          <a:ea typeface="Cambria Math" pitchFamily="18" charset="0"/>
                        </a:rPr>
                        <m:t>=0</m:t>
                      </m:r>
                      <m:r>
                        <a:rPr lang="ru-RU" sz="220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222" y="867637"/>
                <a:ext cx="4139242" cy="430887"/>
              </a:xfrm>
              <a:prstGeom prst="rect">
                <a:avLst/>
              </a:prstGeom>
              <a:blipFill rotWithShape="1">
                <a:blip r:embed="rId3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07504" y="260648"/>
                <a:ext cx="797789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ts val="6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ru-RU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lang="ru-RU" sz="2200">
                          <a:latin typeface="Cambria Math"/>
                        </a:rPr>
                        <m:t>Последняя выплата погашает долг перед банком, поэтому</m:t>
                      </m:r>
                    </m:oMath>
                  </m:oMathPara>
                </a14:m>
                <a:endParaRPr lang="ru-RU" sz="22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60648"/>
                <a:ext cx="7977890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1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51520" y="1449741"/>
                <a:ext cx="413924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ru-RU" sz="2200" b="0" i="1" smtClean="0">
                              <a:latin typeface="Cambria Math"/>
                              <a:ea typeface="Cambria Math" pitchFamily="18" charset="0"/>
                            </a:rPr>
                            <m:t>1,3</m:t>
                          </m:r>
                        </m:e>
                        <m:sup>
                          <m:r>
                            <a:rPr lang="ru-RU" sz="2200" b="0" i="1" smtClean="0">
                              <a:latin typeface="Cambria Math"/>
                              <a:ea typeface="Cambria Math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 pitchFamily="18" charset="0"/>
                        </a:rPr>
                        <m:t>𝑆</m:t>
                      </m:r>
                      <m:r>
                        <a:rPr lang="en-US" sz="2200" b="0" i="1" smtClean="0">
                          <a:latin typeface="Cambria Math"/>
                          <a:ea typeface="Cambria Math" pitchFamily="18" charset="0"/>
                        </a:rPr>
                        <m:t>−</m:t>
                      </m:r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 pitchFamily="18" charset="0"/>
                        </a:rPr>
                        <m:t>𝑋</m:t>
                      </m:r>
                      <m:r>
                        <a:rPr lang="en-US" sz="2200" b="0" i="1" smtClean="0">
                          <a:latin typeface="Cambria Math"/>
                          <a:ea typeface="Cambria Math" pitchFamily="18" charset="0"/>
                        </a:rPr>
                        <m:t>(</m:t>
                      </m:r>
                      <m:sSup>
                        <m:sSupPr>
                          <m:ctrlPr>
                            <a:rPr lang="ru-RU" sz="2200" i="1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ru-RU" sz="2200" i="1">
                              <a:latin typeface="Cambria Math"/>
                              <a:ea typeface="Cambria Math" pitchFamily="18" charset="0"/>
                            </a:rPr>
                            <m:t>1,3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 pitchFamily="18" charset="0"/>
                        </a:rPr>
                        <m:t>+</m:t>
                      </m:r>
                      <m:r>
                        <a:rPr lang="en-US" sz="2200" i="1">
                          <a:latin typeface="Cambria Math"/>
                          <a:ea typeface="Cambria Math" pitchFamily="18" charset="0"/>
                        </a:rPr>
                        <m:t>1,3</m:t>
                      </m:r>
                      <m:r>
                        <a:rPr lang="en-US" sz="2200" b="0" i="1" smtClean="0">
                          <a:latin typeface="Cambria Math"/>
                          <a:ea typeface="Cambria Math" pitchFamily="18" charset="0"/>
                        </a:rPr>
                        <m:t>+1)=0</m:t>
                      </m:r>
                      <m:r>
                        <a:rPr lang="ru-RU" sz="220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49741"/>
                <a:ext cx="4139242" cy="430887"/>
              </a:xfrm>
              <a:prstGeom prst="rect">
                <a:avLst/>
              </a:prstGeom>
              <a:blipFill rotWithShape="1">
                <a:blip r:embed="rId5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283968" y="1449741"/>
                <a:ext cx="223224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 pitchFamily="18" charset="0"/>
                        </a:rPr>
                        <m:t>2,197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 pitchFamily="18" charset="0"/>
                        </a:rPr>
                        <m:t>𝑆</m:t>
                      </m:r>
                      <m:r>
                        <a:rPr lang="en-US" sz="2200" b="0" i="1" smtClean="0">
                          <a:latin typeface="Cambria Math"/>
                          <a:ea typeface="Cambria Math" pitchFamily="18" charset="0"/>
                        </a:rPr>
                        <m:t>=3,39</m:t>
                      </m:r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 pitchFamily="18" charset="0"/>
                        </a:rPr>
                        <m:t>𝑋</m:t>
                      </m:r>
                      <m:r>
                        <a:rPr lang="ru-RU" sz="220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449741"/>
                <a:ext cx="2232248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273" b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660232" y="1268760"/>
                <a:ext cx="2232248" cy="764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 pitchFamily="18" charset="0"/>
                        </a:rPr>
                        <m:t>𝑋</m:t>
                      </m:r>
                      <m:r>
                        <a:rPr lang="en-US" sz="22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  <a:ea typeface="Cambria Math" pitchFamily="18" charset="0"/>
                            </a:rPr>
                            <m:t>2,197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  <a:ea typeface="Cambria Math" pitchFamily="18" charset="0"/>
                            </a:rPr>
                            <m:t>3,39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268760"/>
                <a:ext cx="2232248" cy="7641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07504" y="2072466"/>
                <a:ext cx="8908592" cy="864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2.</m:t>
                      </m:r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lang="ru-RU" sz="2200" smtClean="0">
                          <a:latin typeface="Cambria Math"/>
                        </a:rPr>
                        <m:t>По</m:t>
                      </m:r>
                      <m:r>
                        <a:rPr lang="ru-RU" sz="2200" i="0" smtClean="0">
                          <a:latin typeface="Cambria Math"/>
                        </a:rPr>
                        <m:t> условию </m:t>
                      </m:r>
                      <m:r>
                        <m:rPr>
                          <m:nor/>
                        </m:rPr>
                        <a:rPr lang="ru-RU" sz="2200" dirty="0">
                          <a:latin typeface="Cambria Math" pitchFamily="18" charset="0"/>
                          <a:ea typeface="Cambria Math" pitchFamily="18" charset="0"/>
                        </a:rPr>
                        <m:t>общая сумма выплат</m:t>
                      </m:r>
                      <m:r>
                        <a:rPr lang="en-US" sz="2200" i="1">
                          <a:latin typeface="Cambria Math"/>
                          <a:ea typeface="Cambria Math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ru-RU" sz="2200" dirty="0">
                          <a:latin typeface="Cambria Math" pitchFamily="18" charset="0"/>
                          <a:ea typeface="Cambria Math" pitchFamily="18" charset="0"/>
                        </a:rPr>
                        <m:t> на </m:t>
                      </m:r>
                      <m:r>
                        <m:rPr>
                          <m:nor/>
                        </m:rPr>
                        <a:rPr lang="ru-RU" sz="2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 pitchFamily="18" charset="0"/>
                          <a:ea typeface="Cambria Math" pitchFamily="18" charset="0"/>
                        </a:rPr>
                        <m:t>78030</m:t>
                      </m:r>
                      <m:r>
                        <m:rPr>
                          <m:nor/>
                        </m:rPr>
                        <a:rPr lang="ru-RU" sz="2200" dirty="0">
                          <a:latin typeface="Cambria Math" pitchFamily="18" charset="0"/>
                          <a:ea typeface="Cambria Math" pitchFamily="18" charset="0"/>
                        </a:rPr>
                        <m:t> рублей больше</m:t>
                      </m:r>
                      <m:r>
                        <m:rPr>
                          <m:nor/>
                        </m:rPr>
                        <a:rPr lang="ru-RU" sz="2200" b="0" i="0" dirty="0" smtClean="0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</m:oMath>
                  </m:oMathPara>
                </a14:m>
                <a:endParaRPr lang="en-US" sz="2200" b="0" i="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algn="just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200" dirty="0">
                          <a:latin typeface="Cambria Math" pitchFamily="18" charset="0"/>
                          <a:ea typeface="Cambria Math" pitchFamily="18" charset="0"/>
                        </a:rPr>
                        <m:t>суммы, взятой в кредит</m:t>
                      </m:r>
                      <m:r>
                        <a:rPr lang="en-US" sz="2200" i="1">
                          <a:latin typeface="Cambria Math"/>
                          <a:ea typeface="Cambria Math" pitchFamily="18" charset="0"/>
                        </a:rPr>
                        <m:t>−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 pitchFamily="18" charset="0"/>
                        </a:rPr>
                        <m:t>𝑆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072466"/>
                <a:ext cx="8908592" cy="86421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851920" y="2497839"/>
                <a:ext cx="413924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 pitchFamily="18" charset="0"/>
                        </a:rPr>
                        <m:t>𝑋</m:t>
                      </m:r>
                      <m:r>
                        <a:rPr lang="ru-RU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 pitchFamily="18" charset="0"/>
                        </a:rPr>
                        <m:t>−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 pitchFamily="18" charset="0"/>
                        </a:rPr>
                        <m:t>𝑆</m:t>
                      </m:r>
                      <m:r>
                        <a:rPr lang="en-US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78030</m:t>
                      </m:r>
                    </m:oMath>
                  </m:oMathPara>
                </a14:m>
                <a:endParaRPr lang="ru-RU" sz="2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497839"/>
                <a:ext cx="4139242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44016" y="2923212"/>
                <a:ext cx="3491880" cy="1046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3</m:t>
                      </m:r>
                      <m:r>
                        <a:rPr lang="ru-RU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lang="ru-RU" sz="2200" b="0" i="1" smtClean="0">
                          <a:latin typeface="Cambria Math"/>
                          <a:ea typeface="Cambria Math" pitchFamily="18" charset="0"/>
                        </a:rPr>
                        <m:t>Имеем: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2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20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𝑋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/>
                                      <a:ea typeface="Cambria Math" pitchFamily="18" charset="0"/>
                                    </a:rPr>
                                    <m:t>2,197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/>
                                      <a:ea typeface="Cambria Math" pitchFamily="18" charset="0"/>
                                    </a:rPr>
                                    <m:t>3,39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  <m:r>
                                <m:rPr>
                                  <m:nor/>
                                </m:rPr>
                                <a:rPr lang="ru-RU" sz="2200" dirty="0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ru-RU" sz="2200" b="0" i="0" dirty="0" smtClean="0"/>
                                <m:t>     </m:t>
                              </m:r>
                            </m:e>
                            <m:e>
                              <m:r>
                                <a:rPr lang="ru-RU" sz="220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𝑋</m:t>
                              </m:r>
                              <m:r>
                                <a:rPr lang="ru-RU" sz="2200" i="1">
                                  <a:latin typeface="Cambria Math"/>
                                  <a:ea typeface="Cambria Math" pitchFamily="18" charset="0"/>
                                </a:rPr>
                                <m:t>−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𝑆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 pitchFamily="18" charset="0"/>
                                </a:rPr>
                                <m:t>=78030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6" y="2923212"/>
                <a:ext cx="3491880" cy="104676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5496" y="4077072"/>
                <a:ext cx="2348720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S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  <m:r>
                            <a:rPr lang="ru-RU" sz="2200" i="1">
                              <a:latin typeface="Cambria Math"/>
                              <a:ea typeface="Cambria Math" pitchFamily="18" charset="0"/>
                            </a:rPr>
                            <m:t>6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 pitchFamily="18" charset="0"/>
                            </a:rPr>
                            <m:t>0</m:t>
                          </m:r>
                          <m:r>
                            <a:rPr lang="ru-RU" sz="2200" i="1"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  <a:ea typeface="Cambria Math" pitchFamily="18" charset="0"/>
                            </a:rPr>
                            <m:t>3390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  <a:ea typeface="Cambria Math" pitchFamily="18" charset="0"/>
                        </a:rPr>
                        <m:t>7803</m:t>
                      </m:r>
                      <m:r>
                        <a:rPr lang="en-US" sz="2200" b="0" i="1" smtClean="0">
                          <a:latin typeface="Cambria Math"/>
                          <a:ea typeface="Cambria Math" pitchFamily="18" charset="0"/>
                        </a:rPr>
                        <m:t>0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077072"/>
                <a:ext cx="2348720" cy="72834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Группа 12"/>
          <p:cNvGrpSpPr/>
          <p:nvPr/>
        </p:nvGrpSpPr>
        <p:grpSpPr>
          <a:xfrm>
            <a:off x="6444208" y="6143473"/>
            <a:ext cx="2587856" cy="544521"/>
            <a:chOff x="1863116" y="6072199"/>
            <a:chExt cx="4457285" cy="544521"/>
          </a:xfrm>
        </p:grpSpPr>
        <p:sp>
          <p:nvSpPr>
            <p:cNvPr id="14" name="Скругленный прямоугольник 13"/>
            <p:cNvSpPr/>
            <p:nvPr/>
          </p:nvSpPr>
          <p:spPr>
            <a:xfrm rot="10800000">
              <a:off x="1863116" y="6072199"/>
              <a:ext cx="4457285" cy="544521"/>
            </a:xfrm>
            <a:prstGeom prst="roundRect">
              <a:avLst>
                <a:gd name="adj" fmla="val 23762"/>
              </a:avLst>
            </a:prstGeom>
            <a:solidFill>
              <a:srgbClr val="FFE8C5"/>
            </a:solidFill>
            <a:ln w="28575">
              <a:solidFill>
                <a:srgbClr val="CC33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Прямоугольник 14"/>
                <p:cNvSpPr/>
                <p:nvPr/>
              </p:nvSpPr>
              <p:spPr>
                <a:xfrm>
                  <a:off x="2163615" y="6110431"/>
                  <a:ext cx="384384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4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  <a:ea typeface="Cambria Math"/>
                          </a:rPr>
                          <m:t>Ответ:</m:t>
                        </m:r>
                        <m:r>
                          <a:rPr lang="en-US" sz="24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  <a:ea typeface="Cambria Math"/>
                          </a:rPr>
                          <m:t>197730</m:t>
                        </m:r>
                      </m:oMath>
                    </m:oMathPara>
                  </a14:m>
                  <a:endParaRPr lang="ru-RU" sz="2400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</mc:Choice>
          <mc:Fallback xmlns="">
            <p:sp>
              <p:nvSpPr>
                <p:cNvPr id="15" name="Прямоугольник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3615" y="6110431"/>
                  <a:ext cx="3843849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82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79512" y="5589240"/>
                <a:ext cx="758323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dirty="0" smtClean="0">
                          <a:latin typeface="Cambria Math"/>
                          <a:ea typeface="Cambria Math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ru-RU" sz="2200" dirty="0" smtClean="0">
                          <a:latin typeface="Cambria Math" pitchFamily="18" charset="0"/>
                          <a:ea typeface="Cambria Math" pitchFamily="18" charset="0"/>
                        </a:rPr>
                        <m:t>бщая сумма выплат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sz="2200" b="0" i="0" dirty="0" smtClean="0">
                          <a:latin typeface="Cambria Math" pitchFamily="18" charset="0"/>
                          <a:ea typeface="Cambria Math" pitchFamily="18" charset="0"/>
                        </a:rPr>
                        <m:t>банку составляет</m:t>
                      </m:r>
                      <m:r>
                        <a:rPr lang="ru-RU" sz="2200" b="0" i="0" dirty="0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en-US" sz="220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 pitchFamily="18" charset="0"/>
                        </a:rPr>
                        <m:t>197730</m:t>
                      </m:r>
                      <m:r>
                        <a:rPr lang="ru-RU" sz="2200" b="0" i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 pitchFamily="18" charset="0"/>
                        </a:rPr>
                        <m:t> рублей</m:t>
                      </m:r>
                      <m:r>
                        <a:rPr lang="ru-RU" sz="2200" b="0" i="0" smtClean="0">
                          <a:latin typeface="Cambria Math"/>
                          <a:ea typeface="Cambria Math" pitchFamily="18" charset="0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589240"/>
                <a:ext cx="7583235" cy="430887"/>
              </a:xfrm>
              <a:prstGeom prst="rect">
                <a:avLst/>
              </a:prstGeom>
              <a:blipFill rotWithShape="1">
                <a:blip r:embed="rId1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6124462" y="4255892"/>
                <a:ext cx="168789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S</m:t>
                      </m:r>
                      <m:r>
                        <a:rPr lang="en-US" sz="2200" b="0" i="0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119700</m:t>
                      </m:r>
                    </m:oMath>
                  </m:oMathPara>
                </a14:m>
                <a:endParaRPr lang="ru-RU" sz="2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462" y="4255892"/>
                <a:ext cx="1687898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956844" y="4984993"/>
                <a:ext cx="189353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 pitchFamily="18" charset="0"/>
                        </a:rPr>
                        <m:t>𝑋</m:t>
                      </m:r>
                      <m:r>
                        <a:rPr lang="ru-RU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US" sz="2200" b="0" i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197730</m:t>
                      </m:r>
                    </m:oMath>
                  </m:oMathPara>
                </a14:m>
                <a:endParaRPr lang="ru-RU" sz="2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844" y="4984993"/>
                <a:ext cx="1893532" cy="43088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547003" y="2886295"/>
                <a:ext cx="2609173" cy="1046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>
                          <a:latin typeface="Cambria Math"/>
                          <a:ea typeface="Cambria Math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200" i="1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3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𝑋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2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6591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/>
                                      <a:ea typeface="Cambria Math" pitchFamily="18" charset="0"/>
                                    </a:rPr>
                                    <m:t>339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0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ru-RU" sz="2200" dirty="0" smtClean="0"/>
                                <m:t> </m:t>
                              </m:r>
                            </m:e>
                            <m:e>
                              <m:r>
                                <a:rPr lang="ru-RU" sz="220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𝑋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 pitchFamily="18" charset="0"/>
                                </a:rPr>
                                <m:t>=7803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 pitchFamily="18" charset="0"/>
                                </a:rPr>
                                <m:t>+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𝑆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003" y="2886295"/>
                <a:ext cx="2609173" cy="104676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5892580" y="2983148"/>
                <a:ext cx="3360317" cy="853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>
                          <a:latin typeface="Cambria Math"/>
                          <a:ea typeface="Cambria Math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20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S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200" i="1">
                                  <a:latin typeface="Cambria Math"/>
                                  <a:ea typeface="Cambria Math" pitchFamily="18" charset="0"/>
                                </a:rPr>
                                <m:t>6591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  <a:ea typeface="Cambria Math" pitchFamily="18" charset="0"/>
                                </a:rPr>
                                <m:t>3390</m:t>
                              </m:r>
                            </m:den>
                          </m:f>
                          <m:r>
                            <a:rPr lang="en-US" sz="2200" i="1">
                              <a:latin typeface="Cambria Math"/>
                              <a:ea typeface="Cambria Math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  <a:ea typeface="Cambria Math" pitchFamily="18" charset="0"/>
                        </a:rPr>
                        <m:t>78030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580" y="2983148"/>
                <a:ext cx="3360317" cy="85305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272102" y="4077072"/>
                <a:ext cx="4028090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>
                          <a:latin typeface="Cambria Math"/>
                          <a:ea typeface="Cambria Math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S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  <a:ea typeface="Cambria Math" pitchFamily="18" charset="0"/>
                            </a:rPr>
                            <m:t>7803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  <m:r>
                            <a:rPr lang="ru-RU" sz="2200" i="1">
                              <a:latin typeface="Cambria Math"/>
                              <a:ea typeface="Cambria Math" pitchFamily="18" charset="0"/>
                            </a:rPr>
                            <m:t>6</m:t>
                          </m:r>
                          <m:r>
                            <a:rPr lang="en-US" sz="2200" i="1">
                              <a:latin typeface="Cambria Math"/>
                              <a:ea typeface="Cambria Math" pitchFamily="18" charset="0"/>
                            </a:rPr>
                            <m:t>0</m:t>
                          </m:r>
                          <m:r>
                            <a:rPr lang="ru-RU" sz="2200" i="1"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i="1">
                          <a:latin typeface="Cambria Math"/>
                          <a:ea typeface="Cambria Math" pitchFamily="18" charset="0"/>
                        </a:rPr>
                        <m:t>3390</m:t>
                      </m:r>
                      <m:r>
                        <a:rPr lang="en-US" sz="2200" b="0" i="1" smtClean="0">
                          <a:latin typeface="Cambria Math"/>
                          <a:ea typeface="Cambria Math" pitchFamily="18" charset="0"/>
                        </a:rPr>
                        <m:t>=119700</m:t>
                      </m:r>
                      <m:r>
                        <a:rPr lang="ru-RU" sz="2200" b="0" i="1" smtClean="0">
                          <a:latin typeface="Cambria Math"/>
                          <a:ea typeface="Cambria Math" pitchFamily="18" charset="0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102" y="4077072"/>
                <a:ext cx="4028090" cy="728341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107504" y="4898503"/>
                <a:ext cx="2347630" cy="662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200" i="1" smtClean="0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=119700</m:t>
                              </m:r>
                              <m:r>
                                <m:rPr>
                                  <m:nor/>
                                </m:rPr>
                                <a:rPr lang="ru-RU" sz="22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b="0" i="0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ru-RU" sz="2200" dirty="0"/>
                                <m:t>     </m:t>
                              </m:r>
                            </m:e>
                            <m:e>
                              <m:r>
                                <a:rPr lang="ru-RU" sz="220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𝑋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 pitchFamily="18" charset="0"/>
                                </a:rPr>
                                <m:t>=78030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 pitchFamily="18" charset="0"/>
                                </a:rPr>
                                <m:t>+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𝑆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898503"/>
                <a:ext cx="2347630" cy="662554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2406510" y="5014337"/>
                <a:ext cx="468577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 pitchFamily="18" charset="0"/>
                        </a:rPr>
                        <m:t>𝑋</m:t>
                      </m:r>
                      <m:r>
                        <a:rPr lang="en-US" sz="2200" i="1">
                          <a:latin typeface="Cambria Math"/>
                          <a:ea typeface="Cambria Math" pitchFamily="18" charset="0"/>
                        </a:rPr>
                        <m:t>=78030+</m:t>
                      </m:r>
                      <m:r>
                        <a:rPr lang="en-US" sz="2200" b="0" i="0" smtClean="0">
                          <a:latin typeface="Cambria Math"/>
                          <a:ea typeface="Cambria Math" pitchFamily="18" charset="0"/>
                        </a:rPr>
                        <m:t>119700=197730</m:t>
                      </m:r>
                      <m:r>
                        <a:rPr lang="ru-RU" sz="2200" b="0" i="0" smtClean="0">
                          <a:latin typeface="Cambria Math"/>
                          <a:ea typeface="Cambria Math" pitchFamily="18" charset="0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510" y="5014337"/>
                <a:ext cx="4685770" cy="43088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40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78094" y="-2233"/>
            <a:ext cx="20633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Задание №</a:t>
            </a:r>
            <a:r>
              <a:rPr kumimoji="0" lang="en-US" sz="2400" i="0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18</a:t>
            </a:r>
            <a:endParaRPr kumimoji="0" lang="ru-RU" sz="2400" i="0" u="sng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147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147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684420" y="2103239"/>
            <a:ext cx="35599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n>
                  <a:solidFill>
                    <a:schemeClr val="tx1"/>
                  </a:solidFill>
                </a:ln>
                <a:latin typeface="Cambria Math" pitchFamily="18" charset="0"/>
                <a:ea typeface="Cambria Math" pitchFamily="18" charset="0"/>
              </a:rPr>
              <a:t>(аналитический метод).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0" y="142566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82" name="Rectangle 58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3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5" name="Rectangle 7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6" name="Rectangle 72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8" name="Rectangle 7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9" name="Rectangle 75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1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3" name="Rectangle 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4" name="Rectangle 80"/>
          <p:cNvSpPr>
            <a:spLocks noChangeArrowheads="1"/>
          </p:cNvSpPr>
          <p:nvPr/>
        </p:nvSpPr>
        <p:spPr bwMode="auto">
          <a:xfrm>
            <a:off x="0" y="51012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6" name="Rectangle 8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453821" y="599628"/>
            <a:ext cx="8654683" cy="1389212"/>
            <a:chOff x="180000" y="599628"/>
            <a:chExt cx="8654683" cy="13892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Скругленный прямоугольник 80"/>
                <p:cNvSpPr/>
                <p:nvPr/>
              </p:nvSpPr>
              <p:spPr>
                <a:xfrm rot="10800000">
                  <a:off x="180000" y="599628"/>
                  <a:ext cx="8280432" cy="1389212"/>
                </a:xfrm>
                <a:prstGeom prst="roundRect">
                  <a:avLst/>
                </a:prstGeom>
                <a:solidFill>
                  <a:srgbClr val="FFE8C5"/>
                </a:solidFill>
                <a:ln w="28575">
                  <a:solidFill>
                    <a:srgbClr val="CC3300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i="1"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81" name="Скругленный прямоугольник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180000" y="599628"/>
                  <a:ext cx="8280432" cy="1389212"/>
                </a:xfrm>
                <a:prstGeom prst="round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28575">
                  <a:solidFill>
                    <a:srgbClr val="CC3300"/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51520" y="650019"/>
                  <a:ext cx="8583163" cy="12884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4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Найти все значения </m:t>
                        </m:r>
                        <m:r>
                          <a:rPr lang="en-US" sz="24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𝑎</m:t>
                        </m:r>
                        <m:r>
                          <a:rPr lang="ru-RU" sz="24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, при каждом из которых уравнение</m:t>
                        </m:r>
                        <m:r>
                          <a:rPr lang="ru-RU" sz="2400" b="0" i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 </m:t>
                        </m:r>
                        <m:r>
                          <a:rPr lang="en-US" sz="2400" b="0" i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ru-RU" sz="2400" b="0" i="0" dirty="0" smtClean="0">
                    <a:ln>
                      <a:solidFill>
                        <a:schemeClr val="tx1"/>
                      </a:solidFill>
                    </a:ln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2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2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22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/>
                                  </a:rPr>
                                  <m:t>−2</m:t>
                                </m:r>
                              </m:e>
                            </m:d>
                          </m:e>
                        </m:func>
                        <m:r>
                          <a:rPr lang="en-US" sz="2200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  <a:ea typeface="Cambria Math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en-US" sz="22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2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  <m:t>−2</m:t>
                            </m:r>
                            <m:r>
                              <a:rPr lang="en-US" sz="22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  <m:t>𝑥</m:t>
                            </m:r>
                            <m:r>
                              <a:rPr lang="en-US" sz="22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  <m:t>+2</m:t>
                            </m:r>
                            <m:r>
                              <a:rPr lang="en-US" sz="22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  <m:t>𝑎</m:t>
                            </m:r>
                            <m:r>
                              <a:rPr lang="en-US" sz="22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2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ru-RU" sz="22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=0</m:t>
                        </m:r>
                        <m:r>
                          <a:rPr lang="en-US" sz="22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 </m:t>
                        </m:r>
                        <m:r>
                          <a:rPr lang="ru-RU" sz="22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имеет ровно один корень</m:t>
                        </m:r>
                      </m:oMath>
                    </m:oMathPara>
                  </a14:m>
                  <a:endParaRPr lang="en-US" sz="2200" b="0" i="1" dirty="0" smtClean="0">
                    <a:ln>
                      <a:solidFill>
                        <a:schemeClr val="tx1"/>
                      </a:solidFill>
                    </a:ln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4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на отрезке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ru-RU" sz="24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  <m:t>0;1</m:t>
                            </m:r>
                          </m:e>
                        </m:d>
                        <m:r>
                          <a:rPr lang="ru-RU" sz="24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ru-RU" sz="2400" b="0" dirty="0" smtClean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650019"/>
                  <a:ext cx="8583163" cy="128843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4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Прямоугольник 97"/>
              <p:cNvSpPr/>
              <p:nvPr/>
            </p:nvSpPr>
            <p:spPr>
              <a:xfrm>
                <a:off x="107504" y="4823450"/>
                <a:ext cx="5544616" cy="511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ru-RU" sz="2200" b="0" i="0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ru-RU" sz="220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ru-RU" sz="2200" b="0" i="0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/>
                            </a:rPr>
                            <m:t>−2</m:t>
                          </m:r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  <m:r>
                            <a:rPr lang="en-US" sz="2200" i="1">
                              <a:latin typeface="Cambria Math"/>
                            </a:rPr>
                            <m:t>+2</m:t>
                          </m:r>
                          <m:r>
                            <a:rPr lang="en-US" sz="2200" i="1">
                              <a:latin typeface="Cambria Math"/>
                            </a:rPr>
                            <m:t>𝑎</m:t>
                          </m:r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sz="22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98" name="Прямоугольник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823450"/>
                <a:ext cx="5544616" cy="5117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Прямоугольник 98"/>
              <p:cNvSpPr/>
              <p:nvPr/>
            </p:nvSpPr>
            <p:spPr>
              <a:xfrm>
                <a:off x="5436096" y="4711562"/>
                <a:ext cx="3312368" cy="746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2200" i="1" smtClean="0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n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  <a:latin typeface="Cambria Math"/>
                                        </a:rPr>
                                        <m:t>5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  <a:latin typeface="Cambria Math"/>
                                        </a:rPr>
                                        <m:t>−2</m:t>
                                      </m:r>
                                    </m:e>
                                  </m:d>
                                  <m:r>
                                    <a:rPr lang="en-US" sz="2200" i="1" smtClean="0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</a:rPr>
                                    <m:t>=0                </m:t>
                                  </m:r>
                                </m:e>
                              </m:func>
                            </m:e>
                            <m:e>
                              <m:d>
                                <m:dPr>
                                  <m:ctrlPr>
                                    <a:rPr lang="ru-RU" sz="2200" i="1" smtClean="0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RU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20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99" name="Прямоугольник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4711562"/>
                <a:ext cx="3312368" cy="74635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угольник 100"/>
              <p:cNvSpPr/>
              <p:nvPr/>
            </p:nvSpPr>
            <p:spPr>
              <a:xfrm>
                <a:off x="107504" y="5548248"/>
                <a:ext cx="2592288" cy="1000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b="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−2=1      </m:t>
                              </m:r>
                            </m:e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  <m:t>=0        </m:t>
                              </m:r>
                            </m:e>
                            <m:e>
                              <m:r>
                                <a:rPr lang="en-US" sz="220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  <m:t>−2=0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101" name="Прямоугольник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548248"/>
                <a:ext cx="2592288" cy="10001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107504" y="2852936"/>
                <a:ext cx="4896544" cy="676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1.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lang="ru-RU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ОДЗ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−2&gt;0                     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852936"/>
                <a:ext cx="4896544" cy="67666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437729" y="3790201"/>
                <a:ext cx="367077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ru-RU" sz="2200" b="0" i="1" smtClean="0">
                          <a:latin typeface="Cambria Math"/>
                        </a:rPr>
                        <m:t>−2</m:t>
                      </m:r>
                      <m:d>
                        <m:d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i="1">
                              <a:latin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729" y="3790201"/>
                <a:ext cx="3670775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4283968" y="2564904"/>
                <a:ext cx="3672408" cy="1173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  <a:ea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i="1" smtClean="0">
                                  <a:ln>
                                    <a:solidFill>
                                      <a:srgbClr val="EC700A"/>
                                    </a:solidFill>
                                  </a:ln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rgbClr val="EC700A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sz="2200" i="1" smtClean="0">
                                      <a:ln>
                                        <a:solidFill>
                                          <a:srgbClr val="EC700A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EC700A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EC700A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           </m:t>
                              </m:r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                      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ru-RU" sz="2200" i="1" smtClean="0">
                                      <a:ln>
                                        <a:solidFill>
                                          <a:srgbClr val="7030A0"/>
                                        </a:solidFill>
                                      </a:ln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7030A0"/>
                                        </a:solidFill>
                                      </a:ln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7030A0"/>
                                        </a:solidFill>
                                      </a:ln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7030A0"/>
                                        </a:solidFill>
                                      </a:ln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RU" sz="2200" i="1">
                                      <a:ln>
                                        <a:solidFill>
                                          <a:srgbClr val="7030A0"/>
                                        </a:solidFill>
                                      </a:ln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7030A0"/>
                                        </a:solidFill>
                                      </a:ln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7030A0"/>
                                        </a:solidFill>
                                      </a:ln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7030A0"/>
                                        </a:solidFill>
                                      </a:ln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7030A0"/>
                                        </a:solidFill>
                                      </a:ln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200" i="1" smtClean="0">
                                  <a:ln>
                                    <a:solidFill>
                                      <a:srgbClr val="7030A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ru-RU" sz="2200" i="1" smtClean="0">
                                  <a:ln>
                                    <a:solidFill>
                                      <a:srgbClr val="7030A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564904"/>
                <a:ext cx="3672408" cy="117320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2483767" y="5392283"/>
                <a:ext cx="2592288" cy="1339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i="1" smtClean="0">
                                  <a:ln>
                                    <a:solidFill>
                                      <a:srgbClr val="00CC00"/>
                                    </a:solidFill>
                                  </a:ln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CC00"/>
                                    </a:solidFill>
                                  </a:ln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n>
                                        <a:solidFill>
                                          <a:srgbClr val="00CC00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00CC00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n>
                                        <a:solidFill>
                                          <a:srgbClr val="00CC00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       </m:t>
                              </m:r>
                            </m:e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latin typeface="Cambria Math"/>
                                </a:rPr>
                                <m:t>       </m:t>
                              </m:r>
                            </m:e>
                            <m:e>
                              <m:r>
                                <a:rPr lang="en-US" sz="2200" i="1" smtClean="0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</a:rPr>
                                <m:t>=2−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</a:rPr>
                                <m:t>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7" y="5392283"/>
                <a:ext cx="2592288" cy="133959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4860032" y="4752212"/>
                <a:ext cx="576064" cy="555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vertJc m:val="bot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groupChrPr>
                        <m:e>
                          <m:r>
                            <a:rPr lang="ru-RU" sz="2200" i="1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ОДЗ</m:t>
                          </m:r>
                        </m:e>
                      </m:groupChr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752212"/>
                <a:ext cx="576064" cy="55573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180000" y="4187519"/>
                <a:ext cx="276665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sz="2200" i="1" smtClean="0">
                              <a:ln>
                                <a:solidFill>
                                  <a:srgbClr val="6600CC"/>
                                </a:solidFill>
                              </a:ln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6600CC"/>
                                </a:solidFill>
                              </a:ln>
                              <a:latin typeface="Cambria Math"/>
                            </a:rPr>
                            <m:t>𝑥</m:t>
                          </m:r>
                          <m:r>
                            <a:rPr lang="en-US" sz="2200" i="1">
                              <a:ln>
                                <a:solidFill>
                                  <a:srgbClr val="6600CC"/>
                                </a:solidFill>
                              </a:ln>
                              <a:latin typeface="Cambria Math"/>
                            </a:rPr>
                            <m:t>−</m:t>
                          </m:r>
                          <m:r>
                            <a:rPr lang="en-US" sz="2200" i="1">
                              <a:ln>
                                <a:solidFill>
                                  <a:srgbClr val="6600CC"/>
                                </a:solidFill>
                              </a:ln>
                              <a:latin typeface="Cambria Math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ru-RU" sz="2200" i="1">
                              <a:ln>
                                <a:solidFill>
                                  <a:srgbClr val="6600CC"/>
                                </a:solidFill>
                              </a:ln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6600CC"/>
                                </a:solidFill>
                              </a:ln>
                              <a:latin typeface="Cambria Math"/>
                            </a:rPr>
                            <m:t>𝑥</m:t>
                          </m:r>
                          <m:r>
                            <a:rPr lang="en-US" sz="2200" i="1">
                              <a:ln>
                                <a:solidFill>
                                  <a:srgbClr val="6600CC"/>
                                </a:solidFill>
                              </a:ln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n>
                                <a:solidFill>
                                  <a:srgbClr val="6600CC"/>
                                </a:solidFill>
                              </a:ln>
                              <a:latin typeface="Cambria Math"/>
                            </a:rPr>
                            <m:t>𝑎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6600CC"/>
                                </a:solidFill>
                              </a:ln>
                              <a:latin typeface="Cambria Math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4187519"/>
                <a:ext cx="2766656" cy="4308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2713308" y="3759423"/>
                <a:ext cx="301050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)</m:t>
                      </m:r>
                      <m:r>
                        <a:rPr lang="ru-RU" sz="2200" i="1">
                          <a:latin typeface="Cambria Math"/>
                        </a:rPr>
                        <m:t>−</m:t>
                      </m:r>
                      <m:r>
                        <a:rPr lang="en-US" sz="2200" i="1">
                          <a:latin typeface="Cambria Math"/>
                        </a:rPr>
                        <m:t>(</m:t>
                      </m:r>
                      <m:r>
                        <a:rPr lang="ru-RU" sz="2200" i="1">
                          <a:latin typeface="Cambria Math"/>
                        </a:rPr>
                        <m:t>2</m:t>
                      </m:r>
                      <m:r>
                        <a:rPr lang="en-US" sz="2200" i="1">
                          <a:latin typeface="Cambria Math"/>
                        </a:rPr>
                        <m:t>𝑥</m:t>
                      </m:r>
                      <m:r>
                        <a:rPr lang="en-US" sz="2200" i="1">
                          <a:latin typeface="Cambria Math"/>
                        </a:rPr>
                        <m:t>−2</m:t>
                      </m:r>
                      <m:r>
                        <a:rPr lang="en-US" sz="2200" i="1">
                          <a:latin typeface="Cambria Math"/>
                        </a:rPr>
                        <m:t>𝑎</m:t>
                      </m:r>
                      <m:r>
                        <a:rPr lang="en-US" sz="2200" i="1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308" y="3759423"/>
                <a:ext cx="3010504" cy="430887"/>
              </a:xfrm>
              <a:prstGeom prst="rect">
                <a:avLst/>
              </a:prstGeom>
              <a:blipFill rotWithShape="1">
                <a:blip r:embed="rId14"/>
                <a:stretch>
                  <a:fillRect l="-1215" b="-1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180000" y="3759423"/>
                <a:ext cx="276665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−2</m:t>
                      </m:r>
                      <m:r>
                        <a:rPr lang="en-US" sz="2200" i="1">
                          <a:latin typeface="Cambria Math"/>
                        </a:rPr>
                        <m:t>𝑥</m:t>
                      </m:r>
                      <m:r>
                        <a:rPr lang="en-US" sz="2200" i="1">
                          <a:latin typeface="Cambria Math"/>
                        </a:rPr>
                        <m:t>+2</m:t>
                      </m:r>
                      <m:r>
                        <a:rPr lang="en-US" sz="2200" i="1">
                          <a:latin typeface="Cambria Math"/>
                        </a:rPr>
                        <m:t>𝑎</m:t>
                      </m:r>
                      <m:r>
                        <a:rPr lang="en-US" sz="22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2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3759423"/>
                <a:ext cx="2766655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3089103" y="2103239"/>
            <a:ext cx="18143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Решение 1.</a:t>
            </a:r>
            <a:endParaRPr lang="ru-RU" sz="2200" u="sng" dirty="0" smtClean="0">
              <a:ln>
                <a:solidFill>
                  <a:srgbClr val="C00000"/>
                </a:solidFill>
              </a:ln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8" grpId="0"/>
      <p:bldP spid="99" grpId="0"/>
      <p:bldP spid="101" grpId="0"/>
      <p:bldP spid="66" grpId="0"/>
      <p:bldP spid="5" grpId="0"/>
      <p:bldP spid="68" grpId="0"/>
      <p:bldP spid="69" grpId="0"/>
      <p:bldP spid="62" grpId="0"/>
      <p:bldP spid="63" grpId="0"/>
      <p:bldP spid="64" grpId="0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79512" y="476672"/>
                <a:ext cx="3312368" cy="2375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b="0" i="1" smtClean="0">
                                  <a:ln>
                                    <a:solidFill>
                                      <a:srgbClr val="EC700A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i="1" smtClean="0">
                                  <a:ln>
                                    <a:solidFill>
                                      <a:srgbClr val="EC700A"/>
                                    </a:solidFill>
                                  </a:ln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rgbClr val="EC700A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sz="2200" i="1" smtClean="0">
                                      <a:ln>
                                        <a:solidFill>
                                          <a:srgbClr val="EC700A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EC700A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EC700A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n>
                                    <a:solidFill>
                                      <a:srgbClr val="EC700A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     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                                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ru-RU" sz="2200" i="1" smtClean="0">
                                      <a:ln>
                                        <a:solidFill>
                                          <a:srgbClr val="6600CC"/>
                                        </a:solidFill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6600CC"/>
                                        </a:solidFill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6600CC"/>
                                        </a:solidFill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6600CC"/>
                                        </a:solidFill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RU" sz="2200" i="1">
                                      <a:ln>
                                        <a:solidFill>
                                          <a:srgbClr val="6600CC"/>
                                        </a:solidFill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6600CC"/>
                                        </a:solidFill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6600CC"/>
                                        </a:solidFill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6600CC"/>
                                        </a:solidFill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6600CC"/>
                                        </a:solidFill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200" i="1" smtClean="0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   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200" i="1" smtClean="0">
                                          <a:ln>
                                            <a:solidFill>
                                              <a:srgbClr val="00CC00"/>
                                            </a:solidFill>
                                          </a:ln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CC00"/>
                                            </a:solidFill>
                                          </a:ln>
                                          <a:latin typeface="Cambria Math"/>
                                        </a:rPr>
                                        <m:t>=</m:t>
                                      </m:r>
                                      <m:f>
                                        <m:fPr>
                                          <m:ctrlPr>
                                            <a:rPr lang="en-US" sz="2200" i="1">
                                              <a:ln>
                                                <a:solidFill>
                                                  <a:srgbClr val="00CC00"/>
                                                </a:solidFill>
                                              </a:ln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200" i="1">
                                              <a:ln>
                                                <a:solidFill>
                                                  <a:srgbClr val="00CC00"/>
                                                </a:solidFill>
                                              </a:ln>
                                              <a:latin typeface="Cambria Math"/>
                                              <a:ea typeface="Cambria Math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sz="2200" i="1">
                                              <a:ln>
                                                <a:solidFill>
                                                  <a:srgbClr val="00CC00"/>
                                                </a:solidFill>
                                              </a:ln>
                                              <a:latin typeface="Cambria Math"/>
                                              <a:ea typeface="Cambria Math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       </m:t>
                                      </m:r>
                                    </m:e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66FF"/>
                                            </a:solidFill>
                                          </a:ln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66FF"/>
                                            </a:solidFill>
                                          </a:ln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66FF"/>
                                            </a:solidFill>
                                          </a:ln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66FF"/>
                                            </a:solidFill>
                                          </a:ln>
                                          <a:latin typeface="Cambria Math"/>
                                        </a:rPr>
                                        <m:t>       </m:t>
                                      </m:r>
                                    </m:e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FF00FF"/>
                                            </a:solidFill>
                                          </a:ln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FF00FF"/>
                                            </a:solidFill>
                                          </a:ln>
                                          <a:latin typeface="Cambria Math"/>
                                        </a:rPr>
                                        <m:t>=2−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FF00FF"/>
                                            </a:solidFill>
                                          </a:ln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</m:eqArr>
                                </m:e>
                              </m:d>
                              <m:r>
                                <a:rPr lang="en-US" sz="2200" b="0" i="1" smtClean="0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</a:rPr>
                                <m:t>       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</a:rPr>
                                <m:t>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76672"/>
                <a:ext cx="3312368" cy="237558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96503" y="3284984"/>
                <a:ext cx="1584176" cy="100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2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i="1" smtClean="0">
                                  <a:ln>
                                    <a:solidFill>
                                      <a:srgbClr val="EC700A"/>
                                    </a:solidFill>
                                  </a:ln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rgbClr val="EC700A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sz="2200" i="1" smtClean="0">
                                      <a:ln>
                                        <a:solidFill>
                                          <a:srgbClr val="EC700A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EC700A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EC700A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n>
                                    <a:solidFill>
                                      <a:srgbClr val="EC700A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200" b="0" i="1" smtClean="0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latin typeface="Cambria Math"/>
                                </a:rPr>
                                <m:t>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03" y="3284984"/>
                <a:ext cx="1584176" cy="100995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636663" y="3501008"/>
                <a:ext cx="1258550" cy="728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rgbClr val="0066FF"/>
                            </a:solidFill>
                          </a:ln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200" b="0" i="1" smtClean="0">
                          <a:ln>
                            <a:solidFill>
                              <a:srgbClr val="0066FF"/>
                            </a:solidFill>
                          </a:ln>
                          <a:latin typeface="Cambria Math"/>
                          <a:ea typeface="Cambria Math"/>
                        </a:rPr>
                        <m:t>&gt;</m:t>
                      </m:r>
                      <m:f>
                        <m:fPr>
                          <m:ctrlPr>
                            <a:rPr lang="en-US" sz="2200" b="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663" y="3501008"/>
                <a:ext cx="1258550" cy="7284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779912" y="3284984"/>
                <a:ext cx="2160240" cy="1173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FF00FF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2200" b="0" i="1" smtClean="0">
                          <a:ln>
                            <a:solidFill>
                              <a:srgbClr val="FF00FF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i="1" smtClean="0">
                                  <a:ln>
                                    <a:solidFill>
                                      <a:srgbClr val="EC700A"/>
                                    </a:solidFill>
                                  </a:ln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rgbClr val="EC700A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sz="2200" i="1" smtClean="0">
                                      <a:ln>
                                        <a:solidFill>
                                          <a:srgbClr val="EC700A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EC700A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EC700A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n>
                                    <a:solidFill>
                                      <a:srgbClr val="EC700A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       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FF00FF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200" b="0" i="1" smtClean="0">
                                      <a:ln>
                                        <a:solidFill>
                                          <a:srgbClr val="FF00FF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200" i="1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</a:rPr>
                                <m:t>=2−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</a:rPr>
                                <m:t>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284984"/>
                <a:ext cx="2160240" cy="11732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736396" y="3429000"/>
                <a:ext cx="1749453" cy="728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rgbClr val="FF00FF"/>
                            </a:solidFill>
                          </a:ln>
                          <a:latin typeface="Cambria Math"/>
                          <a:ea typeface="Cambria Math"/>
                        </a:rPr>
                        <m:t>2−</m:t>
                      </m:r>
                      <m:r>
                        <a:rPr lang="en-US" sz="2200" b="0" i="1" smtClean="0">
                          <a:ln>
                            <a:solidFill>
                              <a:srgbClr val="FF00FF"/>
                            </a:solidFill>
                          </a:ln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200" b="0" i="1" smtClean="0">
                          <a:ln>
                            <a:solidFill>
                              <a:srgbClr val="FF00FF"/>
                            </a:solidFill>
                          </a:ln>
                          <a:latin typeface="Cambria Math"/>
                          <a:ea typeface="Cambria Math"/>
                        </a:rPr>
                        <m:t>&gt;</m:t>
                      </m:r>
                      <m:f>
                        <m:fPr>
                          <m:ctrlPr>
                            <a:rPr lang="en-US" sz="2200" b="0" i="1" smtClean="0">
                              <a:ln>
                                <a:solidFill>
                                  <a:srgbClr val="FF00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rgbClr val="FF00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n>
                                <a:solidFill>
                                  <a:srgbClr val="FF00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396" y="3429000"/>
                <a:ext cx="1749453" cy="7284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7536596" y="3429000"/>
                <a:ext cx="1258550" cy="728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rgbClr val="FF00FF"/>
                            </a:solidFill>
                          </a:ln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200" b="0" i="1" smtClean="0">
                          <a:ln>
                            <a:solidFill>
                              <a:srgbClr val="FF00FF"/>
                            </a:solidFill>
                          </a:ln>
                          <a:latin typeface="Cambria Math"/>
                          <a:ea typeface="Cambria Math"/>
                        </a:rPr>
                        <m:t>&lt;</m:t>
                      </m:r>
                      <m:f>
                        <m:fPr>
                          <m:ctrlPr>
                            <a:rPr lang="en-US" sz="2200" b="0" i="1" smtClean="0">
                              <a:ln>
                                <a:solidFill>
                                  <a:srgbClr val="FF00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rgbClr val="FF00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n>
                                <a:solidFill>
                                  <a:srgbClr val="FF00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596" y="3429000"/>
                <a:ext cx="1258550" cy="7284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779912" y="500984"/>
                <a:ext cx="3744416" cy="1173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00CC00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200" b="0" i="1" smtClean="0">
                          <a:ln>
                            <a:solidFill>
                              <a:srgbClr val="00CC00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ru-RU" sz="2200" i="1">
                                      <a:ln>
                                        <a:solidFill>
                                          <a:srgbClr val="6600CC"/>
                                        </a:solidFill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6600CC"/>
                                        </a:solidFill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6600CC"/>
                                        </a:solidFill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6600CC"/>
                                        </a:solidFill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RU" sz="2200" i="1">
                                      <a:ln>
                                        <a:solidFill>
                                          <a:srgbClr val="6600CC"/>
                                        </a:solidFill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6600CC"/>
                                        </a:solidFill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6600CC"/>
                                        </a:solidFill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6600CC"/>
                                        </a:solidFill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6600CC"/>
                                        </a:solidFill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200" i="1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00CC00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200" b="0" i="1" smtClean="0">
                                      <a:ln>
                                        <a:solidFill>
                                          <a:srgbClr val="00CC00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i="1">
                                  <a:ln>
                                    <a:solidFill>
                                      <a:srgbClr val="00CC00"/>
                                    </a:solidFill>
                                  </a:ln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n>
                                        <a:solidFill>
                                          <a:srgbClr val="00CC00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n>
                                        <a:solidFill>
                                          <a:srgbClr val="00CC00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n>
                                        <a:solidFill>
                                          <a:srgbClr val="00CC00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n>
                                    <a:solidFill>
                                      <a:srgbClr val="00CC0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500984"/>
                <a:ext cx="3744416" cy="117320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707904" y="1593836"/>
                <a:ext cx="3714607" cy="853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ru-RU" sz="2200" i="1" smtClean="0">
                              <a:ln>
                                <a:solidFill>
                                  <a:srgbClr val="00CC00"/>
                                </a:solidFill>
                              </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n>
                                    <a:solidFill>
                                      <a:srgbClr val="00CC0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n>
                                    <a:solidFill>
                                      <a:srgbClr val="00CC0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i="1">
                                  <a:ln>
                                    <a:solidFill>
                                      <a:srgbClr val="00CC0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2200" i="1">
                              <a:ln>
                                <a:solidFill>
                                  <a:srgbClr val="00CC00"/>
                                </a:solidFill>
                              </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i="1">
                              <a:ln>
                                <a:solidFill>
                                  <a:srgbClr val="00CC00"/>
                                </a:solidFill>
                              </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ru-RU" sz="2200" i="1">
                              <a:ln>
                                <a:solidFill>
                                  <a:srgbClr val="00CC00"/>
                                </a:solidFill>
                              </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n>
                                    <a:solidFill>
                                      <a:srgbClr val="00CC0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n>
                                    <a:solidFill>
                                      <a:srgbClr val="00CC0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i="1">
                                  <a:ln>
                                    <a:solidFill>
                                      <a:srgbClr val="00CC0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2200" i="1">
                              <a:ln>
                                <a:solidFill>
                                  <a:srgbClr val="00CC00"/>
                                </a:solidFill>
                              </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n>
                                <a:solidFill>
                                  <a:srgbClr val="00CC00"/>
                                </a:solidFill>
                              </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200" i="1">
                              <a:ln>
                                <a:solidFill>
                                  <a:srgbClr val="00CC00"/>
                                </a:solidFill>
                              </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sz="2200" i="1">
                          <a:ln>
                            <a:solidFill>
                              <a:srgbClr val="00CC00"/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ru-RU" sz="2200" i="1">
                          <a:ln>
                            <a:solidFill>
                              <a:srgbClr val="00CC00"/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0 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CC00"/>
                    </a:solidFill>
                  </a:ln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593836"/>
                <a:ext cx="3714607" cy="8530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779912" y="2420888"/>
                <a:ext cx="3139140" cy="853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ru-RU" sz="2200" i="1" smtClean="0">
                              <a:ln>
                                <a:solidFill>
                                  <a:srgbClr val="00CC00"/>
                                </a:solidFill>
                              </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00CC00"/>
                                </a:solidFill>
                              </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CC00"/>
                                </a:solidFill>
                              </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n>
                                    <a:solidFill>
                                      <a:srgbClr val="00CC0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n>
                                    <a:solidFill>
                                      <a:srgbClr val="00CC0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i="1">
                                  <a:ln>
                                    <a:solidFill>
                                      <a:srgbClr val="00CC0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ru-RU" sz="2200" i="1">
                              <a:ln>
                                <a:solidFill>
                                  <a:srgbClr val="00CC00"/>
                                </a:solidFill>
                              </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00CC00"/>
                                </a:solidFill>
                              </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200" i="1">
                              <a:ln>
                                <a:solidFill>
                                  <a:srgbClr val="00CC00"/>
                                </a:solidFill>
                              </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n>
                                    <a:solidFill>
                                      <a:srgbClr val="00CC0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n>
                                    <a:solidFill>
                                      <a:srgbClr val="00CC0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i="1">
                                  <a:ln>
                                    <a:solidFill>
                                      <a:srgbClr val="00CC0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2200" i="1" smtClean="0">
                          <a:ln>
                            <a:solidFill>
                              <a:srgbClr val="00CC00"/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ru-RU" sz="2200" i="1">
                          <a:ln>
                            <a:solidFill>
                              <a:srgbClr val="00CC00"/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0 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CC00"/>
                    </a:solidFill>
                  </a:ln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420888"/>
                <a:ext cx="3139140" cy="8530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719125" y="2455852"/>
                <a:ext cx="1885323" cy="7375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rgbClr val="00CC00"/>
                            </a:solidFill>
                          </a:ln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200" b="0" i="1" smtClean="0">
                          <a:ln>
                            <a:solidFill>
                              <a:srgbClr val="00CC00"/>
                            </a:solidFill>
                          </a:ln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n>
                                <a:solidFill>
                                  <a:srgbClr val="00CC00"/>
                                </a:solidFill>
                              </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n>
                                    <a:solidFill>
                                      <a:srgbClr val="00CC0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n>
                                    <a:solidFill>
                                      <a:srgbClr val="00CC0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i="1">
                                  <a:ln>
                                    <a:solidFill>
                                      <a:srgbClr val="00CC0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ru-RU" sz="2200" b="0" i="1" smtClean="0">
                              <a:ln>
                                <a:solidFill>
                                  <a:srgbClr val="00CC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; </m:t>
                          </m:r>
                          <m:f>
                            <m:fPr>
                              <m:ctrlPr>
                                <a:rPr lang="en-US" sz="2200" i="1">
                                  <a:ln>
                                    <a:solidFill>
                                      <a:srgbClr val="00CC0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ru-RU" sz="2200" b="0" i="1" smtClean="0">
                                  <a:ln>
                                    <a:solidFill>
                                      <a:srgbClr val="00CC0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i="1">
                                  <a:ln>
                                    <a:solidFill>
                                      <a:srgbClr val="00CC0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ru-RU" sz="2200" i="1">
                          <a:ln>
                            <a:solidFill>
                              <a:srgbClr val="00CC00"/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CC00"/>
                    </a:solidFill>
                  </a:ln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125" y="2455852"/>
                <a:ext cx="1885323" cy="7375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07504" y="44624"/>
                <a:ext cx="817069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3</m:t>
                      </m:r>
                      <m:r>
                        <a:rPr lang="ru-RU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Н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айд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ем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, при каких </m:t>
                      </m:r>
                      <m:r>
                        <a:rPr lang="en-US" sz="2200" b="0" i="1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корни уравнения удовлетворяют </m:t>
                      </m:r>
                      <m:r>
                        <a:rPr lang="ru-RU" sz="2200" i="1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ОДЗ</m:t>
                      </m:r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4624"/>
                <a:ext cx="8170698" cy="430887"/>
              </a:xfrm>
              <a:prstGeom prst="rect">
                <a:avLst/>
              </a:prstGeom>
              <a:blipFill rotWithShape="1">
                <a:blip r:embed="rId12"/>
                <a:stretch>
                  <a:fillRect l="-75" b="-98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07504" y="4437112"/>
                <a:ext cx="769127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4.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Корни уравнения должны принадлежать отрезку 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200" i="1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i="1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  <m:t>0;1</m:t>
                          </m:r>
                        </m:e>
                      </m:d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437112"/>
                <a:ext cx="7691273" cy="430887"/>
              </a:xfrm>
              <a:prstGeom prst="rect">
                <a:avLst/>
              </a:prstGeom>
              <a:blipFill rotWithShape="1">
                <a:blip r:embed="rId13"/>
                <a:stretch>
                  <a:fillRect l="-79" b="-140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20642" y="4885669"/>
                <a:ext cx="2219110" cy="17748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00CC00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200" b="0" i="1" smtClean="0">
                          <a:ln>
                            <a:solidFill>
                              <a:srgbClr val="00CC00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00CC00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200" i="1">
                                      <a:ln>
                                        <a:solidFill>
                                          <a:srgbClr val="00CC00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i="1">
                                  <a:ln>
                                    <a:solidFill>
                                      <a:srgbClr val="00CC00"/>
                                    </a:solidFill>
                                  </a:ln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n>
                                        <a:solidFill>
                                          <a:srgbClr val="00CC00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n>
                                        <a:solidFill>
                                          <a:srgbClr val="00CC00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n>
                                        <a:solidFill>
                                          <a:srgbClr val="00CC00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ru-RU" sz="2200" b="0" i="1" smtClean="0">
                                  <a:ln>
                                    <a:solidFill>
                                      <a:srgbClr val="00CC0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       </m:t>
                              </m:r>
                            </m:e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CC0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CC0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i="1">
                                      <a:ln>
                                        <a:solidFill>
                                          <a:srgbClr val="00CC00"/>
                                        </a:solidFill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200" i="1">
                                          <a:ln>
                                            <a:solidFill>
                                              <a:srgbClr val="00CC00"/>
                                            </a:solidFill>
                                          </a:ln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CC00"/>
                                            </a:solidFill>
                                          </a:ln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CC00"/>
                                            </a:solidFill>
                                          </a:ln>
                                          <a:latin typeface="Cambria Math"/>
                                          <a:ea typeface="Cambria Math"/>
                                        </a:rPr>
                                        <m:t>5</m:t>
                                      </m:r>
                                    </m:den>
                                  </m:f>
                                  <m:r>
                                    <a:rPr lang="ru-RU" sz="2200" i="1">
                                      <a:ln>
                                        <a:solidFill>
                                          <a:srgbClr val="00CC00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; </m:t>
                                  </m:r>
                                  <m:f>
                                    <m:fPr>
                                      <m:ctrlPr>
                                        <a:rPr lang="en-US" sz="2200" i="1">
                                          <a:ln>
                                            <a:solidFill>
                                              <a:srgbClr val="00CC00"/>
                                            </a:solidFill>
                                          </a:ln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200" i="1">
                                          <a:ln>
                                            <a:solidFill>
                                              <a:srgbClr val="00CC00"/>
                                            </a:solidFill>
                                          </a:ln>
                                          <a:latin typeface="Cambria Math"/>
                                          <a:ea typeface="Cambria Math"/>
                                        </a:rPr>
                                        <m:t>7</m:t>
                                      </m:r>
                                    </m:num>
                                    <m:den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CC00"/>
                                            </a:solidFill>
                                          </a:ln>
                                          <a:latin typeface="Cambria Math"/>
                                          <a:ea typeface="Cambria Math"/>
                                        </a:rPr>
                                        <m:t>5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</a:rPr>
                                    <m:t>0;1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  <m:t>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2" y="4885669"/>
                <a:ext cx="2219110" cy="177484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894589" y="5585213"/>
                <a:ext cx="1885323" cy="7375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rgbClr val="00CC00"/>
                            </a:solidFill>
                          </a:ln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200" b="0" i="1" smtClean="0">
                          <a:ln>
                            <a:solidFill>
                              <a:srgbClr val="00CC00"/>
                            </a:solidFill>
                          </a:ln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n>
                                <a:solidFill>
                                  <a:srgbClr val="00CC00"/>
                                </a:solidFill>
                              </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n>
                                    <a:solidFill>
                                      <a:srgbClr val="00CC0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n>
                                    <a:solidFill>
                                      <a:srgbClr val="00CC0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i="1">
                                  <a:ln>
                                    <a:solidFill>
                                      <a:srgbClr val="00CC0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ru-RU" sz="2200" b="0" i="1" smtClean="0">
                              <a:ln>
                                <a:solidFill>
                                  <a:srgbClr val="00CC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; </m:t>
                          </m:r>
                          <m:f>
                            <m:fPr>
                              <m:ctrlPr>
                                <a:rPr lang="en-US" sz="2200" i="1">
                                  <a:ln>
                                    <a:solidFill>
                                      <a:srgbClr val="00CC0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ru-RU" sz="2200" b="0" i="1" smtClean="0">
                                  <a:ln>
                                    <a:solidFill>
                                      <a:srgbClr val="00CC0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i="1">
                                  <a:ln>
                                    <a:solidFill>
                                      <a:srgbClr val="00CC0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ru-RU" sz="2200" i="1">
                          <a:ln>
                            <a:solidFill>
                              <a:srgbClr val="00CC00"/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CC00"/>
                    </a:solidFill>
                  </a:ln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589" y="5585213"/>
                <a:ext cx="1885323" cy="7375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139952" y="5119319"/>
                <a:ext cx="1927225" cy="1362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2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200" i="1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latin typeface="Cambria Math"/>
                                </a:rPr>
                                <m:t>     </m:t>
                              </m:r>
                            </m:e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       </m:t>
                              </m:r>
                            </m:e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</a:rPr>
                                    <m:t>0;1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5119319"/>
                <a:ext cx="1927225" cy="136261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7229398" y="5302276"/>
                <a:ext cx="1807098" cy="853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rgbClr val="0066FF"/>
                            </a:solidFill>
                          </a:ln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200" b="0" i="1" smtClean="0">
                          <a:ln>
                            <a:solidFill>
                              <a:srgbClr val="0066FF"/>
                            </a:solidFill>
                          </a:ln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endChr m:val=""/>
                          <m:ctrlPr>
                            <a:rPr lang="en-US" sz="2200" b="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ru-RU" sz="2200" b="0" i="1" smtClean="0">
                          <a:ln>
                            <a:solidFill>
                              <a:srgbClr val="0066FF"/>
                            </a:solidFill>
                          </a:ln>
                          <a:latin typeface="Cambria Math"/>
                          <a:ea typeface="Cambria Math"/>
                        </a:rPr>
                        <m:t>;</m:t>
                      </m:r>
                      <m:d>
                        <m:dPr>
                          <m:begChr m:val=""/>
                          <m:endChr m:val="]"/>
                          <m:ctrlPr>
                            <a:rPr lang="ru-RU" sz="2200" b="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CC00"/>
                    </a:solidFill>
                  </a:ln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398" y="5302276"/>
                <a:ext cx="1807098" cy="85305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5663806" y="5167132"/>
                <a:ext cx="1932530" cy="1173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>
                          <a:latin typeface="Cambria Math"/>
                          <a:ea typeface="Cambria Math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     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EC700A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en-US" sz="220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2200" i="1" smtClean="0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200" i="1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latin typeface="Cambria Math"/>
                                    </a:rPr>
                                    <m:t>0;1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806" y="5167132"/>
                <a:ext cx="1932530" cy="1173206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054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79512" y="44624"/>
                <a:ext cx="2287266" cy="1420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FF00FF"/>
                            </a:solidFill>
                          </a:ln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2200" i="1">
                          <a:ln>
                            <a:solidFill>
                              <a:srgbClr val="FF00FF"/>
                            </a:solidFill>
                          </a:ln>
                          <a:latin typeface="Cambria Math"/>
                          <a:ea typeface="Cambria Math"/>
                        </a:rPr>
                        <m:t>)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FF00FF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200" i="1">
                                      <a:ln>
                                        <a:solidFill>
                                          <a:srgbClr val="FF00FF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200" i="1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</a:rPr>
                                <m:t>=2−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n>
                                        <a:solidFill>
                                          <a:srgbClr val="FF00FF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n>
                                        <a:solidFill>
                                          <a:srgbClr val="FF00FF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n>
                                        <a:solidFill>
                                          <a:srgbClr val="FF00FF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          </m:t>
                              </m:r>
                            </m:e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</a:rPr>
                                    <m:t>0;1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  <m:t>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4624"/>
                <a:ext cx="2287266" cy="142058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348407" y="273984"/>
                <a:ext cx="1760097" cy="853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rgbClr val="FF00FF"/>
                            </a:solidFill>
                          </a:ln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200" b="0" i="1" smtClean="0">
                          <a:ln>
                            <a:solidFill>
                              <a:srgbClr val="FF00FF"/>
                            </a:solidFill>
                          </a:ln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200" b="0" i="1" smtClean="0">
                              <a:ln>
                                <a:solidFill>
                                  <a:srgbClr val="FF00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FF00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  <m:r>
                        <a:rPr lang="ru-RU" sz="2200" b="0" i="1" smtClean="0">
                          <a:ln>
                            <a:solidFill>
                              <a:srgbClr val="FF00FF"/>
                            </a:solidFill>
                          </a:ln>
                          <a:latin typeface="Cambria Math"/>
                          <a:ea typeface="Cambria Math"/>
                        </a:rPr>
                        <m:t>;</m:t>
                      </m:r>
                      <m:d>
                        <m:dPr>
                          <m:begChr m:val=""/>
                          <m:ctrlPr>
                            <a:rPr lang="ru-RU" sz="2200" b="0" i="1" smtClean="0">
                              <a:ln>
                                <a:solidFill>
                                  <a:srgbClr val="FF00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i="1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CC00"/>
                    </a:solidFill>
                  </a:ln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407" y="273984"/>
                <a:ext cx="1760097" cy="8530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051720" y="188640"/>
                <a:ext cx="2520280" cy="1023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ru-RU" sz="2200" i="1" smtClean="0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≤1   </m:t>
                              </m:r>
                            </m:e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n>
                                        <a:solidFill>
                                          <a:srgbClr val="FF00FF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n>
                                        <a:solidFill>
                                          <a:srgbClr val="FF00FF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n>
                                        <a:solidFill>
                                          <a:srgbClr val="FF00FF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               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88640"/>
                <a:ext cx="2520280" cy="10237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424803" y="116632"/>
                <a:ext cx="3387557" cy="1173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ru-RU" sz="2200" b="0" i="1" smtClean="0">
                                      <a:ln>
                                        <a:solidFill>
                                          <a:srgbClr val="FF00FF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FF00FF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FF00FF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RU" sz="2200" b="0" i="1" smtClean="0">
                                      <a:ln>
                                        <a:solidFill>
                                          <a:srgbClr val="FF00FF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FF00FF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FF00FF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200" i="1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n>
                                        <a:solidFill>
                                          <a:srgbClr val="FF00FF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n>
                                        <a:solidFill>
                                          <a:srgbClr val="FF00FF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n>
                                        <a:solidFill>
                                          <a:srgbClr val="FF00FF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803" y="116632"/>
                <a:ext cx="3387557" cy="11732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07504" y="1484784"/>
                <a:ext cx="900100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5.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Найдем, при каких </m:t>
                      </m:r>
                      <m:r>
                        <a:rPr lang="en-US" sz="2200" i="1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 корни уравнения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ru-RU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00CC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ru-RU" sz="2200" i="1">
                              <a:ln>
                                <a:solidFill>
                                  <a:srgbClr val="00CC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n>
                            <a:solidFill>
                              <a:srgbClr val="00CC00"/>
                            </a:solidFill>
                          </a:ln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n>
                                <a:solidFill>
                                  <a:srgbClr val="00CC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n>
                                <a:solidFill>
                                  <a:srgbClr val="00CC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00CC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200" b="0" i="1" smtClean="0">
                          <a:ln>
                            <a:solidFill>
                              <a:srgbClr val="00CC00"/>
                            </a:solidFill>
                          </a:ln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ru-RU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0066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ru-RU" sz="2200" i="1">
                              <a:ln>
                                <a:solidFill>
                                  <a:srgbClr val="0066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ln>
                            <a:solidFill>
                              <a:srgbClr val="0066FF"/>
                            </a:solidFill>
                          </a:ln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n>
                            <a:solidFill>
                              <a:srgbClr val="0066FF"/>
                            </a:solidFill>
                          </a:ln>
                          <a:latin typeface="Cambria Math"/>
                        </a:rPr>
                        <m:t>𝑎</m:t>
                      </m:r>
                      <m:r>
                        <a:rPr lang="ru-RU" sz="2200" b="0" i="1" smtClean="0">
                          <a:ln>
                            <a:solidFill>
                              <a:srgbClr val="0066FF"/>
                            </a:solidFill>
                          </a:ln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</a:rPr>
                        <m:t>и </m:t>
                      </m:r>
                      <m:sSub>
                        <m:sSubPr>
                          <m:ctrlPr>
                            <a:rPr lang="ru-RU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FF00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ru-RU" sz="2200" i="1">
                              <a:ln>
                                <a:solidFill>
                                  <a:srgbClr val="FF00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200" i="1">
                          <a:ln>
                            <a:solidFill>
                              <a:srgbClr val="FF00FF"/>
                            </a:solidFill>
                          </a:ln>
                          <a:latin typeface="Cambria Math"/>
                        </a:rPr>
                        <m:t>=2−</m:t>
                      </m:r>
                      <m:r>
                        <a:rPr lang="en-US" sz="2200" i="1">
                          <a:ln>
                            <a:solidFill>
                              <a:srgbClr val="FF00FF"/>
                            </a:solidFill>
                          </a:ln>
                          <a:latin typeface="Cambria Math"/>
                        </a:rPr>
                        <m:t>𝑎</m:t>
                      </m:r>
                      <m:r>
                        <a:rPr lang="en-US" sz="2200" b="0" i="1" smtClean="0">
                          <a:ln>
                            <a:solidFill>
                              <a:srgbClr val="FF00FF"/>
                            </a:solidFill>
                          </a:ln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ru-RU" sz="2200" b="0" i="1" dirty="0" smtClean="0">
                  <a:ln>
                    <a:solidFill>
                      <a:srgbClr val="FF00FF"/>
                    </a:solidFill>
                  </a:ln>
                  <a:latin typeface="Cambria Math"/>
                </a:endParaRP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</a:rPr>
                        <m:t>могут</m:t>
                      </m:r>
                      <m:r>
                        <a:rPr lang="ru-RU" sz="2200" b="0" i="1" smtClean="0">
                          <a:ln>
                            <a:solidFill>
                              <a:srgbClr val="FF00FF"/>
                            </a:solidFill>
                          </a:ln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совпадать</m:t>
                      </m:r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484784"/>
                <a:ext cx="9001000" cy="969496"/>
              </a:xfrm>
              <a:prstGeom prst="rect">
                <a:avLst/>
              </a:prstGeom>
              <a:blipFill rotWithShape="1">
                <a:blip r:embed="rId6"/>
                <a:stretch>
                  <a:fillRect l="-136" b="-3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07504" y="2679303"/>
                <a:ext cx="108715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n>
                              <a:solidFill>
                                <a:srgbClr val="00CC00"/>
                              </a:solidFill>
                            </a:ln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ru-RU" sz="2200" i="1">
                            <a:ln>
                              <a:solidFill>
                                <a:srgbClr val="00CC00"/>
                              </a:solidFill>
                            </a:ln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n>
                          <a:solidFill>
                            <a:srgbClr val="00CC00"/>
                          </a:solidFill>
                        </a:ln>
                        <a:latin typeface="Cambria Math"/>
                      </a:rPr>
                      <m:t>=</m:t>
                    </m:r>
                  </m:oMath>
                </a14:m>
                <a:r>
                  <a:rPr lang="ru-RU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n>
                              <a:solidFill>
                                <a:srgbClr val="0066FF"/>
                              </a:solidFill>
                            </a:ln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ru-RU" sz="2200" i="1">
                            <a:ln>
                              <a:solidFill>
                                <a:srgbClr val="0066FF"/>
                              </a:solidFill>
                            </a:ln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ru-RU" sz="22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679303"/>
                <a:ext cx="1087157" cy="430887"/>
              </a:xfrm>
              <a:prstGeom prst="rect">
                <a:avLst/>
              </a:prstGeom>
              <a:blipFill rotWithShape="1">
                <a:blip r:embed="rId7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07504" y="4581129"/>
                <a:ext cx="117205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0066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ru-RU" sz="2200" i="1">
                              <a:ln>
                                <a:solidFill>
                                  <a:srgbClr val="0066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ln>
                            <a:solidFill>
                              <a:srgbClr val="0066FF"/>
                            </a:solidFill>
                          </a:ln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FF00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ru-RU" sz="2200" i="1">
                              <a:ln>
                                <a:solidFill>
                                  <a:srgbClr val="FF00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581129"/>
                <a:ext cx="1172051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115616" y="2492896"/>
                <a:ext cx="1256946" cy="728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200" b="0" i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492896"/>
                <a:ext cx="1256946" cy="72840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07504" y="3375233"/>
                <a:ext cx="116551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00CC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ru-RU" sz="2200" i="1">
                              <a:ln>
                                <a:solidFill>
                                  <a:srgbClr val="00CC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n>
                            <a:solidFill>
                              <a:srgbClr val="00CC00"/>
                            </a:solidFill>
                          </a:ln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FF00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ru-RU" sz="2200" i="1">
                              <a:ln>
                                <a:solidFill>
                                  <a:srgbClr val="FF00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375233"/>
                <a:ext cx="1165512" cy="430887"/>
              </a:xfrm>
              <a:prstGeom prst="rect">
                <a:avLst/>
              </a:prstGeom>
              <a:blipFill rotWithShape="1">
                <a:blip r:embed="rId10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043608" y="3212976"/>
                <a:ext cx="2834366" cy="728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2−</m:t>
                      </m:r>
                      <m:r>
                        <a:rPr lang="en-US" sz="2200" b="0" i="1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200" b="0" i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  <m:r>
                        <a:rPr lang="en-US" sz="220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20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212976"/>
                <a:ext cx="2834366" cy="72840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115616" y="4587040"/>
                <a:ext cx="284283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2−</m:t>
                      </m:r>
                      <m:r>
                        <a:rPr lang="en-US" sz="2200" b="0" i="1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20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20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587040"/>
                <a:ext cx="2842830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Прямоугольник 173"/>
              <p:cNvSpPr/>
              <p:nvPr/>
            </p:nvSpPr>
            <p:spPr>
              <a:xfrm>
                <a:off x="35496" y="5373216"/>
                <a:ext cx="2785763" cy="728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smtClean="0">
                          <a:latin typeface="Cambria Math"/>
                          <a:ea typeface="Cambria Math"/>
                        </a:rPr>
                        <m:t>Н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о </m:t>
                      </m:r>
                      <m:r>
                        <a:rPr lang="ru-RU" sz="2200" smtClean="0">
                          <a:latin typeface="Cambria Math"/>
                          <a:ea typeface="Cambria Math"/>
                        </a:rPr>
                        <m:t>п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ри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1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200" b="0" i="1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sz="2200" b="0" i="1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ru-RU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00CC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ru-RU" sz="2200" i="1">
                              <a:ln>
                                <a:solidFill>
                                  <a:srgbClr val="00CC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n>
                            <a:solidFill>
                              <a:srgbClr val="00CC00"/>
                            </a:solidFill>
                          </a:ln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n>
                                <a:solidFill>
                                  <a:srgbClr val="00CC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n>
                                <a:solidFill>
                                  <a:srgbClr val="00CC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00CC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74" name="Прямоугольник 1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373216"/>
                <a:ext cx="2785763" cy="72840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Прямоугольник 138"/>
              <p:cNvSpPr/>
              <p:nvPr/>
            </p:nvSpPr>
            <p:spPr>
              <a:xfrm>
                <a:off x="2195736" y="2492896"/>
                <a:ext cx="6044155" cy="728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при 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200" b="0" i="0" smtClean="0">
                          <a:ln>
                            <a:solidFill>
                              <a:srgbClr val="C00000"/>
                            </a:solidFill>
                          </a:ln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  <m:r>
                        <a:rPr lang="ru-RU" sz="2200" b="0" i="1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уравнение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имеет </m:t>
                      </m:r>
                      <m:r>
                        <a:rPr lang="ru-RU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корень 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200" i="1">
                          <a:ln>
                            <a:solidFill>
                              <a:srgbClr val="C00000"/>
                            </a:solidFill>
                          </a:ln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200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a:endParaRPr>
              </a:p>
            </p:txBody>
          </p:sp>
        </mc:Choice>
        <mc:Fallback xmlns="">
          <p:sp>
            <p:nvSpPr>
              <p:cNvPr id="139" name="Прямоугольник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492896"/>
                <a:ext cx="6044155" cy="72840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Прямоугольник 139"/>
              <p:cNvSpPr/>
              <p:nvPr/>
            </p:nvSpPr>
            <p:spPr>
              <a:xfrm>
                <a:off x="3851920" y="3226430"/>
                <a:ext cx="5298630" cy="726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при </m:t>
                      </m:r>
                      <m:r>
                        <a:rPr lang="en-US" sz="2200" b="0" i="1" smtClean="0">
                          <a:ln>
                            <a:solidFill>
                              <a:srgbClr val="FF0000"/>
                            </a:solidFill>
                          </a:ln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200" b="0" i="0" smtClean="0">
                          <a:ln>
                            <a:solidFill>
                              <a:srgbClr val="FF0000"/>
                            </a:solidFill>
                          </a:ln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n>
                                <a:solidFill>
                                  <a:srgbClr val="FF00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200" b="0" i="1" smtClean="0">
                              <a:ln>
                                <a:solidFill>
                                  <a:srgbClr val="FF00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n>
                                <a:solidFill>
                                  <a:srgbClr val="FF00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  <m:r>
                        <a:rPr lang="ru-RU" sz="2200" b="0" i="1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уравнение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имеет </m:t>
                      </m:r>
                      <m:r>
                        <a:rPr lang="ru-RU" sz="2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корень</m:t>
                      </m:r>
                    </m:oMath>
                  </m:oMathPara>
                </a14:m>
                <a:endParaRPr lang="en-US" sz="2200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40" name="Прямоугольник 1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226430"/>
                <a:ext cx="5298630" cy="72622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Прямоугольник 140"/>
              <p:cNvSpPr/>
              <p:nvPr/>
            </p:nvSpPr>
            <p:spPr>
              <a:xfrm>
                <a:off x="107504" y="3789040"/>
                <a:ext cx="992708" cy="728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1" smtClean="0">
                          <a:ln>
                            <a:solidFill>
                              <a:srgbClr val="FF0000"/>
                            </a:solidFill>
                          </a:ln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200" i="1">
                          <a:ln>
                            <a:solidFill>
                              <a:srgbClr val="FF0000"/>
                            </a:solidFill>
                          </a:ln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n>
                                <a:solidFill>
                                  <a:srgbClr val="FF00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n>
                                <a:solidFill>
                                  <a:srgbClr val="FF00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FF00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200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a:endParaRPr>
              </a:p>
            </p:txBody>
          </p:sp>
        </mc:Choice>
        <mc:Fallback xmlns="">
          <p:sp>
            <p:nvSpPr>
              <p:cNvPr id="141" name="Прямоугольник 1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789040"/>
                <a:ext cx="992708" cy="72840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Прямоугольник 141"/>
              <p:cNvSpPr/>
              <p:nvPr/>
            </p:nvSpPr>
            <p:spPr>
              <a:xfrm>
                <a:off x="3851920" y="4581128"/>
                <a:ext cx="511256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при </m:t>
                      </m:r>
                      <m:r>
                        <a:rPr lang="en-US" sz="2200" b="0" i="1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200" b="0" i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ru-RU" sz="2200" b="0" i="1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уравнение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имеет корень</m:t>
                      </m:r>
                    </m:oMath>
                  </m:oMathPara>
                </a14:m>
                <a:endParaRPr lang="ru-RU" sz="2200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a:endParaRPr>
              </a:p>
            </p:txBody>
          </p:sp>
        </mc:Choice>
        <mc:Fallback xmlns="">
          <p:sp>
            <p:nvSpPr>
              <p:cNvPr id="142" name="Прямоугольник 1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581128"/>
                <a:ext cx="5112568" cy="430887"/>
              </a:xfrm>
              <a:prstGeom prst="rect">
                <a:avLst/>
              </a:prstGeom>
              <a:blipFill rotWithShape="1">
                <a:blip r:embed="rId17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Прямоугольник 142"/>
              <p:cNvSpPr/>
              <p:nvPr/>
            </p:nvSpPr>
            <p:spPr>
              <a:xfrm>
                <a:off x="191840" y="5013176"/>
                <a:ext cx="98789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200" i="1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latin typeface="Cambria Math"/>
                        </a:rPr>
                        <m:t>1</m:t>
                      </m:r>
                      <m:r>
                        <a:rPr lang="en-US" sz="220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43" name="Прямоугольник 1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40" y="5013176"/>
                <a:ext cx="987899" cy="43088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Прямоугольник 145"/>
              <p:cNvSpPr/>
              <p:nvPr/>
            </p:nvSpPr>
            <p:spPr>
              <a:xfrm>
                <a:off x="2699792" y="5559623"/>
                <a:ext cx="518270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при </m:t>
                      </m:r>
                      <m:r>
                        <a:rPr lang="en-US" sz="2200" b="0" i="1" smtClean="0">
                          <a:ln>
                            <a:solidFill>
                              <a:srgbClr val="FF0000"/>
                            </a:solidFill>
                          </a:ln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200" b="0" i="0" smtClean="0">
                          <a:ln>
                            <a:solidFill>
                              <a:srgbClr val="FF0000"/>
                            </a:solidFill>
                          </a:ln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FF0000"/>
                            </a:solidFill>
                          </a:ln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ru-RU" sz="2200" b="0" i="1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уравнение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имеет </m:t>
                      </m:r>
                      <m:r>
                        <a:rPr lang="ru-RU" sz="2200" b="0" i="1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корня </m:t>
                      </m:r>
                    </m:oMath>
                  </m:oMathPara>
                </a14:m>
                <a:endParaRPr lang="ru-RU" sz="2200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a:endParaRPr>
              </a:p>
            </p:txBody>
          </p:sp>
        </mc:Choice>
        <mc:Fallback xmlns="">
          <p:sp>
            <p:nvSpPr>
              <p:cNvPr id="146" name="Прямоугольник 1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559623"/>
                <a:ext cx="5182701" cy="430887"/>
              </a:xfrm>
              <a:prstGeom prst="rect">
                <a:avLst/>
              </a:prstGeom>
              <a:blipFill rotWithShape="1">
                <a:blip r:embed="rId19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Прямоугольник 146"/>
              <p:cNvSpPr/>
              <p:nvPr/>
            </p:nvSpPr>
            <p:spPr>
              <a:xfrm>
                <a:off x="107504" y="5949280"/>
                <a:ext cx="1965859" cy="728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FF0000"/>
                            </a:solidFill>
                          </a:ln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i="1">
                          <a:ln>
                            <a:solidFill>
                              <a:srgbClr val="FF0000"/>
                            </a:solidFill>
                          </a:ln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200" i="1">
                          <a:ln>
                            <a:solidFill>
                              <a:srgbClr val="FF0000"/>
                            </a:solidFill>
                          </a:ln>
                          <a:latin typeface="Cambria Math"/>
                        </a:rPr>
                        <m:t>=1</m:t>
                      </m:r>
                      <m:r>
                        <a:rPr lang="ru-RU" sz="2200" b="0" i="1" smtClean="0">
                          <a:ln>
                            <a:solidFill>
                              <a:srgbClr val="FF0000"/>
                            </a:solidFill>
                          </a:ln>
                          <a:latin typeface="Cambria Math"/>
                        </a:rPr>
                        <m:t> </m:t>
                      </m:r>
                      <m:r>
                        <a:rPr lang="ru-RU" sz="2200" i="1" smtClean="0">
                          <a:ln>
                            <a:solidFill>
                              <a:srgbClr val="FF0000"/>
                            </a:solidFill>
                          </a:ln>
                          <a:latin typeface="Cambria Math"/>
                        </a:rPr>
                        <m:t>и</m:t>
                      </m:r>
                      <m:r>
                        <a:rPr lang="ru-RU" sz="2200" b="0" i="1" smtClean="0">
                          <a:ln>
                            <a:solidFill>
                              <a:srgbClr val="FF0000"/>
                            </a:solidFill>
                          </a:ln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n>
                            <a:solidFill>
                              <a:srgbClr val="FF0000"/>
                            </a:solidFill>
                          </a:ln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200" i="1">
                          <a:ln>
                            <a:solidFill>
                              <a:srgbClr val="FF0000"/>
                            </a:solidFill>
                          </a:ln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n>
                                <a:solidFill>
                                  <a:srgbClr val="FF00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n>
                                <a:solidFill>
                                  <a:srgbClr val="FF00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FF00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200" dirty="0">
                  <a:ln>
                    <a:solidFill>
                      <a:srgbClr val="FF0000"/>
                    </a:solidFill>
                  </a:ln>
                </a:endParaRPr>
              </a:p>
            </p:txBody>
          </p:sp>
        </mc:Choice>
        <mc:Fallback xmlns="">
          <p:sp>
            <p:nvSpPr>
              <p:cNvPr id="147" name="Прямоугольник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949280"/>
                <a:ext cx="1965859" cy="72840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0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74" grpId="0"/>
      <p:bldP spid="139" grpId="0"/>
      <p:bldP spid="140" grpId="0"/>
      <p:bldP spid="141" grpId="0"/>
      <p:bldP spid="142" grpId="0"/>
      <p:bldP spid="143" grpId="0"/>
      <p:bldP spid="146" grpId="0"/>
      <p:bldP spid="1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232325" y="2392625"/>
            <a:ext cx="2963577" cy="186698"/>
            <a:chOff x="1248383" y="5589240"/>
            <a:chExt cx="2963577" cy="186698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 rot="3120000" flipH="1" flipV="1">
              <a:off x="1319643" y="5672660"/>
              <a:ext cx="167822" cy="982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 rot="3120000" flipH="1" flipV="1">
              <a:off x="1164963" y="5676434"/>
              <a:ext cx="167822" cy="982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 rot="3120000" flipH="1" flipV="1">
              <a:off x="2255350" y="5672660"/>
              <a:ext cx="167822" cy="982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rot="3120000" flipH="1" flipV="1">
              <a:off x="2100670" y="5676434"/>
              <a:ext cx="167822" cy="982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3120000" flipH="1" flipV="1">
              <a:off x="1945989" y="5680210"/>
              <a:ext cx="167822" cy="982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3120000" flipH="1" flipV="1">
              <a:off x="1791308" y="5683985"/>
              <a:ext cx="167822" cy="982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3120000" flipH="1" flipV="1">
              <a:off x="1636629" y="5687760"/>
              <a:ext cx="167822" cy="982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3120000" flipH="1" flipV="1">
              <a:off x="1481947" y="5691536"/>
              <a:ext cx="167822" cy="982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3120000" flipH="1" flipV="1">
              <a:off x="3191454" y="5672660"/>
              <a:ext cx="167822" cy="982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3120000" flipH="1" flipV="1">
              <a:off x="3036774" y="5676434"/>
              <a:ext cx="167822" cy="982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3120000" flipH="1" flipV="1">
              <a:off x="2882093" y="5680210"/>
              <a:ext cx="167822" cy="982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3120000" flipH="1" flipV="1">
              <a:off x="2727412" y="5683985"/>
              <a:ext cx="167822" cy="982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3120000" flipH="1" flipV="1">
              <a:off x="2572733" y="5687760"/>
              <a:ext cx="167822" cy="982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3120000" flipH="1" flipV="1">
              <a:off x="2418051" y="5691536"/>
              <a:ext cx="167822" cy="982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3120000" flipH="1" flipV="1">
              <a:off x="4127558" y="5672660"/>
              <a:ext cx="167822" cy="982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3120000" flipH="1" flipV="1">
              <a:off x="3972878" y="5676434"/>
              <a:ext cx="167822" cy="982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3120000" flipH="1" flipV="1">
              <a:off x="3818197" y="5680210"/>
              <a:ext cx="167822" cy="982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3120000" flipH="1" flipV="1">
              <a:off x="3663516" y="5683985"/>
              <a:ext cx="167822" cy="982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3120000" flipH="1" flipV="1">
              <a:off x="3508837" y="5687760"/>
              <a:ext cx="167822" cy="982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3120000" flipH="1" flipV="1">
              <a:off x="3354155" y="5691536"/>
              <a:ext cx="167822" cy="982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/>
          <p:nvPr/>
        </p:nvGrpSpPr>
        <p:grpSpPr>
          <a:xfrm>
            <a:off x="1972480" y="2115697"/>
            <a:ext cx="4378829" cy="187094"/>
            <a:chOff x="3598876" y="5517232"/>
            <a:chExt cx="4378829" cy="187094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 rot="18480000" flipV="1">
              <a:off x="6323371" y="5601048"/>
              <a:ext cx="167822" cy="982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8480000" flipV="1">
              <a:off x="6478051" y="5604822"/>
              <a:ext cx="167822" cy="982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8480000" flipV="1">
              <a:off x="5387664" y="5601048"/>
              <a:ext cx="167822" cy="982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8480000" flipV="1">
              <a:off x="5542344" y="5604822"/>
              <a:ext cx="167822" cy="982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8480000" flipV="1">
              <a:off x="5697025" y="5608598"/>
              <a:ext cx="167822" cy="982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8480000" flipV="1">
              <a:off x="5851706" y="5612373"/>
              <a:ext cx="167822" cy="982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8480000" flipV="1">
              <a:off x="6006385" y="5616148"/>
              <a:ext cx="167822" cy="982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8480000" flipV="1">
              <a:off x="6161067" y="5619924"/>
              <a:ext cx="167822" cy="982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8480000" flipV="1">
              <a:off x="4451560" y="5601048"/>
              <a:ext cx="167822" cy="982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8480000" flipV="1">
              <a:off x="4606240" y="5604822"/>
              <a:ext cx="167822" cy="982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8480000" flipV="1">
              <a:off x="4760921" y="5608598"/>
              <a:ext cx="167822" cy="982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8480000" flipV="1">
              <a:off x="4915602" y="5612373"/>
              <a:ext cx="167822" cy="982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8480000" flipV="1">
              <a:off x="5070281" y="5616148"/>
              <a:ext cx="167822" cy="982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8480000" flipV="1">
              <a:off x="5224963" y="5619924"/>
              <a:ext cx="167822" cy="982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8480000" flipV="1">
              <a:off x="3515456" y="5601048"/>
              <a:ext cx="167822" cy="982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18480000" flipV="1">
              <a:off x="3670136" y="5604822"/>
              <a:ext cx="167822" cy="982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18480000" flipV="1">
              <a:off x="3824817" y="5608598"/>
              <a:ext cx="167822" cy="982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18480000" flipV="1">
              <a:off x="3979498" y="5612373"/>
              <a:ext cx="167822" cy="982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18480000" flipV="1">
              <a:off x="4134177" y="5616148"/>
              <a:ext cx="167822" cy="982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rot="18480000" flipV="1">
              <a:off x="4288859" y="5619924"/>
              <a:ext cx="167822" cy="982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18480000" flipV="1">
              <a:off x="7583942" y="5600652"/>
              <a:ext cx="167822" cy="982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18480000" flipV="1">
              <a:off x="7738622" y="5604426"/>
              <a:ext cx="167822" cy="982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18480000" flipV="1">
              <a:off x="7893303" y="5608202"/>
              <a:ext cx="167822" cy="982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18480000" flipV="1">
              <a:off x="6647838" y="5600652"/>
              <a:ext cx="167822" cy="982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18480000" flipV="1">
              <a:off x="6802518" y="5604426"/>
              <a:ext cx="167822" cy="982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rot="18480000" flipV="1">
              <a:off x="6957199" y="5608202"/>
              <a:ext cx="167822" cy="982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18480000" flipV="1">
              <a:off x="7111880" y="5611977"/>
              <a:ext cx="167822" cy="982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18480000" flipV="1">
              <a:off x="7266559" y="5615752"/>
              <a:ext cx="167822" cy="982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rot="18480000" flipV="1">
              <a:off x="7421241" y="5619528"/>
              <a:ext cx="167822" cy="982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/>
          <p:cNvGrpSpPr/>
          <p:nvPr/>
        </p:nvGrpSpPr>
        <p:grpSpPr>
          <a:xfrm>
            <a:off x="4761873" y="1827079"/>
            <a:ext cx="489813" cy="400110"/>
            <a:chOff x="4761873" y="4696800"/>
            <a:chExt cx="489813" cy="400110"/>
          </a:xfrm>
        </p:grpSpPr>
        <p:sp>
          <p:nvSpPr>
            <p:cNvPr id="54" name="Овал 53"/>
            <p:cNvSpPr/>
            <p:nvPr/>
          </p:nvSpPr>
          <p:spPr>
            <a:xfrm>
              <a:off x="4789614" y="4726107"/>
              <a:ext cx="396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Прямоугольник 54"/>
                <p:cNvSpPr/>
                <p:nvPr/>
              </p:nvSpPr>
              <p:spPr>
                <a:xfrm>
                  <a:off x="4761873" y="4696800"/>
                  <a:ext cx="48981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n>
                                  <a:solidFill>
                                    <a:srgbClr val="00CC00"/>
                                  </a:solidFill>
                                </a:ln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000" i="1">
                                <a:ln>
                                  <a:solidFill>
                                    <a:srgbClr val="00CC00"/>
                                  </a:solidFill>
                                </a:ln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138" name="Прямоугольник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1873" y="4696800"/>
                  <a:ext cx="489813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Группа 55"/>
          <p:cNvGrpSpPr/>
          <p:nvPr/>
        </p:nvGrpSpPr>
        <p:grpSpPr>
          <a:xfrm flipH="1">
            <a:off x="931206" y="2397752"/>
            <a:ext cx="3024000" cy="186698"/>
            <a:chOff x="1248383" y="5589240"/>
            <a:chExt cx="2963577" cy="186698"/>
          </a:xfrm>
        </p:grpSpPr>
        <p:cxnSp>
          <p:nvCxnSpPr>
            <p:cNvPr id="57" name="Прямая соединительная линия 56"/>
            <p:cNvCxnSpPr/>
            <p:nvPr/>
          </p:nvCxnSpPr>
          <p:spPr>
            <a:xfrm rot="3120000" flipH="1" flipV="1">
              <a:off x="1319643" y="5672660"/>
              <a:ext cx="167822" cy="982"/>
            </a:xfrm>
            <a:prstGeom prst="line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3120000" flipH="1" flipV="1">
              <a:off x="1164963" y="5676434"/>
              <a:ext cx="167822" cy="982"/>
            </a:xfrm>
            <a:prstGeom prst="line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rot="3120000" flipH="1" flipV="1">
              <a:off x="2255350" y="5672660"/>
              <a:ext cx="167822" cy="982"/>
            </a:xfrm>
            <a:prstGeom prst="line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rot="3120000" flipH="1" flipV="1">
              <a:off x="2100670" y="5676434"/>
              <a:ext cx="167822" cy="982"/>
            </a:xfrm>
            <a:prstGeom prst="line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rot="3120000" flipH="1" flipV="1">
              <a:off x="1945989" y="5680210"/>
              <a:ext cx="167822" cy="982"/>
            </a:xfrm>
            <a:prstGeom prst="line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rot="3120000" flipH="1" flipV="1">
              <a:off x="1791308" y="5683985"/>
              <a:ext cx="167822" cy="982"/>
            </a:xfrm>
            <a:prstGeom prst="line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rot="3120000" flipH="1" flipV="1">
              <a:off x="1636629" y="5687760"/>
              <a:ext cx="167822" cy="982"/>
            </a:xfrm>
            <a:prstGeom prst="line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rot="3120000" flipH="1" flipV="1">
              <a:off x="1481947" y="5691536"/>
              <a:ext cx="167822" cy="982"/>
            </a:xfrm>
            <a:prstGeom prst="line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rot="3120000" flipH="1" flipV="1">
              <a:off x="3191454" y="5672660"/>
              <a:ext cx="167822" cy="982"/>
            </a:xfrm>
            <a:prstGeom prst="line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rot="3120000" flipH="1" flipV="1">
              <a:off x="3036774" y="5676434"/>
              <a:ext cx="167822" cy="982"/>
            </a:xfrm>
            <a:prstGeom prst="line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rot="3120000" flipH="1" flipV="1">
              <a:off x="2882093" y="5680210"/>
              <a:ext cx="167822" cy="982"/>
            </a:xfrm>
            <a:prstGeom prst="line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rot="3120000" flipH="1" flipV="1">
              <a:off x="2727412" y="5683985"/>
              <a:ext cx="167822" cy="982"/>
            </a:xfrm>
            <a:prstGeom prst="line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rot="3120000" flipH="1" flipV="1">
              <a:off x="2572733" y="5687760"/>
              <a:ext cx="167822" cy="982"/>
            </a:xfrm>
            <a:prstGeom prst="line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rot="3120000" flipH="1" flipV="1">
              <a:off x="2418051" y="5691536"/>
              <a:ext cx="167822" cy="982"/>
            </a:xfrm>
            <a:prstGeom prst="line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3120000" flipH="1" flipV="1">
              <a:off x="4127558" y="5672660"/>
              <a:ext cx="167822" cy="982"/>
            </a:xfrm>
            <a:prstGeom prst="line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rot="3120000" flipH="1" flipV="1">
              <a:off x="3972878" y="5676434"/>
              <a:ext cx="167822" cy="982"/>
            </a:xfrm>
            <a:prstGeom prst="line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3120000" flipH="1" flipV="1">
              <a:off x="3818197" y="5680210"/>
              <a:ext cx="167822" cy="982"/>
            </a:xfrm>
            <a:prstGeom prst="line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3120000" flipH="1" flipV="1">
              <a:off x="3663516" y="5683985"/>
              <a:ext cx="167822" cy="982"/>
            </a:xfrm>
            <a:prstGeom prst="line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rot="3120000" flipH="1" flipV="1">
              <a:off x="3508837" y="5687760"/>
              <a:ext cx="167822" cy="982"/>
            </a:xfrm>
            <a:prstGeom prst="line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rot="3120000" flipH="1" flipV="1">
              <a:off x="3354155" y="5691536"/>
              <a:ext cx="167822" cy="982"/>
            </a:xfrm>
            <a:prstGeom prst="line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Группа 76"/>
          <p:cNvGrpSpPr/>
          <p:nvPr/>
        </p:nvGrpSpPr>
        <p:grpSpPr>
          <a:xfrm>
            <a:off x="1178890" y="2457400"/>
            <a:ext cx="495777" cy="404980"/>
            <a:chOff x="1155509" y="5128848"/>
            <a:chExt cx="495777" cy="404980"/>
          </a:xfrm>
        </p:grpSpPr>
        <p:sp>
          <p:nvSpPr>
            <p:cNvPr id="78" name="Овал 77"/>
            <p:cNvSpPr/>
            <p:nvPr/>
          </p:nvSpPr>
          <p:spPr>
            <a:xfrm>
              <a:off x="1168647" y="5173828"/>
              <a:ext cx="396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Прямоугольник 78"/>
                <p:cNvSpPr/>
                <p:nvPr/>
              </p:nvSpPr>
              <p:spPr>
                <a:xfrm>
                  <a:off x="1155509" y="5128848"/>
                  <a:ext cx="49577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n>
                                  <a:solidFill>
                                    <a:srgbClr val="0066FF"/>
                                  </a:solidFill>
                                </a:ln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000" i="1">
                                <a:ln>
                                  <a:solidFill>
                                    <a:srgbClr val="0066FF"/>
                                  </a:solidFill>
                                </a:ln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136" name="Прямоугольник 1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5509" y="5128848"/>
                  <a:ext cx="495777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Группа 79"/>
          <p:cNvGrpSpPr/>
          <p:nvPr/>
        </p:nvGrpSpPr>
        <p:grpSpPr>
          <a:xfrm>
            <a:off x="5868144" y="1726831"/>
            <a:ext cx="756000" cy="576000"/>
            <a:chOff x="7682251" y="3140968"/>
            <a:chExt cx="756000" cy="936000"/>
          </a:xfrm>
        </p:grpSpPr>
        <p:cxnSp>
          <p:nvCxnSpPr>
            <p:cNvPr id="81" name="Прямая соединительная линия 80"/>
            <p:cNvCxnSpPr/>
            <p:nvPr/>
          </p:nvCxnSpPr>
          <p:spPr>
            <a:xfrm>
              <a:off x="7682251" y="3140968"/>
              <a:ext cx="75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rot="16200000">
              <a:off x="7612224" y="3608968"/>
              <a:ext cx="93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Группа 82"/>
          <p:cNvGrpSpPr/>
          <p:nvPr/>
        </p:nvGrpSpPr>
        <p:grpSpPr>
          <a:xfrm>
            <a:off x="3491880" y="1717698"/>
            <a:ext cx="1224000" cy="576000"/>
            <a:chOff x="7454162" y="3140968"/>
            <a:chExt cx="1224000" cy="936000"/>
          </a:xfrm>
        </p:grpSpPr>
        <p:cxnSp>
          <p:nvCxnSpPr>
            <p:cNvPr id="84" name="Прямая соединительная линия 83"/>
            <p:cNvCxnSpPr/>
            <p:nvPr/>
          </p:nvCxnSpPr>
          <p:spPr>
            <a:xfrm rot="10800000">
              <a:off x="7454162" y="3140968"/>
              <a:ext cx="122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rot="16200000">
              <a:off x="7612224" y="3608968"/>
              <a:ext cx="93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Группа 85"/>
          <p:cNvGrpSpPr/>
          <p:nvPr/>
        </p:nvGrpSpPr>
        <p:grpSpPr>
          <a:xfrm>
            <a:off x="1511744" y="1731752"/>
            <a:ext cx="756000" cy="576000"/>
            <a:chOff x="7709746" y="3140968"/>
            <a:chExt cx="756000" cy="936000"/>
          </a:xfrm>
        </p:grpSpPr>
        <p:cxnSp>
          <p:nvCxnSpPr>
            <p:cNvPr id="87" name="Прямая соединительная линия 86"/>
            <p:cNvCxnSpPr/>
            <p:nvPr/>
          </p:nvCxnSpPr>
          <p:spPr>
            <a:xfrm rot="10800000">
              <a:off x="7709746" y="3140968"/>
              <a:ext cx="75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 rot="16200000">
              <a:off x="7612224" y="3608968"/>
              <a:ext cx="93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Прямая со стрелкой 88"/>
          <p:cNvCxnSpPr/>
          <p:nvPr/>
        </p:nvCxnSpPr>
        <p:spPr>
          <a:xfrm flipV="1">
            <a:off x="179512" y="2345357"/>
            <a:ext cx="8100000" cy="479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64"/>
          <p:cNvSpPr txBox="1"/>
          <p:nvPr/>
        </p:nvSpPr>
        <p:spPr>
          <a:xfrm>
            <a:off x="8190766" y="2140732"/>
            <a:ext cx="48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a</a:t>
            </a:r>
            <a:endParaRPr lang="ru-RU" sz="2400" i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Овал 90"/>
          <p:cNvSpPr/>
          <p:nvPr/>
        </p:nvSpPr>
        <p:spPr>
          <a:xfrm rot="10800000">
            <a:off x="4081566" y="2316959"/>
            <a:ext cx="90000" cy="9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 rot="10800000">
            <a:off x="1849318" y="2307752"/>
            <a:ext cx="90000" cy="9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 rot="10800000">
            <a:off x="873798" y="2315658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 rot="10800000">
            <a:off x="6210192" y="2320791"/>
            <a:ext cx="90000" cy="9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 rot="10800000">
            <a:off x="7231918" y="230279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74"/>
              <p:cNvSpPr txBox="1"/>
              <p:nvPr/>
            </p:nvSpPr>
            <p:spPr>
              <a:xfrm>
                <a:off x="3811526" y="2420888"/>
                <a:ext cx="56728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0099"/>
                            </a:solidFill>
                          </a:ln>
                          <a:latin typeface="Cambria Math"/>
                          <a:ea typeface="Cambria Math" pitchFamily="18" charset="0"/>
                        </a:rPr>
                        <m:t>1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0099"/>
                    </a:solidFill>
                  </a:ln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6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526" y="2420888"/>
                <a:ext cx="567286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74"/>
              <p:cNvSpPr txBox="1"/>
              <p:nvPr/>
            </p:nvSpPr>
            <p:spPr>
              <a:xfrm>
                <a:off x="1579278" y="2492896"/>
                <a:ext cx="567286" cy="67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ln>
                                <a:solidFill>
                                  <a:srgbClr val="000099"/>
                                </a:solidFill>
                              </a:ln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n>
                                <a:solidFill>
                                  <a:srgbClr val="000099"/>
                                </a:solidFill>
                              </a:ln>
                              <a:latin typeface="Cambria Math"/>
                              <a:ea typeface="Cambria Math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n>
                                <a:solidFill>
                                  <a:srgbClr val="000099"/>
                                </a:solidFill>
                              </a:ln>
                              <a:latin typeface="Cambria Math"/>
                              <a:ea typeface="Cambria Math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000" dirty="0">
                  <a:ln>
                    <a:solidFill>
                      <a:srgbClr val="000099"/>
                    </a:solidFill>
                  </a:ln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7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278" y="2492896"/>
                <a:ext cx="567286" cy="6705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74"/>
              <p:cNvSpPr txBox="1"/>
              <p:nvPr/>
            </p:nvSpPr>
            <p:spPr>
              <a:xfrm>
                <a:off x="643174" y="2492896"/>
                <a:ext cx="567286" cy="67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ln>
                                <a:solidFill>
                                  <a:srgbClr val="000099"/>
                                </a:solidFill>
                              </a:ln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n>
                                <a:solidFill>
                                  <a:srgbClr val="000099"/>
                                </a:solidFill>
                              </a:ln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n>
                                <a:solidFill>
                                  <a:srgbClr val="000099"/>
                                </a:solidFill>
                              </a:ln>
                              <a:latin typeface="Cambria Math"/>
                              <a:ea typeface="Cambria Math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000" dirty="0">
                  <a:ln>
                    <a:solidFill>
                      <a:srgbClr val="000099"/>
                    </a:solidFill>
                  </a:ln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8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74" y="2492896"/>
                <a:ext cx="567286" cy="6705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74"/>
              <p:cNvSpPr txBox="1"/>
              <p:nvPr/>
            </p:nvSpPr>
            <p:spPr>
              <a:xfrm>
                <a:off x="5980544" y="2492896"/>
                <a:ext cx="56728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ln>
                                <a:solidFill>
                                  <a:srgbClr val="000099"/>
                                </a:solidFill>
                              </a:ln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n>
                                <a:solidFill>
                                  <a:srgbClr val="000099"/>
                                </a:solidFill>
                              </a:ln>
                              <a:latin typeface="Cambria Math"/>
                              <a:ea typeface="Cambria Math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b="0" i="1" smtClean="0">
                              <a:ln>
                                <a:solidFill>
                                  <a:srgbClr val="000099"/>
                                </a:solidFill>
                              </a:ln>
                              <a:latin typeface="Cambria Math"/>
                              <a:ea typeface="Cambria Math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000" dirty="0">
                  <a:ln>
                    <a:solidFill>
                      <a:srgbClr val="000099"/>
                    </a:solidFill>
                  </a:ln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9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544" y="2492896"/>
                <a:ext cx="567286" cy="6685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74"/>
              <p:cNvSpPr txBox="1"/>
              <p:nvPr/>
            </p:nvSpPr>
            <p:spPr>
              <a:xfrm>
                <a:off x="7048300" y="2470463"/>
                <a:ext cx="567286" cy="67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ln>
                                <a:solidFill>
                                  <a:srgbClr val="000099"/>
                                </a:solidFill>
                              </a:ln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n>
                                <a:solidFill>
                                  <a:srgbClr val="000099"/>
                                </a:solidFill>
                              </a:ln>
                              <a:latin typeface="Cambria Math"/>
                              <a:ea typeface="Cambria Math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000" b="0" i="1" smtClean="0">
                              <a:ln>
                                <a:solidFill>
                                  <a:srgbClr val="000099"/>
                                </a:solidFill>
                              </a:ln>
                              <a:latin typeface="Cambria Math"/>
                              <a:ea typeface="Cambria Math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000" dirty="0">
                  <a:ln>
                    <a:solidFill>
                      <a:srgbClr val="000099"/>
                    </a:solidFill>
                  </a:ln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00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300" y="2470463"/>
                <a:ext cx="567286" cy="67050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Группа 100"/>
          <p:cNvGrpSpPr/>
          <p:nvPr/>
        </p:nvGrpSpPr>
        <p:grpSpPr>
          <a:xfrm>
            <a:off x="2731406" y="1827079"/>
            <a:ext cx="489813" cy="400110"/>
            <a:chOff x="2731406" y="4696800"/>
            <a:chExt cx="489813" cy="400110"/>
          </a:xfrm>
        </p:grpSpPr>
        <p:sp>
          <p:nvSpPr>
            <p:cNvPr id="102" name="Овал 101"/>
            <p:cNvSpPr/>
            <p:nvPr/>
          </p:nvSpPr>
          <p:spPr>
            <a:xfrm>
              <a:off x="2770388" y="4726107"/>
              <a:ext cx="396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Прямоугольник 102"/>
                <p:cNvSpPr/>
                <p:nvPr/>
              </p:nvSpPr>
              <p:spPr>
                <a:xfrm>
                  <a:off x="2731406" y="4696800"/>
                  <a:ext cx="48981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n>
                                  <a:solidFill>
                                    <a:srgbClr val="00CC00"/>
                                  </a:solidFill>
                                </a:ln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000" i="1">
                                <a:ln>
                                  <a:solidFill>
                                    <a:srgbClr val="00CC00"/>
                                  </a:solidFill>
                                </a:ln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132" name="Прямоугольник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1406" y="4696800"/>
                  <a:ext cx="489813" cy="400110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Группа 103"/>
          <p:cNvGrpSpPr/>
          <p:nvPr/>
        </p:nvGrpSpPr>
        <p:grpSpPr>
          <a:xfrm>
            <a:off x="2986689" y="2395993"/>
            <a:ext cx="495777" cy="439198"/>
            <a:chOff x="2986689" y="5096910"/>
            <a:chExt cx="495777" cy="439198"/>
          </a:xfrm>
        </p:grpSpPr>
        <p:sp>
          <p:nvSpPr>
            <p:cNvPr id="105" name="Овал 104"/>
            <p:cNvSpPr/>
            <p:nvPr/>
          </p:nvSpPr>
          <p:spPr>
            <a:xfrm>
              <a:off x="3027681" y="5176108"/>
              <a:ext cx="396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Прямоугольник 105"/>
                <p:cNvSpPr/>
                <p:nvPr/>
              </p:nvSpPr>
              <p:spPr>
                <a:xfrm>
                  <a:off x="2986689" y="5096910"/>
                  <a:ext cx="49577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n>
                                  <a:solidFill>
                                    <a:srgbClr val="0066FF"/>
                                  </a:solidFill>
                                </a:ln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000" i="1">
                                <a:ln>
                                  <a:solidFill>
                                    <a:srgbClr val="0066FF"/>
                                  </a:solidFill>
                                </a:ln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133" name="Прямоугольник 1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6689" y="5096910"/>
                  <a:ext cx="495777" cy="400110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Группа 106"/>
          <p:cNvGrpSpPr/>
          <p:nvPr/>
        </p:nvGrpSpPr>
        <p:grpSpPr>
          <a:xfrm>
            <a:off x="4611272" y="2396039"/>
            <a:ext cx="495777" cy="439152"/>
            <a:chOff x="4611272" y="5096956"/>
            <a:chExt cx="495777" cy="439152"/>
          </a:xfrm>
        </p:grpSpPr>
        <p:sp>
          <p:nvSpPr>
            <p:cNvPr id="108" name="Овал 107"/>
            <p:cNvSpPr/>
            <p:nvPr/>
          </p:nvSpPr>
          <p:spPr>
            <a:xfrm>
              <a:off x="4634934" y="5176108"/>
              <a:ext cx="396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Прямоугольник 108"/>
                <p:cNvSpPr/>
                <p:nvPr/>
              </p:nvSpPr>
              <p:spPr>
                <a:xfrm>
                  <a:off x="4611272" y="5096956"/>
                  <a:ext cx="49577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n>
                                  <a:solidFill>
                                    <a:srgbClr val="FF00FF"/>
                                  </a:solidFill>
                                </a:ln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000" i="1">
                                <a:ln>
                                  <a:solidFill>
                                    <a:srgbClr val="FF00FF"/>
                                  </a:solidFill>
                                </a:ln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134" name="Прямоугольник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1272" y="5096956"/>
                  <a:ext cx="495777" cy="40011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Прямоугольник 109"/>
              <p:cNvSpPr/>
              <p:nvPr/>
            </p:nvSpPr>
            <p:spPr>
              <a:xfrm>
                <a:off x="1447194" y="1076344"/>
                <a:ext cx="863890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n>
                            <a:solidFill>
                              <a:srgbClr val="FF0000"/>
                            </a:solidFill>
                          </a:ln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000" i="1">
                          <a:ln>
                            <a:solidFill>
                              <a:srgbClr val="FF0000"/>
                            </a:solidFill>
                          </a:ln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n>
                                <a:solidFill>
                                  <a:srgbClr val="FF00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n>
                                <a:solidFill>
                                  <a:srgbClr val="FF00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000" i="1">
                              <a:ln>
                                <a:solidFill>
                                  <a:srgbClr val="FF00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000" dirty="0">
                  <a:ln>
                    <a:solidFill>
                      <a:srgbClr val="FF0000"/>
                    </a:solidFill>
                  </a:ln>
                </a:endParaRPr>
              </a:p>
            </p:txBody>
          </p:sp>
        </mc:Choice>
        <mc:Fallback xmlns="">
          <p:sp>
            <p:nvSpPr>
              <p:cNvPr id="110" name="Прямоугольник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194" y="1076344"/>
                <a:ext cx="863890" cy="67050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1" name="Группа 110"/>
          <p:cNvGrpSpPr/>
          <p:nvPr/>
        </p:nvGrpSpPr>
        <p:grpSpPr>
          <a:xfrm>
            <a:off x="6452487" y="2398907"/>
            <a:ext cx="495777" cy="436284"/>
            <a:chOff x="6412093" y="5085028"/>
            <a:chExt cx="495777" cy="436284"/>
          </a:xfrm>
        </p:grpSpPr>
        <p:sp>
          <p:nvSpPr>
            <p:cNvPr id="112" name="Овал 111"/>
            <p:cNvSpPr/>
            <p:nvPr/>
          </p:nvSpPr>
          <p:spPr>
            <a:xfrm>
              <a:off x="6454223" y="5161312"/>
              <a:ext cx="396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Прямоугольник 112"/>
                <p:cNvSpPr/>
                <p:nvPr/>
              </p:nvSpPr>
              <p:spPr>
                <a:xfrm>
                  <a:off x="6412093" y="5085028"/>
                  <a:ext cx="49577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n>
                                  <a:solidFill>
                                    <a:srgbClr val="FF00FF"/>
                                  </a:solidFill>
                                </a:ln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000" i="1">
                                <a:ln>
                                  <a:solidFill>
                                    <a:srgbClr val="FF00FF"/>
                                  </a:solidFill>
                                </a:ln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137" name="Прямоугольник 1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2093" y="5085028"/>
                  <a:ext cx="495777" cy="400110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Прямоугольник 113"/>
              <p:cNvSpPr/>
              <p:nvPr/>
            </p:nvSpPr>
            <p:spPr>
              <a:xfrm>
                <a:off x="3164182" y="1052736"/>
                <a:ext cx="1623842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n>
                            <a:solidFill>
                              <a:srgbClr val="FF0000"/>
                            </a:solidFill>
                          </a:ln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000" i="1">
                          <a:ln>
                            <a:solidFill>
                              <a:srgbClr val="FF0000"/>
                            </a:solidFill>
                          </a:ln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n>
                                <a:solidFill>
                                  <a:srgbClr val="FF00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n>
                                <a:solidFill>
                                  <a:srgbClr val="FF00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000" i="1">
                              <a:ln>
                                <a:solidFill>
                                  <a:srgbClr val="FF00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000" b="0" i="1" smtClean="0">
                          <a:ln>
                            <a:solidFill>
                              <a:srgbClr val="FF0000"/>
                            </a:solidFill>
                          </a:ln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n>
                            <a:solidFill>
                              <a:srgbClr val="FF0000"/>
                            </a:solidFill>
                          </a:ln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000" i="1" smtClean="0">
                          <a:ln>
                            <a:solidFill>
                              <a:srgbClr val="FF0000"/>
                            </a:solidFill>
                          </a:ln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ln>
                            <a:solidFill>
                              <a:srgbClr val="FF0000"/>
                            </a:solidFill>
                          </a:ln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ru-RU" sz="2000" dirty="0">
                  <a:ln>
                    <a:solidFill>
                      <a:srgbClr val="FF0000"/>
                    </a:solidFill>
                  </a:ln>
                </a:endParaRPr>
              </a:p>
            </p:txBody>
          </p:sp>
        </mc:Choice>
        <mc:Fallback xmlns="">
          <p:sp>
            <p:nvSpPr>
              <p:cNvPr id="114" name="Прямоугольник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182" y="1052736"/>
                <a:ext cx="1623842" cy="67050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Прямоугольник 114"/>
              <p:cNvSpPr/>
              <p:nvPr/>
            </p:nvSpPr>
            <p:spPr>
              <a:xfrm>
                <a:off x="5796341" y="1059457"/>
                <a:ext cx="863891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n>
                            <a:solidFill>
                              <a:srgbClr val="FF0000"/>
                            </a:solidFill>
                          </a:ln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000" i="1">
                          <a:ln>
                            <a:solidFill>
                              <a:srgbClr val="FF0000"/>
                            </a:solidFill>
                          </a:ln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n>
                                <a:solidFill>
                                  <a:srgbClr val="FF00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n>
                                <a:solidFill>
                                  <a:srgbClr val="FF00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000" i="1">
                              <a:ln>
                                <a:solidFill>
                                  <a:srgbClr val="FF00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000" dirty="0">
                  <a:ln>
                    <a:solidFill>
                      <a:srgbClr val="FF0000"/>
                    </a:solidFill>
                  </a:ln>
                </a:endParaRPr>
              </a:p>
            </p:txBody>
          </p:sp>
        </mc:Choice>
        <mc:Fallback xmlns="">
          <p:sp>
            <p:nvSpPr>
              <p:cNvPr id="115" name="Прямоугольник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341" y="1059457"/>
                <a:ext cx="863891" cy="670505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Прямоугольник 115"/>
              <p:cNvSpPr/>
              <p:nvPr/>
            </p:nvSpPr>
            <p:spPr>
              <a:xfrm>
                <a:off x="179512" y="236861"/>
                <a:ext cx="741151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6</m:t>
                      </m:r>
                      <m:r>
                        <a:rPr lang="ru-RU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Изобразим на оси параметра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количество корней при 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найденных значениях </m:t>
                      </m:r>
                      <m:r>
                        <a:rPr lang="en-US" sz="2200" b="0" i="1" smtClean="0">
                          <a:ln>
                            <a:solidFill>
                              <a:srgbClr val="00FFFF"/>
                            </a:solidFill>
                          </a:ln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6" name="Прямоугольник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36861"/>
                <a:ext cx="7411516" cy="769441"/>
              </a:xfrm>
              <a:prstGeom prst="rect">
                <a:avLst/>
              </a:prstGeom>
              <a:blipFill rotWithShape="1">
                <a:blip r:embed="rId27"/>
                <a:stretch>
                  <a:fillRect l="-329" b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7" name="Группа 116"/>
          <p:cNvGrpSpPr/>
          <p:nvPr/>
        </p:nvGrpSpPr>
        <p:grpSpPr>
          <a:xfrm>
            <a:off x="5738132" y="4869160"/>
            <a:ext cx="3203571" cy="922176"/>
            <a:chOff x="2694326" y="5815212"/>
            <a:chExt cx="3203571" cy="922176"/>
          </a:xfrm>
        </p:grpSpPr>
        <p:sp>
          <p:nvSpPr>
            <p:cNvPr id="118" name="Скругленный прямоугольник 117"/>
            <p:cNvSpPr/>
            <p:nvPr/>
          </p:nvSpPr>
          <p:spPr>
            <a:xfrm rot="10800000">
              <a:off x="2801240" y="5832247"/>
              <a:ext cx="3096657" cy="905139"/>
            </a:xfrm>
            <a:prstGeom prst="roundRect">
              <a:avLst>
                <a:gd name="adj" fmla="val 23762"/>
              </a:avLst>
            </a:prstGeom>
            <a:solidFill>
              <a:srgbClr val="FFE8C5"/>
            </a:solidFill>
            <a:ln w="28575">
              <a:solidFill>
                <a:srgbClr val="CC33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Прямоугольник 118"/>
                <p:cNvSpPr/>
                <p:nvPr/>
              </p:nvSpPr>
              <p:spPr>
                <a:xfrm>
                  <a:off x="2694326" y="5815212"/>
                  <a:ext cx="3193823" cy="9221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400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Ответ:</m:t>
                        </m:r>
                        <m:d>
                          <m:dPr>
                            <m:endChr m:val=""/>
                            <m:ctrlPr>
                              <a:rPr lang="en-US" sz="24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  <m:r>
                          <a:rPr lang="ru-RU" sz="2400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ru-RU" sz="24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4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ru-RU" sz="24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  <m:r>
                          <a:rPr lang="ru-RU" sz="2400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∪</m:t>
                        </m:r>
                        <m:d>
                          <m:dPr>
                            <m:begChr m:val="["/>
                            <m:endChr m:val=""/>
                            <m:ctrlPr>
                              <a:rPr lang="en-US" sz="240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4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ru-RU" sz="2400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  <m:r>
                          <a:rPr lang="ru-RU" sz="240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d>
                          <m:dPr>
                            <m:begChr m:val=""/>
                            <m:ctrlPr>
                              <a:rPr lang="ru-RU" sz="240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sz="2400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ru-RU" sz="24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8" name="Прямоугольник 1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4326" y="5815212"/>
                  <a:ext cx="3193823" cy="922176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6" name="Группа 125"/>
          <p:cNvGrpSpPr/>
          <p:nvPr/>
        </p:nvGrpSpPr>
        <p:grpSpPr>
          <a:xfrm>
            <a:off x="868274" y="2302110"/>
            <a:ext cx="1018623" cy="108000"/>
            <a:chOff x="863599" y="2388046"/>
            <a:chExt cx="1018623" cy="108000"/>
          </a:xfrm>
        </p:grpSpPr>
        <p:cxnSp>
          <p:nvCxnSpPr>
            <p:cNvPr id="121" name="Прямая соединительная линия 120"/>
            <p:cNvCxnSpPr/>
            <p:nvPr/>
          </p:nvCxnSpPr>
          <p:spPr>
            <a:xfrm>
              <a:off x="910222" y="2431293"/>
              <a:ext cx="972000" cy="0"/>
            </a:xfrm>
            <a:prstGeom prst="line">
              <a:avLst/>
            </a:prstGeom>
            <a:ln w="47625">
              <a:solidFill>
                <a:srgbClr val="00FFFF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Овал 123"/>
            <p:cNvSpPr/>
            <p:nvPr/>
          </p:nvSpPr>
          <p:spPr>
            <a:xfrm rot="10800000">
              <a:off x="863599" y="2388046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27" name="Группа 126"/>
          <p:cNvGrpSpPr/>
          <p:nvPr/>
        </p:nvGrpSpPr>
        <p:grpSpPr>
          <a:xfrm>
            <a:off x="6271081" y="2298960"/>
            <a:ext cx="1068837" cy="108000"/>
            <a:chOff x="6275459" y="2376843"/>
            <a:chExt cx="1068837" cy="108000"/>
          </a:xfrm>
        </p:grpSpPr>
        <p:cxnSp>
          <p:nvCxnSpPr>
            <p:cNvPr id="122" name="Прямая соединительная линия 121"/>
            <p:cNvCxnSpPr/>
            <p:nvPr/>
          </p:nvCxnSpPr>
          <p:spPr>
            <a:xfrm>
              <a:off x="6275459" y="2420888"/>
              <a:ext cx="1008000" cy="0"/>
            </a:xfrm>
            <a:prstGeom prst="line">
              <a:avLst/>
            </a:prstGeom>
            <a:ln w="47625">
              <a:solidFill>
                <a:srgbClr val="00FFFF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Овал 124"/>
            <p:cNvSpPr/>
            <p:nvPr/>
          </p:nvSpPr>
          <p:spPr>
            <a:xfrm rot="10800000">
              <a:off x="7236296" y="2376843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Прямоугольник 127"/>
              <p:cNvSpPr/>
              <p:nvPr/>
            </p:nvSpPr>
            <p:spPr>
              <a:xfrm>
                <a:off x="62473" y="3429000"/>
                <a:ext cx="9046031" cy="1272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Уравнение </m:t>
                      </m:r>
                      <m:func>
                        <m:funcPr>
                          <m:ctrlPr>
                            <a:rPr lang="en-US" sz="2200" i="1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200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a:rPr lang="en-US" sz="2200" i="1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  <m:t>−2</m:t>
                          </m:r>
                          <m:r>
                            <a:rPr lang="en-US" sz="2200" i="1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  <m:t>𝑥</m:t>
                          </m:r>
                          <m:r>
                            <a:rPr lang="en-US" sz="2200" i="1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  <m:t>+2</m:t>
                          </m:r>
                          <m:r>
                            <a:rPr lang="en-US" sz="2200" i="1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  <m:t>𝑎</m:t>
                          </m:r>
                          <m:r>
                            <a:rPr lang="en-US" sz="2200" i="1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sz="2200" i="1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=0</m:t>
                      </m:r>
                      <m:r>
                        <a:rPr lang="ru-RU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 </m:t>
                      </m:r>
                      <m:r>
                        <a:rPr lang="ru-RU" sz="2200" i="1">
                          <a:latin typeface="Cambria Math"/>
                        </a:rPr>
                        <m:t>имеет ровно</m:t>
                      </m:r>
                    </m:oMath>
                  </m:oMathPara>
                </a14:m>
                <a:endParaRPr lang="ru-RU" sz="22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 </m:t>
                      </m:r>
                      <m:r>
                        <a:rPr lang="ru-RU" sz="2200" i="1">
                          <a:latin typeface="Cambria Math"/>
                        </a:rPr>
                        <m:t>один корень на отрезке 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i="1">
                              <a:latin typeface="Cambria Math"/>
                            </a:rPr>
                            <m:t>0;1</m:t>
                          </m:r>
                        </m:e>
                      </m:d>
                      <m:r>
                        <a:rPr lang="ru-RU" sz="2200" i="1" smtClean="0">
                          <a:latin typeface="Cambria Math"/>
                        </a:rPr>
                        <m:t>,</m:t>
                      </m:r>
                      <m:r>
                        <a:rPr lang="ru-RU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п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ри </m:t>
                      </m:r>
                      <m:r>
                        <a:rPr lang="en-US" sz="2200" i="1">
                          <a:ln>
                            <a:solidFill>
                              <a:srgbClr val="00FFFF"/>
                            </a:solidFill>
                          </a:ln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200" i="1">
                          <a:ln>
                            <a:solidFill>
                              <a:srgbClr val="00FFFF"/>
                            </a:solidFill>
                          </a:ln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endChr m:val=""/>
                          <m:ctrlPr>
                            <a:rPr lang="en-US" sz="2200" i="1" smtClean="0">
                              <a:ln>
                                <a:solidFill>
                                  <a:srgbClr val="00FF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n>
                                    <a:solidFill>
                                      <a:srgbClr val="00FF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n>
                                    <a:solidFill>
                                      <a:srgbClr val="00FF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200" i="1">
                                  <a:ln>
                                    <a:solidFill>
                                      <a:srgbClr val="00FF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ru-RU" sz="2200" i="1">
                          <a:ln>
                            <a:solidFill>
                              <a:srgbClr val="00FFFF"/>
                            </a:solidFill>
                          </a:ln>
                          <a:latin typeface="Cambria Math"/>
                          <a:ea typeface="Cambria Math"/>
                        </a:rPr>
                        <m:t>;</m:t>
                      </m:r>
                      <m:d>
                        <m:dPr>
                          <m:begChr m:val=""/>
                          <m:endChr m:val="]"/>
                          <m:ctrlPr>
                            <a:rPr lang="ru-RU" sz="2200" i="1">
                              <a:ln>
                                <a:solidFill>
                                  <a:srgbClr val="00FF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200" i="1">
                                  <a:ln>
                                    <a:solidFill>
                                      <a:srgbClr val="00FF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ru-RU" sz="2200" i="1">
                                  <a:ln>
                                    <a:solidFill>
                                      <a:srgbClr val="00FF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sz="2200" i="1">
                                  <a:ln>
                                    <a:solidFill>
                                      <a:srgbClr val="00FF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ru-RU" sz="2200" i="1">
                          <a:ln>
                            <a:solidFill>
                              <a:srgbClr val="00FFFF"/>
                            </a:solidFill>
                          </a:ln>
                          <a:latin typeface="Cambria Math"/>
                          <a:ea typeface="Cambria Math"/>
                        </a:rPr>
                        <m:t>∪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200" i="1">
                              <a:ln>
                                <a:solidFill>
                                  <a:srgbClr val="00FF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200" i="1">
                                  <a:ln>
                                    <a:solidFill>
                                      <a:srgbClr val="00FF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ru-RU" sz="2200" i="1">
                                  <a:ln>
                                    <a:solidFill>
                                      <a:srgbClr val="00FF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ru-RU" sz="2200" i="1">
                                  <a:ln>
                                    <a:solidFill>
                                      <a:srgbClr val="00FF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ru-RU" sz="2200" i="1">
                          <a:ln>
                            <a:solidFill>
                              <a:srgbClr val="00FFFF"/>
                            </a:solidFill>
                          </a:ln>
                          <a:latin typeface="Cambria Math"/>
                          <a:ea typeface="Cambria Math"/>
                        </a:rPr>
                        <m:t>;</m:t>
                      </m:r>
                      <m:d>
                        <m:dPr>
                          <m:begChr m:val=""/>
                          <m:ctrlPr>
                            <a:rPr lang="ru-RU" sz="2200" i="1">
                              <a:ln>
                                <a:solidFill>
                                  <a:srgbClr val="00FF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n>
                                    <a:solidFill>
                                      <a:srgbClr val="00FF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n>
                                    <a:solidFill>
                                      <a:srgbClr val="00FF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i="1">
                                  <a:ln>
                                    <a:solidFill>
                                      <a:srgbClr val="00FF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mc:Choice>
        <mc:Fallback xmlns="">
          <p:sp>
            <p:nvSpPr>
              <p:cNvPr id="128" name="Прямоугольник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3" y="3429000"/>
                <a:ext cx="9046031" cy="1272464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00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0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2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4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 animBg="1"/>
      <p:bldP spid="92" grpId="0" animBg="1"/>
      <p:bldP spid="93" grpId="0" animBg="1"/>
      <p:bldP spid="94" grpId="0" animBg="1"/>
      <p:bldP spid="95" grpId="0" animBg="1"/>
      <p:bldP spid="96" grpId="0"/>
      <p:bldP spid="96" grpId="1"/>
      <p:bldP spid="97" grpId="0"/>
      <p:bldP spid="97" grpId="1"/>
      <p:bldP spid="98" grpId="0"/>
      <p:bldP spid="99" grpId="0"/>
      <p:bldP spid="99" grpId="1"/>
      <p:bldP spid="100" grpId="0"/>
      <p:bldP spid="110" grpId="0"/>
      <p:bldP spid="114" grpId="0"/>
      <p:bldP spid="115" grpId="0"/>
      <p:bldP spid="1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78094" y="-2233"/>
            <a:ext cx="20633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Задание №</a:t>
            </a:r>
            <a:r>
              <a:rPr kumimoji="0" lang="en-US" sz="2400" i="0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18</a:t>
            </a:r>
            <a:endParaRPr kumimoji="0" lang="ru-RU" sz="2400" i="0" u="sng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147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147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0" y="142566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82" name="Rectangle 58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3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5" name="Rectangle 7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6" name="Rectangle 72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8" name="Rectangle 7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9" name="Rectangle 75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1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3" name="Rectangle 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4" name="Rectangle 80"/>
          <p:cNvSpPr>
            <a:spLocks noChangeArrowheads="1"/>
          </p:cNvSpPr>
          <p:nvPr/>
        </p:nvSpPr>
        <p:spPr bwMode="auto">
          <a:xfrm>
            <a:off x="0" y="51012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6" name="Rectangle 8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477582" y="549839"/>
            <a:ext cx="8064408" cy="1389212"/>
            <a:chOff x="180000" y="599628"/>
            <a:chExt cx="8654683" cy="13892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Скругленный прямоугольник 80"/>
                <p:cNvSpPr/>
                <p:nvPr/>
              </p:nvSpPr>
              <p:spPr>
                <a:xfrm rot="10800000">
                  <a:off x="180000" y="599628"/>
                  <a:ext cx="8640472" cy="1389212"/>
                </a:xfrm>
                <a:prstGeom prst="roundRect">
                  <a:avLst/>
                </a:prstGeom>
                <a:solidFill>
                  <a:srgbClr val="FFE8C5"/>
                </a:solidFill>
                <a:ln w="28575">
                  <a:solidFill>
                    <a:srgbClr val="CC3300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200" i="1"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ru-RU" sz="2200" dirty="0"/>
                </a:p>
              </p:txBody>
            </p:sp>
          </mc:Choice>
          <mc:Fallback xmlns="">
            <p:sp>
              <p:nvSpPr>
                <p:cNvPr id="81" name="Скругленный прямоугольник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180000" y="599628"/>
                  <a:ext cx="8640472" cy="1389212"/>
                </a:xfrm>
                <a:prstGeom prst="round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28575">
                  <a:solidFill>
                    <a:srgbClr val="CC3300"/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51520" y="650019"/>
                  <a:ext cx="8583163" cy="1188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2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Найти все значения </m:t>
                        </m:r>
                        <m:r>
                          <a:rPr lang="en-US" sz="22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𝑎</m:t>
                        </m:r>
                        <m:r>
                          <a:rPr lang="ru-RU" sz="22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, при каждом из которых уравнение</m:t>
                        </m:r>
                        <m:r>
                          <a:rPr lang="ru-RU" sz="2200" b="0" i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 </m:t>
                        </m:r>
                        <m:r>
                          <a:rPr lang="en-US" sz="2200" b="0" i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ru-RU" sz="2200" b="0" i="0" dirty="0" smtClean="0">
                    <a:ln>
                      <a:solidFill>
                        <a:schemeClr val="tx1"/>
                      </a:solidFill>
                    </a:ln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2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2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22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/>
                                  </a:rPr>
                                  <m:t>−2</m:t>
                                </m:r>
                              </m:e>
                            </m:d>
                          </m:e>
                        </m:func>
                        <m:r>
                          <a:rPr lang="en-US" sz="2200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  <a:ea typeface="Cambria Math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en-US" sz="22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2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  <m:t>−2</m:t>
                            </m:r>
                            <m:r>
                              <a:rPr lang="en-US" sz="22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  <m:t>𝑥</m:t>
                            </m:r>
                            <m:r>
                              <a:rPr lang="en-US" sz="22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  <m:t>+2</m:t>
                            </m:r>
                            <m:r>
                              <a:rPr lang="en-US" sz="22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  <m:t>𝑎</m:t>
                            </m:r>
                            <m:r>
                              <a:rPr lang="en-US" sz="22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2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ru-RU" sz="22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=0</m:t>
                        </m:r>
                        <m:r>
                          <a:rPr lang="en-US" sz="22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 </m:t>
                        </m:r>
                        <m:r>
                          <a:rPr lang="ru-RU" sz="22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имеет ровно один корень</m:t>
                        </m:r>
                      </m:oMath>
                    </m:oMathPara>
                  </a14:m>
                  <a:endParaRPr lang="en-US" sz="2200" b="0" i="1" dirty="0" smtClean="0">
                    <a:ln>
                      <a:solidFill>
                        <a:schemeClr val="tx1"/>
                      </a:solidFill>
                    </a:ln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2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на отрезке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ru-RU" sz="22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2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  <m:t>0;1</m:t>
                            </m:r>
                          </m:e>
                        </m:d>
                        <m:r>
                          <a:rPr lang="ru-RU" sz="22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ru-RU" sz="2200" b="0" dirty="0" smtClean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650019"/>
                  <a:ext cx="8583163" cy="128843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42" b="-284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Прямоугольник 97"/>
              <p:cNvSpPr/>
              <p:nvPr/>
            </p:nvSpPr>
            <p:spPr>
              <a:xfrm>
                <a:off x="107504" y="4823450"/>
                <a:ext cx="5544616" cy="511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ru-RU" sz="2200" b="0" i="0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ru-RU" sz="220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ru-RU" sz="2200" b="0" i="0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/>
                            </a:rPr>
                            <m:t>−2</m:t>
                          </m:r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  <m:r>
                            <a:rPr lang="en-US" sz="2200" i="1">
                              <a:latin typeface="Cambria Math"/>
                            </a:rPr>
                            <m:t>+2</m:t>
                          </m:r>
                          <m:r>
                            <a:rPr lang="en-US" sz="2200" i="1">
                              <a:latin typeface="Cambria Math"/>
                            </a:rPr>
                            <m:t>𝑎</m:t>
                          </m:r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sz="22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98" name="Прямоугольник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823450"/>
                <a:ext cx="5544616" cy="5117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Прямоугольник 98"/>
              <p:cNvSpPr/>
              <p:nvPr/>
            </p:nvSpPr>
            <p:spPr>
              <a:xfrm>
                <a:off x="5580112" y="4706142"/>
                <a:ext cx="3312368" cy="746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2200" i="1" smtClean="0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n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  <a:latin typeface="Cambria Math"/>
                                        </a:rPr>
                                        <m:t>5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  <a:latin typeface="Cambria Math"/>
                                        </a:rPr>
                                        <m:t>−2</m:t>
                                      </m:r>
                                    </m:e>
                                  </m:d>
                                  <m:r>
                                    <a:rPr lang="en-US" sz="2200" i="1" smtClean="0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</a:rPr>
                                    <m:t>=0                </m:t>
                                  </m:r>
                                </m:e>
                              </m:func>
                            </m:e>
                            <m:e>
                              <m:d>
                                <m:dPr>
                                  <m:ctrlPr>
                                    <a:rPr lang="ru-RU" sz="2200" i="1" smtClean="0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RU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20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99" name="Прямоугольник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706142"/>
                <a:ext cx="3312368" cy="74635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угольник 100"/>
              <p:cNvSpPr/>
              <p:nvPr/>
            </p:nvSpPr>
            <p:spPr>
              <a:xfrm>
                <a:off x="107504" y="5548248"/>
                <a:ext cx="2592288" cy="1000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b="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−2=1      </m:t>
                              </m:r>
                            </m:e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  <m:t>=0        </m:t>
                              </m:r>
                            </m:e>
                            <m:e>
                              <m:r>
                                <a:rPr lang="en-US" sz="220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  <m:t>−2=0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101" name="Прямоугольник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548248"/>
                <a:ext cx="2592288" cy="10001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107504" y="2780928"/>
                <a:ext cx="4896544" cy="676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1.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lang="ru-RU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ОДЗ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−2&gt;0                     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780928"/>
                <a:ext cx="4896544" cy="67666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546249" y="3709720"/>
                <a:ext cx="370627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ru-RU" sz="2200" b="0" i="1" smtClean="0">
                          <a:latin typeface="Cambria Math"/>
                        </a:rPr>
                        <m:t>−2</m:t>
                      </m:r>
                      <m:d>
                        <m:d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i="1">
                              <a:latin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249" y="3709720"/>
                <a:ext cx="3706271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4139952" y="2492896"/>
                <a:ext cx="4032448" cy="1173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  <a:ea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i="1" smtClean="0">
                                  <a:ln>
                                    <a:solidFill>
                                      <a:srgbClr val="EC700A"/>
                                    </a:solidFill>
                                  </a:ln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rgbClr val="EC700A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sz="2200" i="1" smtClean="0">
                                      <a:ln>
                                        <a:solidFill>
                                          <a:srgbClr val="EC700A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EC700A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EC700A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           </m:t>
                              </m:r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                      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ru-RU" sz="2200" i="1" smtClean="0">
                                      <a:ln>
                                        <a:solidFill>
                                          <a:srgbClr val="11FFFF"/>
                                        </a:solidFill>
                                      </a:ln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11FFFF"/>
                                        </a:solidFill>
                                      </a:ln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11FFFF"/>
                                        </a:solidFill>
                                      </a:ln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11FFFF"/>
                                        </a:solidFill>
                                      </a:ln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RU" sz="2200" i="1" smtClean="0">
                                      <a:ln>
                                        <a:solidFill>
                                          <a:srgbClr val="11FFFF"/>
                                        </a:solidFill>
                                      </a:ln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11FFFF"/>
                                        </a:solidFill>
                                      </a:ln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11FFFF"/>
                                        </a:solidFill>
                                      </a:ln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11FFFF"/>
                                        </a:solidFill>
                                      </a:ln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11FFFF"/>
                                        </a:solidFill>
                                      </a:ln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200" i="1" smtClean="0">
                                  <a:ln>
                                    <a:solidFill>
                                      <a:srgbClr val="11FF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ru-RU" sz="2200" i="1" smtClean="0">
                                  <a:ln>
                                    <a:solidFill>
                                      <a:srgbClr val="11FF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492896"/>
                <a:ext cx="4032448" cy="117320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2339752" y="5392283"/>
                <a:ext cx="2592288" cy="1339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i="1" smtClean="0">
                                  <a:ln>
                                    <a:solidFill>
                                      <a:srgbClr val="00CC00"/>
                                    </a:solidFill>
                                  </a:ln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CC00"/>
                                    </a:solidFill>
                                  </a:ln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n>
                                        <a:solidFill>
                                          <a:srgbClr val="00CC00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00CC00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n>
                                        <a:solidFill>
                                          <a:srgbClr val="00CC00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       </m:t>
                              </m:r>
                            </m:e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latin typeface="Cambria Math"/>
                                </a:rPr>
                                <m:t>       </m:t>
                              </m:r>
                            </m:e>
                            <m:e>
                              <m:r>
                                <a:rPr lang="en-US" sz="2200" i="1" smtClean="0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latin typeface="Cambria Math"/>
                                </a:rPr>
                                <m:t>=2−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latin typeface="Cambria Math"/>
                                </a:rPr>
                                <m:t>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392283"/>
                <a:ext cx="2592288" cy="133959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4970185" y="4774003"/>
                <a:ext cx="576064" cy="555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vertJc m:val="bot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groupChrPr>
                        <m:e>
                          <m:r>
                            <a:rPr lang="ru-RU" sz="2200" i="1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ОДЗ</m:t>
                          </m:r>
                        </m:e>
                      </m:groupChr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185" y="4774003"/>
                <a:ext cx="576064" cy="55573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179512" y="4157047"/>
                <a:ext cx="281352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11FFFF"/>
                            </a:solidFill>
                          </a:ln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sz="2200" i="1" smtClean="0">
                              <a:ln>
                                <a:solidFill>
                                  <a:srgbClr val="11FFFF"/>
                                </a:solidFill>
                              </a:ln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11FFFF"/>
                                </a:solidFill>
                              </a:ln>
                              <a:latin typeface="Cambria Math"/>
                            </a:rPr>
                            <m:t>𝑥</m:t>
                          </m:r>
                          <m:r>
                            <a:rPr lang="en-US" sz="2200" i="1">
                              <a:ln>
                                <a:solidFill>
                                  <a:srgbClr val="11FFFF"/>
                                </a:solidFill>
                              </a:ln>
                              <a:latin typeface="Cambria Math"/>
                            </a:rPr>
                            <m:t>−</m:t>
                          </m:r>
                          <m:r>
                            <a:rPr lang="en-US" sz="2200" i="1">
                              <a:ln>
                                <a:solidFill>
                                  <a:srgbClr val="11FFFF"/>
                                </a:solidFill>
                              </a:ln>
                              <a:latin typeface="Cambria Math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ru-RU" sz="2200" i="1">
                              <a:ln>
                                <a:solidFill>
                                  <a:srgbClr val="11FFFF"/>
                                </a:solidFill>
                              </a:ln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11FFFF"/>
                                </a:solidFill>
                              </a:ln>
                              <a:latin typeface="Cambria Math"/>
                            </a:rPr>
                            <m:t>𝑥</m:t>
                          </m:r>
                          <m:r>
                            <a:rPr lang="en-US" sz="2200" i="1">
                              <a:ln>
                                <a:solidFill>
                                  <a:srgbClr val="11FFFF"/>
                                </a:solidFill>
                              </a:ln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n>
                                <a:solidFill>
                                  <a:srgbClr val="11FFFF"/>
                                </a:solidFill>
                              </a:ln>
                              <a:latin typeface="Cambria Math"/>
                            </a:rPr>
                            <m:t>𝑎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11FFFF"/>
                                </a:solidFill>
                              </a:ln>
                              <a:latin typeface="Cambria Math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157047"/>
                <a:ext cx="2813526" cy="4308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2771800" y="3687415"/>
                <a:ext cx="29479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)</m:t>
                      </m:r>
                      <m:r>
                        <a:rPr lang="ru-RU" sz="2200" b="0" i="1" smtClean="0">
                          <a:latin typeface="Cambria Math"/>
                        </a:rPr>
                        <m:t>−</m:t>
                      </m:r>
                      <m:r>
                        <a:rPr lang="en-US" sz="2200" b="0" i="1" smtClean="0">
                          <a:latin typeface="Cambria Math"/>
                        </a:rPr>
                        <m:t>(</m:t>
                      </m:r>
                      <m:r>
                        <a:rPr lang="ru-RU" sz="2200" i="1">
                          <a:latin typeface="Cambria Math"/>
                        </a:rPr>
                        <m:t>2</m:t>
                      </m:r>
                      <m:r>
                        <a:rPr lang="en-US" sz="2200" i="1"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r>
                        <a:rPr lang="en-US" sz="2200" i="1">
                          <a:latin typeface="Cambria Math"/>
                        </a:rPr>
                        <m:t>2</m:t>
                      </m:r>
                      <m:r>
                        <a:rPr lang="en-US" sz="2200" i="1">
                          <a:latin typeface="Cambria Math"/>
                        </a:rPr>
                        <m:t>𝑎</m:t>
                      </m:r>
                      <m:r>
                        <a:rPr lang="en-US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687415"/>
                <a:ext cx="2947987" cy="430887"/>
              </a:xfrm>
              <a:prstGeom prst="rect">
                <a:avLst/>
              </a:prstGeom>
              <a:blipFill rotWithShape="1">
                <a:blip r:embed="rId14"/>
                <a:stretch>
                  <a:fillRect l="-1449"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180000" y="3687415"/>
                <a:ext cx="276665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−2</m:t>
                      </m:r>
                      <m:r>
                        <a:rPr lang="en-US" sz="2200" i="1">
                          <a:latin typeface="Cambria Math"/>
                        </a:rPr>
                        <m:t>𝑥</m:t>
                      </m:r>
                      <m:r>
                        <a:rPr lang="en-US" sz="2200" i="1">
                          <a:latin typeface="Cambria Math"/>
                        </a:rPr>
                        <m:t>+2</m:t>
                      </m:r>
                      <m:r>
                        <a:rPr lang="en-US" sz="2200" i="1">
                          <a:latin typeface="Cambria Math"/>
                        </a:rPr>
                        <m:t>𝑎</m:t>
                      </m:r>
                      <m:r>
                        <a:rPr lang="en-US" sz="22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2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3687415"/>
                <a:ext cx="2766655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3722090" y="2132856"/>
            <a:ext cx="54219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n>
                  <a:solidFill>
                    <a:sysClr val="windowText" lastClr="000000"/>
                  </a:solidFill>
                </a:ln>
                <a:latin typeface="Cambria Math" pitchFamily="18" charset="0"/>
                <a:ea typeface="Cambria Math" pitchFamily="18" charset="0"/>
              </a:rPr>
              <a:t>(координатно-параметрический </a:t>
            </a:r>
            <a:r>
              <a:rPr lang="ru-RU" sz="2200" dirty="0">
                <a:ln>
                  <a:solidFill>
                    <a:sysClr val="windowText" lastClr="000000"/>
                  </a:solidFill>
                </a:ln>
                <a:latin typeface="Cambria Math" pitchFamily="18" charset="0"/>
                <a:ea typeface="Cambria Math" pitchFamily="18" charset="0"/>
              </a:rPr>
              <a:t>метод</a:t>
            </a:r>
            <a:r>
              <a:rPr lang="ru-RU" sz="2200" dirty="0" smtClean="0">
                <a:ln>
                  <a:solidFill>
                    <a:sysClr val="windowText" lastClr="000000"/>
                  </a:solidFill>
                </a:ln>
                <a:latin typeface="Cambria Math" pitchFamily="18" charset="0"/>
                <a:ea typeface="Cambria Math" pitchFamily="18" charset="0"/>
              </a:rPr>
              <a:t>).</a:t>
            </a:r>
            <a:endParaRPr lang="ru-RU" sz="2200" dirty="0">
              <a:ln>
                <a:solidFill>
                  <a:sysClr val="windowText" lastClr="000000"/>
                </a:solidFill>
              </a:ln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09542" y="2132856"/>
            <a:ext cx="18143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Решение 2.</a:t>
            </a:r>
            <a:endParaRPr lang="ru-RU" sz="2200" u="sng" dirty="0" smtClean="0">
              <a:ln>
                <a:solidFill>
                  <a:srgbClr val="C00000"/>
                </a:solidFill>
              </a:ln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388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1" grpId="0"/>
      <p:bldP spid="66" grpId="0"/>
      <p:bldP spid="5" grpId="0"/>
      <p:bldP spid="68" grpId="0"/>
      <p:bldP spid="69" grpId="0"/>
      <p:bldP spid="62" grpId="0"/>
      <p:bldP spid="63" grpId="0"/>
      <p:bldP spid="64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Группа 78"/>
          <p:cNvGrpSpPr/>
          <p:nvPr/>
        </p:nvGrpSpPr>
        <p:grpSpPr>
          <a:xfrm>
            <a:off x="4777224" y="-27384"/>
            <a:ext cx="4320480" cy="5616032"/>
            <a:chOff x="780780" y="821237"/>
            <a:chExt cx="4320480" cy="5616032"/>
          </a:xfrm>
        </p:grpSpPr>
        <p:sp>
          <p:nvSpPr>
            <p:cNvPr id="51" name="Line 25"/>
            <p:cNvSpPr>
              <a:spLocks noChangeShapeType="1"/>
            </p:cNvSpPr>
            <p:nvPr/>
          </p:nvSpPr>
          <p:spPr bwMode="auto">
            <a:xfrm rot="10800000" flipH="1">
              <a:off x="780789" y="4692259"/>
              <a:ext cx="4032000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Line 25"/>
            <p:cNvSpPr>
              <a:spLocks noChangeShapeType="1"/>
            </p:cNvSpPr>
            <p:nvPr/>
          </p:nvSpPr>
          <p:spPr bwMode="auto">
            <a:xfrm rot="10800000" flipH="1">
              <a:off x="828032" y="6044547"/>
              <a:ext cx="4032000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Line 25"/>
            <p:cNvSpPr>
              <a:spLocks noChangeShapeType="1"/>
            </p:cNvSpPr>
            <p:nvPr/>
          </p:nvSpPr>
          <p:spPr bwMode="auto">
            <a:xfrm rot="10800000" flipH="1">
              <a:off x="828032" y="5733255"/>
              <a:ext cx="4032000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Line 25"/>
            <p:cNvSpPr>
              <a:spLocks noChangeShapeType="1"/>
            </p:cNvSpPr>
            <p:nvPr/>
          </p:nvSpPr>
          <p:spPr bwMode="auto">
            <a:xfrm rot="10800000" flipH="1">
              <a:off x="828032" y="5036434"/>
              <a:ext cx="4032000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Line 25"/>
            <p:cNvSpPr>
              <a:spLocks noChangeShapeType="1"/>
            </p:cNvSpPr>
            <p:nvPr/>
          </p:nvSpPr>
          <p:spPr bwMode="auto">
            <a:xfrm rot="10800000" flipH="1">
              <a:off x="828031" y="3356992"/>
              <a:ext cx="4032000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Line 22"/>
            <p:cNvSpPr>
              <a:spLocks noChangeShapeType="1"/>
            </p:cNvSpPr>
            <p:nvPr/>
          </p:nvSpPr>
          <p:spPr bwMode="auto">
            <a:xfrm flipH="1">
              <a:off x="3883260" y="1046706"/>
              <a:ext cx="0" cy="532800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22"/>
            <p:cNvSpPr>
              <a:spLocks noChangeShapeType="1"/>
            </p:cNvSpPr>
            <p:nvPr/>
          </p:nvSpPr>
          <p:spPr bwMode="auto">
            <a:xfrm flipH="1">
              <a:off x="4236459" y="1046706"/>
              <a:ext cx="0" cy="532800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Line 22"/>
            <p:cNvSpPr>
              <a:spLocks noChangeShapeType="1"/>
            </p:cNvSpPr>
            <p:nvPr/>
          </p:nvSpPr>
          <p:spPr bwMode="auto">
            <a:xfrm flipH="1">
              <a:off x="1057191" y="1053328"/>
              <a:ext cx="0" cy="532800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 rot="10800000" flipH="1">
              <a:off x="780788" y="3681918"/>
              <a:ext cx="4032000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Line 25"/>
            <p:cNvSpPr>
              <a:spLocks noChangeShapeType="1"/>
            </p:cNvSpPr>
            <p:nvPr/>
          </p:nvSpPr>
          <p:spPr bwMode="auto">
            <a:xfrm rot="10800000" flipH="1">
              <a:off x="780789" y="4018698"/>
              <a:ext cx="4032000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Line 25"/>
            <p:cNvSpPr>
              <a:spLocks noChangeShapeType="1"/>
            </p:cNvSpPr>
            <p:nvPr/>
          </p:nvSpPr>
          <p:spPr bwMode="auto">
            <a:xfrm rot="10800000" flipH="1">
              <a:off x="780789" y="4355478"/>
              <a:ext cx="4032000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Line 25"/>
            <p:cNvSpPr>
              <a:spLocks noChangeShapeType="1"/>
            </p:cNvSpPr>
            <p:nvPr/>
          </p:nvSpPr>
          <p:spPr bwMode="auto">
            <a:xfrm rot="10800000" flipH="1">
              <a:off x="780780" y="1328440"/>
              <a:ext cx="4032000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Line 25"/>
            <p:cNvSpPr>
              <a:spLocks noChangeShapeType="1"/>
            </p:cNvSpPr>
            <p:nvPr/>
          </p:nvSpPr>
          <p:spPr bwMode="auto">
            <a:xfrm rot="10800000" flipH="1">
              <a:off x="780780" y="1665219"/>
              <a:ext cx="4032000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Line 25"/>
            <p:cNvSpPr>
              <a:spLocks noChangeShapeType="1"/>
            </p:cNvSpPr>
            <p:nvPr/>
          </p:nvSpPr>
          <p:spPr bwMode="auto">
            <a:xfrm rot="10800000" flipH="1">
              <a:off x="780780" y="2001998"/>
              <a:ext cx="4032000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Line 25"/>
            <p:cNvSpPr>
              <a:spLocks noChangeShapeType="1"/>
            </p:cNvSpPr>
            <p:nvPr/>
          </p:nvSpPr>
          <p:spPr bwMode="auto">
            <a:xfrm rot="10800000" flipH="1">
              <a:off x="780780" y="2338779"/>
              <a:ext cx="4032000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Line 25"/>
            <p:cNvSpPr>
              <a:spLocks noChangeShapeType="1"/>
            </p:cNvSpPr>
            <p:nvPr/>
          </p:nvSpPr>
          <p:spPr bwMode="auto">
            <a:xfrm rot="10800000" flipH="1">
              <a:off x="780780" y="2675559"/>
              <a:ext cx="4032000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Line 25"/>
            <p:cNvSpPr>
              <a:spLocks noChangeShapeType="1"/>
            </p:cNvSpPr>
            <p:nvPr/>
          </p:nvSpPr>
          <p:spPr bwMode="auto">
            <a:xfrm rot="10800000" flipH="1">
              <a:off x="780780" y="3012338"/>
              <a:ext cx="4032000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Line 22"/>
            <p:cNvSpPr>
              <a:spLocks noChangeShapeType="1"/>
            </p:cNvSpPr>
            <p:nvPr/>
          </p:nvSpPr>
          <p:spPr bwMode="auto">
            <a:xfrm flipH="1">
              <a:off x="3538007" y="1007476"/>
              <a:ext cx="0" cy="532800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Line 22"/>
            <p:cNvSpPr>
              <a:spLocks noChangeShapeType="1"/>
            </p:cNvSpPr>
            <p:nvPr/>
          </p:nvSpPr>
          <p:spPr bwMode="auto">
            <a:xfrm flipH="1">
              <a:off x="3184808" y="1007476"/>
              <a:ext cx="0" cy="532800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Line 22"/>
            <p:cNvSpPr>
              <a:spLocks noChangeShapeType="1"/>
            </p:cNvSpPr>
            <p:nvPr/>
          </p:nvSpPr>
          <p:spPr bwMode="auto">
            <a:xfrm flipH="1">
              <a:off x="2831609" y="1007476"/>
              <a:ext cx="0" cy="532800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Line 22"/>
            <p:cNvSpPr>
              <a:spLocks noChangeShapeType="1"/>
            </p:cNvSpPr>
            <p:nvPr/>
          </p:nvSpPr>
          <p:spPr bwMode="auto">
            <a:xfrm flipH="1">
              <a:off x="2478410" y="1007476"/>
              <a:ext cx="0" cy="532800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Line 22"/>
            <p:cNvSpPr>
              <a:spLocks noChangeShapeType="1"/>
            </p:cNvSpPr>
            <p:nvPr/>
          </p:nvSpPr>
          <p:spPr bwMode="auto">
            <a:xfrm flipH="1">
              <a:off x="2125211" y="1007476"/>
              <a:ext cx="0" cy="532800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 type="arrow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Line 22"/>
            <p:cNvSpPr>
              <a:spLocks noChangeShapeType="1"/>
            </p:cNvSpPr>
            <p:nvPr/>
          </p:nvSpPr>
          <p:spPr bwMode="auto">
            <a:xfrm flipH="1">
              <a:off x="1772012" y="1007476"/>
              <a:ext cx="0" cy="532800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Line 22"/>
            <p:cNvSpPr>
              <a:spLocks noChangeShapeType="1"/>
            </p:cNvSpPr>
            <p:nvPr/>
          </p:nvSpPr>
          <p:spPr bwMode="auto">
            <a:xfrm flipH="1">
              <a:off x="1418812" y="1007476"/>
              <a:ext cx="0" cy="532800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1758962" y="821237"/>
                  <a:ext cx="3303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  <a:ea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ru-RU" sz="2400" i="1" dirty="0">
                    <a:ln>
                      <a:solidFill>
                        <a:schemeClr val="tx1"/>
                      </a:solidFill>
                    </a:ln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8962" y="821237"/>
                  <a:ext cx="330383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370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4770877" y="5271590"/>
                  <a:ext cx="3303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ru-RU" sz="2400" dirty="0">
                    <a:ln>
                      <a:solidFill>
                        <a:schemeClr val="tx1"/>
                      </a:solidFill>
                    </a:ln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0877" y="5271590"/>
                  <a:ext cx="330383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85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/>
            <p:cNvSpPr txBox="1"/>
            <p:nvPr/>
          </p:nvSpPr>
          <p:spPr>
            <a:xfrm>
              <a:off x="2053211" y="5325646"/>
              <a:ext cx="3893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latin typeface="Cambria Math" panose="02040503050406030204" pitchFamily="18" charset="0"/>
                  <a:ea typeface="Cambria Math" panose="02040503050406030204" pitchFamily="18" charset="0"/>
                </a:rPr>
                <a:t>О</a:t>
              </a:r>
              <a:endParaRPr lang="ru-RU" sz="2400" dirty="0">
                <a:ln>
                  <a:solidFill>
                    <a:schemeClr val="tx1"/>
                  </a:solidFill>
                </a:ln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29349" y="3469650"/>
              <a:ext cx="330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n>
                    <a:solidFill>
                      <a:schemeClr val="tx1"/>
                    </a:solidFill>
                  </a:ln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ru-RU" sz="2000" dirty="0">
                <a:ln>
                  <a:solidFill>
                    <a:schemeClr val="tx1"/>
                  </a:solidFill>
                </a:ln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34773" y="5301208"/>
              <a:ext cx="330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n>
                    <a:solidFill>
                      <a:schemeClr val="tx1"/>
                    </a:solidFill>
                  </a:ln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ru-RU" sz="2000" dirty="0">
                <a:ln>
                  <a:solidFill>
                    <a:schemeClr val="tx1"/>
                  </a:solidFill>
                </a:ln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>
              <a:off x="2053211" y="3686248"/>
              <a:ext cx="14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>
              <a:off x="3816142" y="5378627"/>
              <a:ext cx="14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Line 22"/>
            <p:cNvSpPr>
              <a:spLocks noChangeShapeType="1"/>
            </p:cNvSpPr>
            <p:nvPr/>
          </p:nvSpPr>
          <p:spPr bwMode="auto">
            <a:xfrm flipH="1">
              <a:off x="4572000" y="1109269"/>
              <a:ext cx="0" cy="532800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Line 25"/>
            <p:cNvSpPr>
              <a:spLocks noChangeShapeType="1"/>
            </p:cNvSpPr>
            <p:nvPr/>
          </p:nvSpPr>
          <p:spPr bwMode="auto">
            <a:xfrm flipH="1">
              <a:off x="899592" y="5373216"/>
              <a:ext cx="406800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 type="arrow"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Прямоугольник 153"/>
              <p:cNvSpPr/>
              <p:nvPr/>
            </p:nvSpPr>
            <p:spPr>
              <a:xfrm>
                <a:off x="143508" y="757628"/>
                <a:ext cx="3492388" cy="2671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EC700A"/>
                                    </a:solidFill>
                                  </a:ln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EC700A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n>
                                        <a:solidFill>
                                          <a:srgbClr val="EC700A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n>
                                        <a:solidFill>
                                          <a:srgbClr val="EC700A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n>
                                        <a:solidFill>
                                          <a:srgbClr val="EC700A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ru-RU" sz="2200" b="0" i="1" smtClean="0">
                                  <a:ln>
                                    <a:solidFill>
                                      <a:srgbClr val="EC700A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                                 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ru-RU" sz="2200" i="1">
                                      <a:ln>
                                        <a:solidFill>
                                          <a:srgbClr val="11FFFF"/>
                                        </a:solidFill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11FFFF"/>
                                        </a:solidFill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11FFFF"/>
                                        </a:solidFill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11FFFF"/>
                                        </a:solidFill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RU" sz="2200" i="1">
                                      <a:ln>
                                        <a:solidFill>
                                          <a:srgbClr val="11FFFF"/>
                                        </a:solidFill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11FFFF"/>
                                        </a:solidFill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11FFFF"/>
                                        </a:solidFill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11FFFF"/>
                                        </a:solidFill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11FFFF"/>
                                        </a:solidFill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200" i="1">
                                  <a:ln>
                                    <a:solidFill>
                                      <a:srgbClr val="11FFFF"/>
                                    </a:solidFill>
                                  </a:ln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11FFFF"/>
                                    </a:solidFill>
                                  </a:ln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i="1" smtClean="0">
                                  <a:ln>
                                    <a:solidFill>
                                      <a:srgbClr val="3F007E"/>
                                    </a:solidFill>
                                  </a:ln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0≤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rgbClr val="3F007E"/>
                                    </a:solidFill>
                                  </a:ln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rgbClr val="3F007E"/>
                                    </a:solidFill>
                                  </a:ln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≤1                          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ru-RU" sz="22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CC00"/>
                                            </a:solidFill>
                                          </a:ln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CC00"/>
                                            </a:solidFill>
                                          </a:ln>
                                          <a:latin typeface="Cambria Math"/>
                                        </a:rPr>
                                        <m:t>=</m:t>
                                      </m:r>
                                      <m:f>
                                        <m:fPr>
                                          <m:ctrlPr>
                                            <a:rPr lang="en-US" sz="2200" i="1" smtClean="0">
                                              <a:ln>
                                                <a:solidFill>
                                                  <a:srgbClr val="00CC00"/>
                                                </a:solidFill>
                                              </a:ln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200" i="1">
                                              <a:ln>
                                                <a:solidFill>
                                                  <a:srgbClr val="00CC00"/>
                                                </a:solidFill>
                                              </a:ln>
                                              <a:latin typeface="Cambria Math"/>
                                              <a:ea typeface="Cambria Math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sz="2200" i="1">
                                              <a:ln>
                                                <a:solidFill>
                                                  <a:srgbClr val="00CC00"/>
                                                </a:solidFill>
                                              </a:ln>
                                              <a:latin typeface="Cambria Math"/>
                                              <a:ea typeface="Cambria Math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       </m:t>
                                      </m:r>
                                    </m:e>
                                    <m:e>
                                      <m:r>
                                        <a:rPr lang="en-US" sz="2200" i="1" smtClean="0">
                                          <a:ln>
                                            <a:solidFill>
                                              <a:srgbClr val="0066FF"/>
                                            </a:solidFill>
                                          </a:ln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66FF"/>
                                            </a:solidFill>
                                          </a:ln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66FF"/>
                                            </a:solidFill>
                                          </a:ln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66FF"/>
                                            </a:solidFill>
                                          </a:ln>
                                          <a:latin typeface="Cambria Math"/>
                                        </a:rPr>
                                        <m:t>       </m:t>
                                      </m:r>
                                    </m:e>
                                    <m:e>
                                      <m:r>
                                        <a:rPr lang="en-US" sz="2200" i="1" smtClean="0">
                                          <a:ln>
                                            <a:solidFill>
                                              <a:srgbClr val="9900FF"/>
                                            </a:solidFill>
                                          </a:ln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200" i="1" smtClean="0">
                                          <a:ln>
                                            <a:solidFill>
                                              <a:srgbClr val="9900FF"/>
                                            </a:solidFill>
                                          </a:ln>
                                          <a:latin typeface="Cambria Math"/>
                                        </a:rPr>
                                        <m:t>=2−</m:t>
                                      </m:r>
                                      <m:r>
                                        <a:rPr lang="en-US" sz="2200" i="1" smtClean="0">
                                          <a:ln>
                                            <a:solidFill>
                                              <a:srgbClr val="9900FF"/>
                                            </a:solidFill>
                                          </a:ln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</m:eqArr>
                                  <m:r>
                                    <a:rPr lang="ru-RU" sz="2200" b="0" i="1" smtClean="0">
                                      <a:ln>
                                        <a:solidFill>
                                          <a:srgbClr val="CC00CC"/>
                                        </a:solidFill>
                                      </a:ln>
                                      <a:latin typeface="Cambria Math"/>
                                    </a:rPr>
                                    <m:t>                        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154" name="Прямоугольник 1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8" y="757628"/>
                <a:ext cx="3492388" cy="26713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66063" y="5589240"/>
                <a:ext cx="8676963" cy="728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</a:rPr>
                        <m:t>2)</m:t>
                      </m:r>
                      <m:r>
                        <a:rPr lang="ru-RU" sz="220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smtClean="0">
                          <a:latin typeface="Cambria Math"/>
                        </a:rPr>
                        <m:t>прямые</m:t>
                      </m:r>
                      <m:r>
                        <a:rPr lang="ru-RU" sz="2200" b="0" i="0" smtClean="0">
                          <a:latin typeface="Cambria Math"/>
                        </a:rPr>
                        <m:t>: </m:t>
                      </m:r>
                      <m:r>
                        <a:rPr lang="en-US" sz="2200" i="1">
                          <a:ln>
                            <a:solidFill>
                              <a:srgbClr val="00CC00"/>
                            </a:solidFill>
                          </a:ln>
                          <a:latin typeface="Cambria Math"/>
                        </a:rPr>
                        <m:t>𝑥</m:t>
                      </m:r>
                      <m:r>
                        <a:rPr lang="en-US" sz="2200" i="1">
                          <a:ln>
                            <a:solidFill>
                              <a:srgbClr val="00CC00"/>
                            </a:solidFill>
                          </a:ln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n>
                                <a:solidFill>
                                  <a:srgbClr val="00CC00"/>
                                </a:solidFill>
                              </a:ln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n>
                                <a:solidFill>
                                  <a:srgbClr val="00CC00"/>
                                </a:solidFill>
                              </a:ln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00CC00"/>
                                </a:solidFill>
                              </a:ln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ru-RU" sz="2200" i="1">
                          <a:latin typeface="Cambria Math"/>
                        </a:rPr>
                        <m:t>;</m:t>
                      </m:r>
                      <m:r>
                        <a:rPr lang="en-US" sz="2200" i="1">
                          <a:ln>
                            <a:solidFill>
                              <a:srgbClr val="0066FF"/>
                            </a:solidFill>
                          </a:ln>
                          <a:latin typeface="Cambria Math"/>
                        </a:rPr>
                        <m:t>𝑎</m:t>
                      </m:r>
                      <m:r>
                        <a:rPr lang="en-US" sz="2200" i="1">
                          <a:ln>
                            <a:solidFill>
                              <a:srgbClr val="0066FF"/>
                            </a:solidFill>
                          </a:ln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n>
                            <a:solidFill>
                              <a:srgbClr val="0066FF"/>
                            </a:solidFill>
                          </a:ln>
                          <a:latin typeface="Cambria Math"/>
                        </a:rPr>
                        <m:t>𝑥</m:t>
                      </m:r>
                      <m:r>
                        <a:rPr lang="ru-RU" sz="2200" i="1">
                          <a:latin typeface="Cambria Math"/>
                        </a:rPr>
                        <m:t>;</m:t>
                      </m:r>
                      <m:r>
                        <a:rPr lang="en-US" sz="2200" i="1" smtClean="0">
                          <a:ln>
                            <a:solidFill>
                              <a:srgbClr val="9900FF"/>
                            </a:solidFill>
                          </a:ln>
                          <a:latin typeface="Cambria Math"/>
                        </a:rPr>
                        <m:t>𝑎</m:t>
                      </m:r>
                      <m:r>
                        <a:rPr lang="en-US" sz="2200" i="1" smtClean="0">
                          <a:ln>
                            <a:solidFill>
                              <a:srgbClr val="9900FF"/>
                            </a:solidFill>
                          </a:ln>
                          <a:latin typeface="Cambria Math"/>
                        </a:rPr>
                        <m:t>=−</m:t>
                      </m:r>
                      <m:r>
                        <a:rPr lang="en-US" sz="2200" i="1" smtClean="0">
                          <a:ln>
                            <a:solidFill>
                              <a:srgbClr val="9900FF"/>
                            </a:solidFill>
                          </a:ln>
                          <a:latin typeface="Cambria Math"/>
                        </a:rPr>
                        <m:t>𝑥</m:t>
                      </m:r>
                      <m:r>
                        <a:rPr lang="en-US" sz="2200" i="1" smtClean="0">
                          <a:ln>
                            <a:solidFill>
                              <a:srgbClr val="9900FF"/>
                            </a:solidFill>
                          </a:ln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99FF66"/>
                    </a:solidFill>
                  </a:ln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63" y="5589240"/>
                <a:ext cx="8676963" cy="7284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Равнобедренный треугольник 117"/>
          <p:cNvSpPr/>
          <p:nvPr/>
        </p:nvSpPr>
        <p:spPr>
          <a:xfrm rot="5400000">
            <a:off x="6352941" y="2303407"/>
            <a:ext cx="1994363" cy="1044000"/>
          </a:xfrm>
          <a:prstGeom prst="triangle">
            <a:avLst/>
          </a:prstGeom>
          <a:solidFill>
            <a:srgbClr val="CCFFCC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Равнобедренный треугольник 115"/>
          <p:cNvSpPr/>
          <p:nvPr/>
        </p:nvSpPr>
        <p:spPr>
          <a:xfrm rot="16200000" flipH="1">
            <a:off x="7421124" y="2290186"/>
            <a:ext cx="1994363" cy="1067874"/>
          </a:xfrm>
          <a:prstGeom prst="triangle">
            <a:avLst/>
          </a:prstGeom>
          <a:solidFill>
            <a:srgbClr val="81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6847105" y="128916"/>
            <a:ext cx="2250599" cy="4982232"/>
          </a:xfrm>
          <a:prstGeom prst="rect">
            <a:avLst/>
          </a:prstGeom>
          <a:solidFill>
            <a:srgbClr val="FFD85D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Равнобедренный треугольник 113"/>
          <p:cNvSpPr/>
          <p:nvPr/>
        </p:nvSpPr>
        <p:spPr>
          <a:xfrm rot="5400000">
            <a:off x="4446104" y="1646691"/>
            <a:ext cx="4500000" cy="2376000"/>
          </a:xfrm>
          <a:prstGeom prst="triangle">
            <a:avLst/>
          </a:prstGeom>
          <a:solidFill>
            <a:srgbClr val="81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EA00"/>
                </a:solidFill>
              </a:ln>
            </a:endParaRPr>
          </a:p>
        </p:txBody>
      </p:sp>
      <p:sp>
        <p:nvSpPr>
          <p:cNvPr id="81" name="Line 25"/>
          <p:cNvSpPr>
            <a:spLocks noChangeShapeType="1"/>
          </p:cNvSpPr>
          <p:nvPr/>
        </p:nvSpPr>
        <p:spPr bwMode="auto">
          <a:xfrm flipH="1" flipV="1">
            <a:off x="5415256" y="479818"/>
            <a:ext cx="3517256" cy="3363819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3" name="Line 25"/>
          <p:cNvSpPr>
            <a:spLocks noChangeShapeType="1"/>
          </p:cNvSpPr>
          <p:nvPr/>
        </p:nvSpPr>
        <p:spPr bwMode="auto">
          <a:xfrm flipV="1">
            <a:off x="7181252" y="158855"/>
            <a:ext cx="0" cy="5184000"/>
          </a:xfrm>
          <a:prstGeom prst="line">
            <a:avLst/>
          </a:prstGeom>
          <a:noFill/>
          <a:ln w="28575">
            <a:solidFill>
              <a:srgbClr val="00B050"/>
            </a:solidFill>
            <a:prstDash val="solid"/>
            <a:round/>
            <a:headEnd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" name="Line 25"/>
          <p:cNvSpPr>
            <a:spLocks noChangeShapeType="1"/>
          </p:cNvSpPr>
          <p:nvPr/>
        </p:nvSpPr>
        <p:spPr bwMode="auto">
          <a:xfrm flipH="1" flipV="1">
            <a:off x="6840475" y="198085"/>
            <a:ext cx="6629" cy="4997841"/>
          </a:xfrm>
          <a:prstGeom prst="line">
            <a:avLst/>
          </a:prstGeom>
          <a:noFill/>
          <a:ln w="28575">
            <a:solidFill>
              <a:schemeClr val="accent6"/>
            </a:solidFill>
            <a:prstDash val="dash"/>
            <a:round/>
            <a:headEnd/>
            <a:tailEnd type="none" w="med" len="med"/>
          </a:ln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 Box 29"/>
              <p:cNvSpPr txBox="1">
                <a:spLocks noChangeArrowheads="1"/>
              </p:cNvSpPr>
              <p:nvPr/>
            </p:nvSpPr>
            <p:spPr bwMode="auto">
              <a:xfrm rot="19030352">
                <a:off x="8180381" y="1942596"/>
                <a:ext cx="108012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0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ru-RU" sz="2000" i="1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9030352">
                <a:off x="8180381" y="1942596"/>
                <a:ext cx="1080120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29"/>
              <p:cNvSpPr txBox="1">
                <a:spLocks noChangeArrowheads="1"/>
              </p:cNvSpPr>
              <p:nvPr/>
            </p:nvSpPr>
            <p:spPr bwMode="auto">
              <a:xfrm rot="2640000">
                <a:off x="5015377" y="826740"/>
                <a:ext cx="158417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000" b="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2000" b="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b="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</m:oMath>
                  </m:oMathPara>
                </a14:m>
                <a:endParaRPr lang="ru-RU" sz="2000" i="1" dirty="0">
                  <a:ln>
                    <a:solidFill>
                      <a:srgbClr val="9900FF"/>
                    </a:solidFill>
                  </a:ln>
                  <a:solidFill>
                    <a:srgbClr val="9900FF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640000">
                <a:off x="5015377" y="826740"/>
                <a:ext cx="1584176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 Box 29"/>
              <p:cNvSpPr txBox="1">
                <a:spLocks noChangeArrowheads="1"/>
              </p:cNvSpPr>
              <p:nvPr/>
            </p:nvSpPr>
            <p:spPr bwMode="auto">
              <a:xfrm>
                <a:off x="6228184" y="5085184"/>
                <a:ext cx="1080120" cy="6127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>
                            <a:solidFill>
                              <a:srgbClr val="EC700A"/>
                            </a:solidFill>
                          </a:ln>
                          <a:solidFill>
                            <a:schemeClr val="accent6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b="0" i="1" smtClean="0">
                          <a:ln>
                            <a:solidFill>
                              <a:srgbClr val="EC700A"/>
                            </a:solidFill>
                          </a:ln>
                          <a:solidFill>
                            <a:schemeClr val="accent6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n>
                                <a:solidFill>
                                  <a:srgbClr val="EC700A"/>
                                </a:solidFill>
                              </a:ln>
                              <a:solidFill>
                                <a:schemeClr val="accent6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n>
                                <a:solidFill>
                                  <a:srgbClr val="EC700A"/>
                                </a:solidFill>
                              </a:ln>
                              <a:solidFill>
                                <a:schemeClr val="accent6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n>
                                <a:solidFill>
                                  <a:srgbClr val="EC700A"/>
                                </a:solidFill>
                              </a:ln>
                              <a:solidFill>
                                <a:schemeClr val="accent6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i="1" dirty="0">
                  <a:ln>
                    <a:solidFill>
                      <a:srgbClr val="EC700A"/>
                    </a:solidFill>
                  </a:ln>
                  <a:solidFill>
                    <a:schemeClr val="accent6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8184" y="5085184"/>
                <a:ext cx="1080120" cy="61279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 Box 29"/>
              <p:cNvSpPr txBox="1">
                <a:spLocks noChangeArrowheads="1"/>
              </p:cNvSpPr>
              <p:nvPr/>
            </p:nvSpPr>
            <p:spPr bwMode="auto">
              <a:xfrm>
                <a:off x="6948264" y="44624"/>
                <a:ext cx="1080120" cy="695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CC00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CC00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CC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CC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CC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000" i="1" dirty="0">
                  <a:ln>
                    <a:solidFill>
                      <a:srgbClr val="00B050"/>
                    </a:solidFill>
                  </a:ln>
                  <a:solidFill>
                    <a:srgbClr val="00CC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48264" y="44624"/>
                <a:ext cx="1080120" cy="69506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Line 25"/>
          <p:cNvSpPr>
            <a:spLocks noChangeShapeType="1"/>
          </p:cNvSpPr>
          <p:nvPr/>
        </p:nvSpPr>
        <p:spPr bwMode="auto">
          <a:xfrm flipH="1" flipV="1">
            <a:off x="7879703" y="213695"/>
            <a:ext cx="4884" cy="4982232"/>
          </a:xfrm>
          <a:prstGeom prst="line">
            <a:avLst/>
          </a:prstGeom>
          <a:noFill/>
          <a:ln w="19050">
            <a:solidFill>
              <a:srgbClr val="4B0096"/>
            </a:solidFill>
            <a:prstDash val="solid"/>
            <a:round/>
            <a:headEnd/>
            <a:tailEnd type="none" w="med" len="med"/>
          </a:ln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 Box 29"/>
              <p:cNvSpPr txBox="1">
                <a:spLocks noChangeArrowheads="1"/>
              </p:cNvSpPr>
              <p:nvPr/>
            </p:nvSpPr>
            <p:spPr bwMode="auto">
              <a:xfrm>
                <a:off x="7412177" y="5157192"/>
                <a:ext cx="10801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b="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ru-RU" i="1" dirty="0">
                  <a:ln>
                    <a:solidFill>
                      <a:srgbClr val="6600CC"/>
                    </a:solidFill>
                  </a:ln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12177" y="5157192"/>
                <a:ext cx="108012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 Box 29"/>
              <p:cNvSpPr txBox="1">
                <a:spLocks noChangeArrowheads="1"/>
              </p:cNvSpPr>
              <p:nvPr/>
            </p:nvSpPr>
            <p:spPr bwMode="auto">
              <a:xfrm>
                <a:off x="6507096" y="4477025"/>
                <a:ext cx="432048" cy="6127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i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7096" y="4477025"/>
                <a:ext cx="432048" cy="61279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 Box 29"/>
              <p:cNvSpPr txBox="1">
                <a:spLocks noChangeArrowheads="1"/>
              </p:cNvSpPr>
              <p:nvPr/>
            </p:nvSpPr>
            <p:spPr bwMode="auto">
              <a:xfrm>
                <a:off x="7087348" y="4501141"/>
                <a:ext cx="416604" cy="636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i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7348" y="4501141"/>
                <a:ext cx="416604" cy="63664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Прямоугольник 116"/>
          <p:cNvSpPr/>
          <p:nvPr/>
        </p:nvSpPr>
        <p:spPr>
          <a:xfrm rot="10800000">
            <a:off x="6115241" y="174960"/>
            <a:ext cx="1756882" cy="4982232"/>
          </a:xfrm>
          <a:prstGeom prst="rect">
            <a:avLst/>
          </a:prstGeom>
          <a:solidFill>
            <a:srgbClr val="C1C1F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7504" y="4069719"/>
                <a:ext cx="4267130" cy="1375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</a:rPr>
                        <m:t>1)</m:t>
                      </m:r>
                      <m:r>
                        <a:rPr lang="ru-RU" sz="2200" b="0" i="1" smtClean="0">
                          <a:ln>
                            <a:solidFill>
                              <a:srgbClr val="99FF66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n>
                            <a:solidFill>
                              <a:srgbClr val="99FF66"/>
                            </a:solidFill>
                          </a:ln>
                          <a:latin typeface="Cambria Math"/>
                        </a:rPr>
                        <m:t>ГМТ</m:t>
                      </m:r>
                      <m:r>
                        <a:rPr lang="ru-RU" sz="22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2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EC700A"/>
                                    </a:solidFill>
                                  </a:ln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EC700A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n>
                                        <a:solidFill>
                                          <a:srgbClr val="EC700A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n>
                                        <a:solidFill>
                                          <a:srgbClr val="EC700A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n>
                                        <a:solidFill>
                                          <a:srgbClr val="EC700A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ru-RU" sz="2200" i="1">
                                  <a:ln>
                                    <a:solidFill>
                                      <a:srgbClr val="EC700A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                                 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ru-RU" sz="2200" i="1">
                                      <a:ln>
                                        <a:solidFill>
                                          <a:srgbClr val="11FFFF"/>
                                        </a:solidFill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11FFFF"/>
                                        </a:solidFill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11FFFF"/>
                                        </a:solidFill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11FFFF"/>
                                        </a:solidFill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RU" sz="2200" i="1">
                                      <a:ln>
                                        <a:solidFill>
                                          <a:srgbClr val="11FFFF"/>
                                        </a:solidFill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11FFFF"/>
                                        </a:solidFill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11FFFF"/>
                                        </a:solidFill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11FFFF"/>
                                        </a:solidFill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11FFFF"/>
                                        </a:solidFill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200" i="1">
                                  <a:ln>
                                    <a:solidFill>
                                      <a:srgbClr val="11FFFF"/>
                                    </a:solidFill>
                                  </a:ln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11FFFF"/>
                                    </a:solidFill>
                                  </a:ln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i="1" smtClean="0">
                                  <a:ln>
                                    <a:solidFill>
                                      <a:srgbClr val="3F007E"/>
                                    </a:solidFill>
                                  </a:ln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0≤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rgbClr val="3F007E"/>
                                    </a:solidFill>
                                  </a:ln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rgbClr val="3F007E"/>
                                    </a:solidFill>
                                  </a:ln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≤1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069719"/>
                <a:ext cx="4267130" cy="137550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79512" y="3645024"/>
                <a:ext cx="434817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4.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</a:rPr>
                        <m:t>По</m:t>
                      </m:r>
                      <m:r>
                        <a:rPr lang="ru-RU" sz="2200" i="1" smtClean="0">
                          <a:latin typeface="Cambria Math"/>
                        </a:rPr>
                        <m:t>строим  график уравнения: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645024"/>
                <a:ext cx="4348178" cy="430887"/>
              </a:xfrm>
              <a:prstGeom prst="rect">
                <a:avLst/>
              </a:prstGeom>
              <a:blipFill rotWithShape="1">
                <a:blip r:embed="rId1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Line 25"/>
          <p:cNvSpPr>
            <a:spLocks noChangeShapeType="1"/>
          </p:cNvSpPr>
          <p:nvPr/>
        </p:nvSpPr>
        <p:spPr bwMode="auto">
          <a:xfrm flipH="1" flipV="1">
            <a:off x="6840473" y="1844822"/>
            <a:ext cx="1031649" cy="980585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6804476" y="1808824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Line 25"/>
          <p:cNvSpPr>
            <a:spLocks noChangeShapeType="1"/>
          </p:cNvSpPr>
          <p:nvPr/>
        </p:nvSpPr>
        <p:spPr bwMode="auto">
          <a:xfrm flipV="1">
            <a:off x="5567656" y="1700808"/>
            <a:ext cx="3492000" cy="33480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0" name="Line 25"/>
          <p:cNvSpPr>
            <a:spLocks noChangeShapeType="1"/>
          </p:cNvSpPr>
          <p:nvPr/>
        </p:nvSpPr>
        <p:spPr bwMode="auto">
          <a:xfrm flipV="1">
            <a:off x="6823892" y="2837626"/>
            <a:ext cx="1060695" cy="1023421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7848587" y="2821084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Line 25"/>
          <p:cNvSpPr>
            <a:spLocks noChangeShapeType="1"/>
          </p:cNvSpPr>
          <p:nvPr/>
        </p:nvSpPr>
        <p:spPr bwMode="auto">
          <a:xfrm flipH="1" flipV="1">
            <a:off x="7181251" y="2168863"/>
            <a:ext cx="0" cy="1335729"/>
          </a:xfrm>
          <a:prstGeom prst="line">
            <a:avLst/>
          </a:prstGeom>
          <a:noFill/>
          <a:ln w="28575">
            <a:solidFill>
              <a:srgbClr val="00B050"/>
            </a:solidFill>
            <a:prstDash val="solid"/>
            <a:round/>
            <a:headEnd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7147091" y="3470856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7145252" y="2132863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 Box 29"/>
              <p:cNvSpPr txBox="1">
                <a:spLocks noChangeArrowheads="1"/>
              </p:cNvSpPr>
              <p:nvPr/>
            </p:nvSpPr>
            <p:spPr bwMode="auto">
              <a:xfrm rot="19030352">
                <a:off x="6966916" y="3222268"/>
                <a:ext cx="10801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ru-RU" i="1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3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9030352">
                <a:off x="6966916" y="3222268"/>
                <a:ext cx="1080120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 Box 29"/>
              <p:cNvSpPr txBox="1">
                <a:spLocks noChangeArrowheads="1"/>
              </p:cNvSpPr>
              <p:nvPr/>
            </p:nvSpPr>
            <p:spPr bwMode="auto">
              <a:xfrm rot="2640000">
                <a:off x="6792919" y="2118147"/>
                <a:ext cx="158417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b="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b="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b="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</m:oMath>
                  </m:oMathPara>
                </a14:m>
                <a:endParaRPr lang="ru-RU" i="1" dirty="0">
                  <a:ln>
                    <a:solidFill>
                      <a:srgbClr val="9900FF"/>
                    </a:solidFill>
                  </a:ln>
                  <a:solidFill>
                    <a:srgbClr val="9900FF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4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640000">
                <a:off x="6792919" y="2118147"/>
                <a:ext cx="1584176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 Box 29"/>
              <p:cNvSpPr txBox="1">
                <a:spLocks noChangeArrowheads="1"/>
              </p:cNvSpPr>
              <p:nvPr/>
            </p:nvSpPr>
            <p:spPr bwMode="auto">
              <a:xfrm>
                <a:off x="6300192" y="2365182"/>
                <a:ext cx="1080120" cy="6127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CC00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CC00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CC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CC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CC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i="1" dirty="0">
                  <a:ln>
                    <a:solidFill>
                      <a:srgbClr val="00B050"/>
                    </a:solidFill>
                  </a:ln>
                  <a:solidFill>
                    <a:srgbClr val="00CC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5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0192" y="2365182"/>
                <a:ext cx="1080120" cy="612796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Овал 106"/>
          <p:cNvSpPr/>
          <p:nvPr/>
        </p:nvSpPr>
        <p:spPr>
          <a:xfrm>
            <a:off x="6787892" y="3807638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Прямоугольник 154"/>
              <p:cNvSpPr/>
              <p:nvPr/>
            </p:nvSpPr>
            <p:spPr>
              <a:xfrm>
                <a:off x="179512" y="44624"/>
                <a:ext cx="314752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3.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i="1" smtClean="0">
                          <a:latin typeface="Cambria Math"/>
                          <a:ea typeface="Cambria Math" panose="02040503050406030204" pitchFamily="18" charset="0"/>
                        </a:rPr>
                        <m:t>И</m:t>
                      </m:r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сходное уравнение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2200" b="0" i="1" smtClean="0">
                        <a:latin typeface="Cambria Math"/>
                        <a:ea typeface="Cambria Math" panose="02040503050406030204" pitchFamily="18" charset="0"/>
                      </a:rPr>
                      <m:t>равносильно</m:t>
                    </m:r>
                    <m:r>
                      <a:rPr lang="ru-R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систем</m:t>
                    </m:r>
                  </m:oMath>
                </a14:m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е:</a:t>
                </a:r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5" name="Прямоугольник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4624"/>
                <a:ext cx="3147528" cy="769441"/>
              </a:xfrm>
              <a:prstGeom prst="rect">
                <a:avLst/>
              </a:prstGeom>
              <a:blipFill rotWithShape="1">
                <a:blip r:embed="rId24"/>
                <a:stretch>
                  <a:fillRect b="-14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4716016" y="5769988"/>
                <a:ext cx="372782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</a:rPr>
                        <m:t>, </m:t>
                      </m:r>
                      <m:r>
                        <a:rPr lang="en-US" sz="2200" i="1" smtClean="0">
                          <a:latin typeface="Cambria Math"/>
                        </a:rPr>
                        <m:t>принадлежащие </m:t>
                      </m:r>
                      <m:r>
                        <a:rPr lang="en-US" sz="2200" i="1" smtClean="0">
                          <a:ln>
                            <a:solidFill>
                              <a:srgbClr val="99FF66"/>
                            </a:solidFill>
                          </a:ln>
                          <a:latin typeface="Cambria Math"/>
                        </a:rPr>
                        <m:t>ГМТ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99FF66"/>
                    </a:solidFill>
                  </a:ln>
                </a:endParaRPr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769988"/>
                <a:ext cx="3727820" cy="430887"/>
              </a:xfrm>
              <a:prstGeom prst="rect">
                <a:avLst/>
              </a:prstGeom>
              <a:blipFill rotWithShape="1">
                <a:blip r:embed="rId2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47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4" grpId="0"/>
      <p:bldP spid="118" grpId="0" animBg="1"/>
      <p:bldP spid="118" grpId="1" animBg="1"/>
      <p:bldP spid="116" grpId="0" animBg="1"/>
      <p:bldP spid="116" grpId="1" animBg="1"/>
      <p:bldP spid="115" grpId="0" animBg="1"/>
      <p:bldP spid="115" grpId="1" animBg="1"/>
      <p:bldP spid="114" grpId="0" animBg="1"/>
      <p:bldP spid="114" grpId="1" animBg="1"/>
      <p:bldP spid="81" grpId="0" animBg="1"/>
      <p:bldP spid="81" grpId="1" animBg="1"/>
      <p:bldP spid="81" grpId="2" animBg="1"/>
      <p:bldP spid="83" grpId="0" animBg="1"/>
      <p:bldP spid="83" grpId="1" animBg="1"/>
      <p:bldP spid="83" grpId="2" animBg="1"/>
      <p:bldP spid="82" grpId="0" animBg="1"/>
      <p:bldP spid="82" grpId="1" animBg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 animBg="1"/>
      <p:bldP spid="88" grpId="1" animBg="1"/>
      <p:bldP spid="89" grpId="0"/>
      <p:bldP spid="89" grpId="1"/>
      <p:bldP spid="90" grpId="0"/>
      <p:bldP spid="90" grpId="1"/>
      <p:bldP spid="91" grpId="0"/>
      <p:bldP spid="91" grpId="1"/>
      <p:bldP spid="117" grpId="0" animBg="1"/>
      <p:bldP spid="117" grpId="1" animBg="1"/>
      <p:bldP spid="2" grpId="0"/>
      <p:bldP spid="6" grpId="0"/>
      <p:bldP spid="129" grpId="0" animBg="1"/>
      <p:bldP spid="106" grpId="0" animBg="1"/>
      <p:bldP spid="130" grpId="0" animBg="1"/>
      <p:bldP spid="130" grpId="1" animBg="1"/>
      <p:bldP spid="130" grpId="2" animBg="1"/>
      <p:bldP spid="80" grpId="0" animBg="1"/>
      <p:bldP spid="103" grpId="0" animBg="1"/>
      <p:bldP spid="132" grpId="0" animBg="1"/>
      <p:bldP spid="105" grpId="0" animBg="1"/>
      <p:bldP spid="104" grpId="0" animBg="1"/>
      <p:bldP spid="133" grpId="0"/>
      <p:bldP spid="134" grpId="0"/>
      <p:bldP spid="135" grpId="0"/>
      <p:bldP spid="107" grpId="0" animBg="1"/>
      <p:bldP spid="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Группа 78"/>
          <p:cNvGrpSpPr/>
          <p:nvPr/>
        </p:nvGrpSpPr>
        <p:grpSpPr>
          <a:xfrm>
            <a:off x="4777224" y="-27384"/>
            <a:ext cx="4320480" cy="5616032"/>
            <a:chOff x="780780" y="821237"/>
            <a:chExt cx="4320480" cy="5616032"/>
          </a:xfrm>
        </p:grpSpPr>
        <p:sp>
          <p:nvSpPr>
            <p:cNvPr id="51" name="Line 25"/>
            <p:cNvSpPr>
              <a:spLocks noChangeShapeType="1"/>
            </p:cNvSpPr>
            <p:nvPr/>
          </p:nvSpPr>
          <p:spPr bwMode="auto">
            <a:xfrm rot="10800000" flipH="1">
              <a:off x="780789" y="4692259"/>
              <a:ext cx="4032000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Line 25"/>
            <p:cNvSpPr>
              <a:spLocks noChangeShapeType="1"/>
            </p:cNvSpPr>
            <p:nvPr/>
          </p:nvSpPr>
          <p:spPr bwMode="auto">
            <a:xfrm rot="10800000" flipH="1">
              <a:off x="828032" y="6044547"/>
              <a:ext cx="4032000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Line 25"/>
            <p:cNvSpPr>
              <a:spLocks noChangeShapeType="1"/>
            </p:cNvSpPr>
            <p:nvPr/>
          </p:nvSpPr>
          <p:spPr bwMode="auto">
            <a:xfrm rot="10800000" flipH="1">
              <a:off x="828032" y="5733255"/>
              <a:ext cx="4032000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Line 25"/>
            <p:cNvSpPr>
              <a:spLocks noChangeShapeType="1"/>
            </p:cNvSpPr>
            <p:nvPr/>
          </p:nvSpPr>
          <p:spPr bwMode="auto">
            <a:xfrm rot="10800000" flipH="1">
              <a:off x="828032" y="5036434"/>
              <a:ext cx="4032000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Line 25"/>
            <p:cNvSpPr>
              <a:spLocks noChangeShapeType="1"/>
            </p:cNvSpPr>
            <p:nvPr/>
          </p:nvSpPr>
          <p:spPr bwMode="auto">
            <a:xfrm rot="10800000" flipH="1">
              <a:off x="828031" y="3356992"/>
              <a:ext cx="4032000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Line 22"/>
            <p:cNvSpPr>
              <a:spLocks noChangeShapeType="1"/>
            </p:cNvSpPr>
            <p:nvPr/>
          </p:nvSpPr>
          <p:spPr bwMode="auto">
            <a:xfrm flipH="1">
              <a:off x="3883260" y="1046706"/>
              <a:ext cx="0" cy="532800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22"/>
            <p:cNvSpPr>
              <a:spLocks noChangeShapeType="1"/>
            </p:cNvSpPr>
            <p:nvPr/>
          </p:nvSpPr>
          <p:spPr bwMode="auto">
            <a:xfrm flipH="1">
              <a:off x="4236459" y="1046706"/>
              <a:ext cx="0" cy="532800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Line 22"/>
            <p:cNvSpPr>
              <a:spLocks noChangeShapeType="1"/>
            </p:cNvSpPr>
            <p:nvPr/>
          </p:nvSpPr>
          <p:spPr bwMode="auto">
            <a:xfrm flipH="1">
              <a:off x="1057191" y="1053328"/>
              <a:ext cx="0" cy="532800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 rot="10800000" flipH="1">
              <a:off x="780788" y="3681918"/>
              <a:ext cx="4032000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Line 25"/>
            <p:cNvSpPr>
              <a:spLocks noChangeShapeType="1"/>
            </p:cNvSpPr>
            <p:nvPr/>
          </p:nvSpPr>
          <p:spPr bwMode="auto">
            <a:xfrm rot="10800000" flipH="1">
              <a:off x="780789" y="4018698"/>
              <a:ext cx="4032000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Line 25"/>
            <p:cNvSpPr>
              <a:spLocks noChangeShapeType="1"/>
            </p:cNvSpPr>
            <p:nvPr/>
          </p:nvSpPr>
          <p:spPr bwMode="auto">
            <a:xfrm rot="10800000" flipH="1">
              <a:off x="780789" y="4355478"/>
              <a:ext cx="4032000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Line 25"/>
            <p:cNvSpPr>
              <a:spLocks noChangeShapeType="1"/>
            </p:cNvSpPr>
            <p:nvPr/>
          </p:nvSpPr>
          <p:spPr bwMode="auto">
            <a:xfrm rot="10800000" flipH="1">
              <a:off x="780780" y="1328440"/>
              <a:ext cx="4032000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Line 25"/>
            <p:cNvSpPr>
              <a:spLocks noChangeShapeType="1"/>
            </p:cNvSpPr>
            <p:nvPr/>
          </p:nvSpPr>
          <p:spPr bwMode="auto">
            <a:xfrm rot="10800000" flipH="1">
              <a:off x="780780" y="1665219"/>
              <a:ext cx="4032000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Line 25"/>
            <p:cNvSpPr>
              <a:spLocks noChangeShapeType="1"/>
            </p:cNvSpPr>
            <p:nvPr/>
          </p:nvSpPr>
          <p:spPr bwMode="auto">
            <a:xfrm rot="10800000" flipH="1">
              <a:off x="780780" y="2001998"/>
              <a:ext cx="4032000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Line 25"/>
            <p:cNvSpPr>
              <a:spLocks noChangeShapeType="1"/>
            </p:cNvSpPr>
            <p:nvPr/>
          </p:nvSpPr>
          <p:spPr bwMode="auto">
            <a:xfrm rot="10800000" flipH="1">
              <a:off x="780780" y="2338779"/>
              <a:ext cx="4032000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Line 25"/>
            <p:cNvSpPr>
              <a:spLocks noChangeShapeType="1"/>
            </p:cNvSpPr>
            <p:nvPr/>
          </p:nvSpPr>
          <p:spPr bwMode="auto">
            <a:xfrm rot="10800000" flipH="1">
              <a:off x="780780" y="2675559"/>
              <a:ext cx="4032000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Line 25"/>
            <p:cNvSpPr>
              <a:spLocks noChangeShapeType="1"/>
            </p:cNvSpPr>
            <p:nvPr/>
          </p:nvSpPr>
          <p:spPr bwMode="auto">
            <a:xfrm rot="10800000" flipH="1">
              <a:off x="780780" y="3012338"/>
              <a:ext cx="4032000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Line 22"/>
            <p:cNvSpPr>
              <a:spLocks noChangeShapeType="1"/>
            </p:cNvSpPr>
            <p:nvPr/>
          </p:nvSpPr>
          <p:spPr bwMode="auto">
            <a:xfrm flipH="1">
              <a:off x="3538007" y="1007476"/>
              <a:ext cx="0" cy="532800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Line 22"/>
            <p:cNvSpPr>
              <a:spLocks noChangeShapeType="1"/>
            </p:cNvSpPr>
            <p:nvPr/>
          </p:nvSpPr>
          <p:spPr bwMode="auto">
            <a:xfrm flipH="1">
              <a:off x="3184808" y="1007476"/>
              <a:ext cx="0" cy="532800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Line 22"/>
            <p:cNvSpPr>
              <a:spLocks noChangeShapeType="1"/>
            </p:cNvSpPr>
            <p:nvPr/>
          </p:nvSpPr>
          <p:spPr bwMode="auto">
            <a:xfrm flipH="1">
              <a:off x="2831609" y="1007476"/>
              <a:ext cx="0" cy="532800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Line 22"/>
            <p:cNvSpPr>
              <a:spLocks noChangeShapeType="1"/>
            </p:cNvSpPr>
            <p:nvPr/>
          </p:nvSpPr>
          <p:spPr bwMode="auto">
            <a:xfrm flipH="1">
              <a:off x="2478410" y="1007476"/>
              <a:ext cx="0" cy="532800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Line 22"/>
            <p:cNvSpPr>
              <a:spLocks noChangeShapeType="1"/>
            </p:cNvSpPr>
            <p:nvPr/>
          </p:nvSpPr>
          <p:spPr bwMode="auto">
            <a:xfrm flipH="1">
              <a:off x="2125211" y="1007476"/>
              <a:ext cx="0" cy="532800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 type="arrow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Line 22"/>
            <p:cNvSpPr>
              <a:spLocks noChangeShapeType="1"/>
            </p:cNvSpPr>
            <p:nvPr/>
          </p:nvSpPr>
          <p:spPr bwMode="auto">
            <a:xfrm flipH="1">
              <a:off x="1772012" y="1007476"/>
              <a:ext cx="0" cy="532800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Line 22"/>
            <p:cNvSpPr>
              <a:spLocks noChangeShapeType="1"/>
            </p:cNvSpPr>
            <p:nvPr/>
          </p:nvSpPr>
          <p:spPr bwMode="auto">
            <a:xfrm flipH="1">
              <a:off x="1418812" y="1007476"/>
              <a:ext cx="0" cy="532800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1758962" y="821237"/>
                  <a:ext cx="3303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  <a:ea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ru-RU" sz="2400" i="1" dirty="0">
                    <a:ln>
                      <a:solidFill>
                        <a:schemeClr val="tx1"/>
                      </a:solidFill>
                    </a:ln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8962" y="821237"/>
                  <a:ext cx="330383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370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4770877" y="5271590"/>
                  <a:ext cx="3303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ru-RU" sz="2400" dirty="0">
                    <a:ln>
                      <a:solidFill>
                        <a:schemeClr val="tx1"/>
                      </a:solidFill>
                    </a:ln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0877" y="5271590"/>
                  <a:ext cx="330383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85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/>
            <p:cNvSpPr txBox="1"/>
            <p:nvPr/>
          </p:nvSpPr>
          <p:spPr>
            <a:xfrm>
              <a:off x="2053211" y="5325646"/>
              <a:ext cx="3893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latin typeface="Cambria Math" panose="02040503050406030204" pitchFamily="18" charset="0"/>
                  <a:ea typeface="Cambria Math" panose="02040503050406030204" pitchFamily="18" charset="0"/>
                </a:rPr>
                <a:t>О</a:t>
              </a:r>
              <a:endParaRPr lang="ru-RU" sz="2400" dirty="0">
                <a:ln>
                  <a:solidFill>
                    <a:schemeClr val="tx1"/>
                  </a:solidFill>
                </a:ln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758961" y="3469650"/>
              <a:ext cx="330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n>
                    <a:solidFill>
                      <a:schemeClr val="tx1"/>
                    </a:solidFill>
                  </a:ln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ru-RU" sz="2000" dirty="0">
                <a:ln>
                  <a:solidFill>
                    <a:schemeClr val="tx1"/>
                  </a:solidFill>
                </a:ln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34773" y="5301208"/>
              <a:ext cx="330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n>
                    <a:solidFill>
                      <a:schemeClr val="tx1"/>
                    </a:solidFill>
                  </a:ln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ru-RU" sz="2000" dirty="0">
                <a:ln>
                  <a:solidFill>
                    <a:schemeClr val="tx1"/>
                  </a:solidFill>
                </a:ln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>
              <a:off x="2053211" y="3686248"/>
              <a:ext cx="14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>
              <a:off x="3816142" y="5378627"/>
              <a:ext cx="14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Line 22"/>
            <p:cNvSpPr>
              <a:spLocks noChangeShapeType="1"/>
            </p:cNvSpPr>
            <p:nvPr/>
          </p:nvSpPr>
          <p:spPr bwMode="auto">
            <a:xfrm flipH="1">
              <a:off x="4572000" y="1109269"/>
              <a:ext cx="0" cy="5328000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Line 25"/>
            <p:cNvSpPr>
              <a:spLocks noChangeShapeType="1"/>
            </p:cNvSpPr>
            <p:nvPr/>
          </p:nvSpPr>
          <p:spPr bwMode="auto">
            <a:xfrm flipH="1">
              <a:off x="899592" y="5373216"/>
              <a:ext cx="406800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 type="arrow"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156" name="Прямая соединительная линия 155"/>
          <p:cNvCxnSpPr/>
          <p:nvPr/>
        </p:nvCxnSpPr>
        <p:spPr>
          <a:xfrm rot="16200000">
            <a:off x="6031091" y="3393105"/>
            <a:ext cx="2304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 rot="16200000">
            <a:off x="5431673" y="3104969"/>
            <a:ext cx="2808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Прямоугольник 152"/>
          <p:cNvSpPr/>
          <p:nvPr/>
        </p:nvSpPr>
        <p:spPr>
          <a:xfrm rot="10800000">
            <a:off x="5076056" y="1826331"/>
            <a:ext cx="3168000" cy="324000"/>
          </a:xfrm>
          <a:prstGeom prst="rect">
            <a:avLst/>
          </a:prstGeom>
          <a:solidFill>
            <a:srgbClr val="FF53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Прямоугольник 151"/>
          <p:cNvSpPr/>
          <p:nvPr/>
        </p:nvSpPr>
        <p:spPr>
          <a:xfrm rot="10800000">
            <a:off x="5076056" y="3505078"/>
            <a:ext cx="3168000" cy="324000"/>
          </a:xfrm>
          <a:prstGeom prst="rect">
            <a:avLst/>
          </a:prstGeom>
          <a:solidFill>
            <a:srgbClr val="FF53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 Box 29"/>
              <p:cNvSpPr txBox="1">
                <a:spLocks noChangeArrowheads="1"/>
              </p:cNvSpPr>
              <p:nvPr/>
            </p:nvSpPr>
            <p:spPr bwMode="auto">
              <a:xfrm>
                <a:off x="6624048" y="4509120"/>
                <a:ext cx="432048" cy="6127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i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4048" y="4509120"/>
                <a:ext cx="432048" cy="6127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 Box 29"/>
              <p:cNvSpPr txBox="1">
                <a:spLocks noChangeArrowheads="1"/>
              </p:cNvSpPr>
              <p:nvPr/>
            </p:nvSpPr>
            <p:spPr bwMode="auto">
              <a:xfrm>
                <a:off x="6974789" y="4509120"/>
                <a:ext cx="416604" cy="636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i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74789" y="4509120"/>
                <a:ext cx="416604" cy="63664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 Box 29"/>
              <p:cNvSpPr txBox="1">
                <a:spLocks noChangeArrowheads="1"/>
              </p:cNvSpPr>
              <p:nvPr/>
            </p:nvSpPr>
            <p:spPr bwMode="auto">
              <a:xfrm>
                <a:off x="5569312" y="3795223"/>
                <a:ext cx="6480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2/5</m:t>
                      </m:r>
                    </m:oMath>
                  </m:oMathPara>
                </a14:m>
                <a:endParaRPr lang="ru-RU" i="1" dirty="0">
                  <a:ln>
                    <a:solidFill>
                      <a:srgbClr val="990099"/>
                    </a:solidFill>
                  </a:ln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9312" y="3795223"/>
                <a:ext cx="648072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1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 Box 29"/>
              <p:cNvSpPr txBox="1">
                <a:spLocks noChangeArrowheads="1"/>
              </p:cNvSpPr>
              <p:nvPr/>
            </p:nvSpPr>
            <p:spPr bwMode="auto">
              <a:xfrm>
                <a:off x="5584756" y="3199727"/>
                <a:ext cx="63262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3/5</m:t>
                      </m:r>
                    </m:oMath>
                  </m:oMathPara>
                </a14:m>
                <a:endParaRPr lang="ru-RU" i="1" dirty="0">
                  <a:ln>
                    <a:solidFill>
                      <a:srgbClr val="990099"/>
                    </a:solidFill>
                  </a:ln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4756" y="3199727"/>
                <a:ext cx="632628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1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 Box 29"/>
              <p:cNvSpPr txBox="1">
                <a:spLocks noChangeArrowheads="1"/>
              </p:cNvSpPr>
              <p:nvPr/>
            </p:nvSpPr>
            <p:spPr bwMode="auto">
              <a:xfrm>
                <a:off x="5569312" y="2139039"/>
                <a:ext cx="6480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b="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/5</m:t>
                      </m:r>
                    </m:oMath>
                  </m:oMathPara>
                </a14:m>
                <a:endParaRPr lang="ru-RU" i="1" dirty="0">
                  <a:ln>
                    <a:solidFill>
                      <a:srgbClr val="990099"/>
                    </a:solidFill>
                  </a:ln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9312" y="2139039"/>
                <a:ext cx="648072" cy="369332"/>
              </a:xfrm>
              <a:prstGeom prst="rect">
                <a:avLst/>
              </a:prstGeom>
              <a:blipFill rotWithShape="1">
                <a:blip r:embed="rId16"/>
                <a:stretch>
                  <a:fillRect b="-1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 Box 29"/>
              <p:cNvSpPr txBox="1">
                <a:spLocks noChangeArrowheads="1"/>
              </p:cNvSpPr>
              <p:nvPr/>
            </p:nvSpPr>
            <p:spPr bwMode="auto">
              <a:xfrm>
                <a:off x="5569312" y="1500259"/>
                <a:ext cx="6480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8/5</m:t>
                      </m:r>
                    </m:oMath>
                  </m:oMathPara>
                </a14:m>
                <a:endParaRPr lang="ru-RU" i="1" dirty="0">
                  <a:ln>
                    <a:solidFill>
                      <a:srgbClr val="990099"/>
                    </a:solidFill>
                  </a:ln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9312" y="1500259"/>
                <a:ext cx="648072" cy="369332"/>
              </a:xfrm>
              <a:prstGeom prst="rect">
                <a:avLst/>
              </a:prstGeom>
              <a:blipFill rotWithShape="1">
                <a:blip r:embed="rId17"/>
                <a:stretch>
                  <a:fillRect b="-1311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Line 25"/>
          <p:cNvSpPr>
            <a:spLocks noChangeShapeType="1"/>
          </p:cNvSpPr>
          <p:nvPr/>
        </p:nvSpPr>
        <p:spPr bwMode="auto">
          <a:xfrm rot="5400000" flipV="1">
            <a:off x="6660056" y="2259048"/>
            <a:ext cx="0" cy="3204000"/>
          </a:xfrm>
          <a:prstGeom prst="line">
            <a:avLst/>
          </a:prstGeom>
          <a:noFill/>
          <a:ln w="28575">
            <a:solidFill>
              <a:srgbClr val="990099"/>
            </a:solidFill>
            <a:prstDash val="dash"/>
            <a:round/>
            <a:headEnd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7" name="Line 25"/>
          <p:cNvSpPr>
            <a:spLocks noChangeShapeType="1"/>
          </p:cNvSpPr>
          <p:nvPr/>
        </p:nvSpPr>
        <p:spPr bwMode="auto">
          <a:xfrm rot="5400000" flipV="1">
            <a:off x="6624048" y="548863"/>
            <a:ext cx="0" cy="3240000"/>
          </a:xfrm>
          <a:prstGeom prst="line">
            <a:avLst/>
          </a:prstGeom>
          <a:noFill/>
          <a:ln w="28575">
            <a:solidFill>
              <a:srgbClr val="990099"/>
            </a:solidFill>
            <a:prstDash val="solid"/>
            <a:round/>
            <a:headEnd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8" name="Line 25"/>
          <p:cNvSpPr>
            <a:spLocks noChangeShapeType="1"/>
          </p:cNvSpPr>
          <p:nvPr/>
        </p:nvSpPr>
        <p:spPr bwMode="auto">
          <a:xfrm rot="5400000" flipV="1">
            <a:off x="6624048" y="548864"/>
            <a:ext cx="0" cy="3240000"/>
          </a:xfrm>
          <a:prstGeom prst="line">
            <a:avLst/>
          </a:prstGeom>
          <a:noFill/>
          <a:ln w="28575">
            <a:solidFill>
              <a:srgbClr val="990099"/>
            </a:solidFill>
            <a:prstDash val="dash"/>
            <a:round/>
            <a:headEnd/>
            <a:tailEnd type="none" w="med" len="med"/>
          </a:ln>
        </p:spPr>
        <p:txBody>
          <a:bodyPr/>
          <a:lstStyle/>
          <a:p>
            <a:endParaRPr lang="ru-RU" dirty="0">
              <a:ln>
                <a:solidFill>
                  <a:srgbClr val="006F6C"/>
                </a:solidFill>
              </a:ln>
            </a:endParaRPr>
          </a:p>
        </p:txBody>
      </p:sp>
      <p:sp>
        <p:nvSpPr>
          <p:cNvPr id="99" name="Line 25"/>
          <p:cNvSpPr>
            <a:spLocks noChangeShapeType="1"/>
          </p:cNvSpPr>
          <p:nvPr/>
        </p:nvSpPr>
        <p:spPr bwMode="auto">
          <a:xfrm rot="16200000" flipV="1">
            <a:off x="6624048" y="2241048"/>
            <a:ext cx="0" cy="3240000"/>
          </a:xfrm>
          <a:prstGeom prst="line">
            <a:avLst/>
          </a:prstGeom>
          <a:noFill/>
          <a:ln w="28575">
            <a:solidFill>
              <a:srgbClr val="990099"/>
            </a:solidFill>
            <a:prstDash val="solid"/>
            <a:round/>
            <a:headEnd/>
            <a:tailEnd type="none" w="med" len="med"/>
          </a:ln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Прямоугольник 127"/>
              <p:cNvSpPr/>
              <p:nvPr/>
            </p:nvSpPr>
            <p:spPr>
              <a:xfrm>
                <a:off x="179512" y="116632"/>
                <a:ext cx="403244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5.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Прямые </m:t>
                      </m:r>
                      <m:r>
                        <a:rPr lang="en-US" sz="2200" b="0" i="1" smtClean="0">
                          <a:ln>
                            <a:solidFill>
                              <a:srgbClr val="990099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200" b="0" i="1" smtClean="0">
                          <a:ln>
                            <a:solidFill>
                              <a:srgbClr val="990099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200" b="0" i="1" smtClean="0">
                          <a:ln>
                            <a:solidFill>
                              <a:srgbClr val="990099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пересекают 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полученный график уравнения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 в одной точке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8" name="Прямоугольник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4032448" cy="1107996"/>
              </a:xfrm>
              <a:prstGeom prst="rect">
                <a:avLst/>
              </a:prstGeom>
              <a:blipFill rotWithShape="1">
                <a:blip r:embed="rId18"/>
                <a:stretch>
                  <a:fillRect l="-755" r="-3927" b="-3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Line 25"/>
          <p:cNvSpPr>
            <a:spLocks noChangeShapeType="1"/>
          </p:cNvSpPr>
          <p:nvPr/>
        </p:nvSpPr>
        <p:spPr bwMode="auto">
          <a:xfrm flipH="1" flipV="1">
            <a:off x="6840473" y="1844822"/>
            <a:ext cx="1031649" cy="980585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6804476" y="1808824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Line 25"/>
          <p:cNvSpPr>
            <a:spLocks noChangeShapeType="1"/>
          </p:cNvSpPr>
          <p:nvPr/>
        </p:nvSpPr>
        <p:spPr bwMode="auto">
          <a:xfrm flipV="1">
            <a:off x="6823892" y="2837626"/>
            <a:ext cx="1060695" cy="1023421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7848587" y="2821084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Line 25"/>
          <p:cNvSpPr>
            <a:spLocks noChangeShapeType="1"/>
          </p:cNvSpPr>
          <p:nvPr/>
        </p:nvSpPr>
        <p:spPr bwMode="auto">
          <a:xfrm flipH="1" flipV="1">
            <a:off x="7181251" y="2168863"/>
            <a:ext cx="0" cy="1335729"/>
          </a:xfrm>
          <a:prstGeom prst="line">
            <a:avLst/>
          </a:prstGeom>
          <a:noFill/>
          <a:ln w="28575">
            <a:solidFill>
              <a:srgbClr val="00B050"/>
            </a:solidFill>
            <a:prstDash val="solid"/>
            <a:round/>
            <a:headEnd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7147091" y="3470856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7145252" y="2132863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 Box 29"/>
              <p:cNvSpPr txBox="1">
                <a:spLocks noChangeArrowheads="1"/>
              </p:cNvSpPr>
              <p:nvPr/>
            </p:nvSpPr>
            <p:spPr bwMode="auto">
              <a:xfrm rot="19030352">
                <a:off x="6966916" y="3206879"/>
                <a:ext cx="108012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0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ru-RU" sz="2000" i="1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3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9030352">
                <a:off x="6966916" y="3206879"/>
                <a:ext cx="1080120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 Box 29"/>
              <p:cNvSpPr txBox="1">
                <a:spLocks noChangeArrowheads="1"/>
              </p:cNvSpPr>
              <p:nvPr/>
            </p:nvSpPr>
            <p:spPr bwMode="auto">
              <a:xfrm rot="2640000">
                <a:off x="6792919" y="2102758"/>
                <a:ext cx="158417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000" b="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2000" b="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b="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</m:oMath>
                  </m:oMathPara>
                </a14:m>
                <a:endParaRPr lang="ru-RU" sz="2000" i="1" dirty="0">
                  <a:ln>
                    <a:solidFill>
                      <a:srgbClr val="9900FF"/>
                    </a:solidFill>
                  </a:ln>
                  <a:solidFill>
                    <a:srgbClr val="9900FF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4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640000">
                <a:off x="6792919" y="2102758"/>
                <a:ext cx="1584176" cy="40011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 Box 29"/>
              <p:cNvSpPr txBox="1">
                <a:spLocks noChangeArrowheads="1"/>
              </p:cNvSpPr>
              <p:nvPr/>
            </p:nvSpPr>
            <p:spPr bwMode="auto">
              <a:xfrm>
                <a:off x="6300192" y="2365182"/>
                <a:ext cx="1080120" cy="695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CC00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CC00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CC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CC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CC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000" i="1" dirty="0">
                  <a:ln>
                    <a:solidFill>
                      <a:srgbClr val="00B050"/>
                    </a:solidFill>
                  </a:ln>
                  <a:solidFill>
                    <a:srgbClr val="00CC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5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0192" y="2365182"/>
                <a:ext cx="1080120" cy="69506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Овал 106"/>
          <p:cNvSpPr/>
          <p:nvPr/>
        </p:nvSpPr>
        <p:spPr>
          <a:xfrm>
            <a:off x="6787892" y="3807638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51520" y="5949280"/>
                <a:ext cx="2880469" cy="853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 smtClean="0">
                          <a:ln>
                            <a:solidFill>
                              <a:srgbClr val="FF00FF"/>
                            </a:solidFill>
                          </a:ln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200" i="1" smtClean="0">
                          <a:ln>
                            <a:solidFill>
                              <a:srgbClr val="FF00FF"/>
                            </a:solidFill>
                          </a:ln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endChr m:val=""/>
                          <m:ctrlPr>
                            <a:rPr lang="en-US" sz="2200" i="1">
                              <a:ln>
                                <a:solidFill>
                                  <a:srgbClr val="FF00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200" i="1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ru-RU" sz="2200" i="1">
                          <a:ln>
                            <a:solidFill>
                              <a:srgbClr val="FF00FF"/>
                            </a:solidFill>
                          </a:ln>
                          <a:latin typeface="Cambria Math"/>
                          <a:ea typeface="Cambria Math"/>
                        </a:rPr>
                        <m:t>;</m:t>
                      </m:r>
                      <m:d>
                        <m:dPr>
                          <m:begChr m:val=""/>
                          <m:endChr m:val="]"/>
                          <m:ctrlPr>
                            <a:rPr lang="ru-RU" sz="2200" i="1">
                              <a:ln>
                                <a:solidFill>
                                  <a:srgbClr val="FF00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200" i="1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ru-RU" sz="2200" i="1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sz="2200" i="1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ru-RU" sz="2200" i="1">
                          <a:ln>
                            <a:solidFill>
                              <a:srgbClr val="FF00FF"/>
                            </a:solidFill>
                          </a:ln>
                          <a:latin typeface="Cambria Math"/>
                          <a:ea typeface="Cambria Math"/>
                        </a:rPr>
                        <m:t>∪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200" i="1" smtClean="0">
                              <a:ln>
                                <a:solidFill>
                                  <a:srgbClr val="FF00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200" i="1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ru-RU" sz="2200" i="1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ru-RU" sz="2200" i="1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ru-RU" sz="2200" i="1">
                          <a:ln>
                            <a:solidFill>
                              <a:srgbClr val="FF00FF"/>
                            </a:solidFill>
                          </a:ln>
                          <a:latin typeface="Cambria Math"/>
                          <a:ea typeface="Cambria Math"/>
                        </a:rPr>
                        <m:t>;</m:t>
                      </m:r>
                      <m:d>
                        <m:dPr>
                          <m:begChr m:val=""/>
                          <m:ctrlPr>
                            <a:rPr lang="ru-RU" sz="2200" i="1">
                              <a:ln>
                                <a:solidFill>
                                  <a:srgbClr val="FF00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i="1">
                                  <a:ln>
                                    <a:solidFill>
                                      <a:srgbClr val="FF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990099"/>
                    </a:solidFill>
                  </a:ln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949280"/>
                <a:ext cx="2880469" cy="853054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6" name="Группа 135"/>
          <p:cNvGrpSpPr/>
          <p:nvPr/>
        </p:nvGrpSpPr>
        <p:grpSpPr>
          <a:xfrm>
            <a:off x="5004048" y="5789928"/>
            <a:ext cx="2780900" cy="853054"/>
            <a:chOff x="2891788" y="5815212"/>
            <a:chExt cx="3006108" cy="853054"/>
          </a:xfrm>
        </p:grpSpPr>
        <p:sp>
          <p:nvSpPr>
            <p:cNvPr id="137" name="Скругленный прямоугольник 136"/>
            <p:cNvSpPr/>
            <p:nvPr/>
          </p:nvSpPr>
          <p:spPr>
            <a:xfrm rot="10800000">
              <a:off x="2914837" y="5832246"/>
              <a:ext cx="2983059" cy="810330"/>
            </a:xfrm>
            <a:prstGeom prst="roundRect">
              <a:avLst>
                <a:gd name="adj" fmla="val 23762"/>
              </a:avLst>
            </a:prstGeom>
            <a:solidFill>
              <a:srgbClr val="FFE8C5"/>
            </a:solidFill>
            <a:ln w="28575">
              <a:solidFill>
                <a:srgbClr val="CC33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Прямоугольник 137"/>
                <p:cNvSpPr/>
                <p:nvPr/>
              </p:nvSpPr>
              <p:spPr>
                <a:xfrm>
                  <a:off x="2891788" y="5815212"/>
                  <a:ext cx="2940420" cy="853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200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Ответ:</m:t>
                        </m:r>
                        <m:d>
                          <m:dPr>
                            <m:endChr m:val=""/>
                            <m:ctrlPr>
                              <a:rPr lang="en-US" sz="22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200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  <m:r>
                          <a:rPr lang="ru-RU" sz="2200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ru-RU" sz="22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2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2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ru-RU" sz="22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  <m:r>
                          <a:rPr lang="ru-RU" sz="2200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∪</m:t>
                        </m:r>
                        <m:d>
                          <m:dPr>
                            <m:begChr m:val="["/>
                            <m:endChr m:val=""/>
                            <m:ctrlPr>
                              <a:rPr lang="en-US" sz="220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200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2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ru-RU" sz="2200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  <m:r>
                          <a:rPr lang="ru-RU" sz="220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d>
                          <m:dPr>
                            <m:begChr m:val=""/>
                            <m:ctrlPr>
                              <a:rPr lang="ru-RU" sz="220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sz="2200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ru-RU" sz="22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Прямоугольник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1788" y="5815212"/>
                  <a:ext cx="2940420" cy="853054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r="-89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9" name="Группа 138"/>
          <p:cNvGrpSpPr/>
          <p:nvPr/>
        </p:nvGrpSpPr>
        <p:grpSpPr>
          <a:xfrm>
            <a:off x="6075123" y="3475432"/>
            <a:ext cx="99045" cy="417155"/>
            <a:chOff x="6084168" y="3461893"/>
            <a:chExt cx="99045" cy="417155"/>
          </a:xfrm>
        </p:grpSpPr>
        <p:cxnSp>
          <p:nvCxnSpPr>
            <p:cNvPr id="140" name="Прямая соединительная линия 139"/>
            <p:cNvCxnSpPr/>
            <p:nvPr/>
          </p:nvCxnSpPr>
          <p:spPr>
            <a:xfrm rot="10800000" flipH="1">
              <a:off x="6134456" y="3511432"/>
              <a:ext cx="0" cy="288000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Овал 140"/>
            <p:cNvSpPr/>
            <p:nvPr/>
          </p:nvSpPr>
          <p:spPr>
            <a:xfrm>
              <a:off x="6093213" y="3461893"/>
              <a:ext cx="90000" cy="90000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6084168" y="3789048"/>
              <a:ext cx="90000" cy="9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6074633" y="1790816"/>
            <a:ext cx="95333" cy="417155"/>
            <a:chOff x="6084168" y="3479893"/>
            <a:chExt cx="95333" cy="417155"/>
          </a:xfrm>
        </p:grpSpPr>
        <p:cxnSp>
          <p:nvCxnSpPr>
            <p:cNvPr id="144" name="Прямая соединительная линия 143"/>
            <p:cNvCxnSpPr/>
            <p:nvPr/>
          </p:nvCxnSpPr>
          <p:spPr>
            <a:xfrm rot="10800000" flipH="1">
              <a:off x="6134456" y="3511432"/>
              <a:ext cx="0" cy="288000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Овал 144"/>
            <p:cNvSpPr/>
            <p:nvPr/>
          </p:nvSpPr>
          <p:spPr>
            <a:xfrm rot="10800000">
              <a:off x="6089501" y="3479893"/>
              <a:ext cx="90000" cy="9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 rot="10800000">
              <a:off x="6084168" y="3807048"/>
              <a:ext cx="90000" cy="90000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0" y="3789040"/>
                <a:ext cx="557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ru-RU" dirty="0">
                  <a:ln>
                    <a:solidFill>
                      <a:srgbClr val="990099"/>
                    </a:solidFill>
                  </a:ln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789040"/>
                <a:ext cx="557397" cy="36933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4572000" y="3203684"/>
                <a:ext cx="557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ru-RU" dirty="0">
                  <a:ln>
                    <a:solidFill>
                      <a:srgbClr val="990099"/>
                    </a:solidFill>
                  </a:ln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203684"/>
                <a:ext cx="557397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4572000" y="1508841"/>
                <a:ext cx="557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latin typeface="Cambria Math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ru-RU" dirty="0">
                  <a:ln>
                    <a:solidFill>
                      <a:srgbClr val="990099"/>
                    </a:solidFill>
                  </a:ln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08841"/>
                <a:ext cx="557397" cy="36933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Прямоугольник 107"/>
              <p:cNvSpPr/>
              <p:nvPr/>
            </p:nvSpPr>
            <p:spPr>
              <a:xfrm>
                <a:off x="179512" y="1196752"/>
                <a:ext cx="420777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6</m:t>
                      </m:r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Найдем</m:t>
                      </m:r>
                      <m:r>
                        <a:rPr lang="en-US" sz="22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точки пересечения 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прямых </m:t>
                      </m:r>
                      <m:d>
                        <m:dPr>
                          <m:ctrlPr>
                            <a:rPr lang="en-US" sz="2200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200" b="0" i="1" smtClean="0">
                          <a:ln>
                            <a:solidFill>
                              <a:srgbClr val="990099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с осью </m:t>
                      </m:r>
                      <m:r>
                        <a:rPr lang="en-US" sz="2200" b="0" i="1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𝑂𝑎</m:t>
                      </m:r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8" name="Прямоугольник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96752"/>
                <a:ext cx="4207774" cy="769441"/>
              </a:xfrm>
              <a:prstGeom prst="rect">
                <a:avLst/>
              </a:prstGeom>
              <a:blipFill rotWithShape="1">
                <a:blip r:embed="rId29"/>
                <a:stretch>
                  <a:fillRect l="-145" b="-55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180707" y="1942582"/>
            <a:ext cx="1582981" cy="971676"/>
            <a:chOff x="180707" y="1942582"/>
            <a:chExt cx="1582981" cy="9716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Прямоугольник 110"/>
                <p:cNvSpPr/>
                <p:nvPr/>
              </p:nvSpPr>
              <p:spPr>
                <a:xfrm>
                  <a:off x="677259" y="1942582"/>
                  <a:ext cx="1086429" cy="9716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ru-RU" sz="22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ru-RU" sz="2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sz="2200" i="1" smtClean="0">
                                    <a:ln>
                                      <a:solidFill>
                                        <a:srgbClr val="EC700A"/>
                                      </a:solidFill>
                                    </a:ln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ru-RU" sz="2200" b="0" i="1" smtClean="0">
                                    <a:ln>
                                      <a:solidFill>
                                        <a:srgbClr val="EC700A"/>
                                      </a:solidFill>
                                    </a:ln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200" i="1" smtClean="0">
                                        <a:ln>
                                          <a:solidFill>
                                            <a:srgbClr val="EC700A"/>
                                          </a:solidFill>
                                        </a:ln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smtClean="0">
                                        <a:ln>
                                          <a:solidFill>
                                            <a:srgbClr val="EC700A"/>
                                          </a:solidFill>
                                        </a:ln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200" b="0" i="1" smtClean="0">
                                        <a:ln>
                                          <a:solidFill>
                                            <a:srgbClr val="EC700A"/>
                                          </a:solidFill>
                                        </a:ln>
                                        <a:latin typeface="Cambria Math"/>
                                        <a:ea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  </m:t>
                                </m:r>
                              </m:e>
                              <m:e>
                                <m:r>
                                  <a:rPr lang="en-US" sz="2200" i="1">
                                    <a:ln>
                                      <a:solidFill>
                                        <a:srgbClr val="0066FF"/>
                                      </a:solidFill>
                                    </a:ln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i="1">
                                    <a:ln>
                                      <a:solidFill>
                                        <a:srgbClr val="0066FF"/>
                                      </a:solidFill>
                                    </a:ln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i="1">
                                    <a:ln>
                                      <a:solidFill>
                                        <a:srgbClr val="0066FF"/>
                                      </a:solidFill>
                                    </a:ln>
                                    <a:latin typeface="Cambria Math"/>
                                  </a:rPr>
                                  <m:t>𝑎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ru-RU" sz="2200" i="1" dirty="0"/>
                </a:p>
              </p:txBody>
            </p:sp>
          </mc:Choice>
          <mc:Fallback xmlns="">
            <p:sp>
              <p:nvSpPr>
                <p:cNvPr id="111" name="Прямоугольник 1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259" y="1942582"/>
                  <a:ext cx="1086429" cy="971676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Прямоугольник 111"/>
                <p:cNvSpPr/>
                <p:nvPr/>
              </p:nvSpPr>
              <p:spPr>
                <a:xfrm>
                  <a:off x="180707" y="2204864"/>
                  <a:ext cx="385006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ru-RU" sz="2200" i="1" smtClean="0">
                                <a:ln>
                                  <a:solidFill>
                                    <a:srgbClr val="990099"/>
                                  </a:solidFill>
                                </a:ln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n>
                                  <a:solidFill>
                                    <a:srgbClr val="990099"/>
                                  </a:solidFill>
                                </a:ln>
                                <a:latin typeface="Cambria Math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ru-RU" sz="2200" dirty="0">
                    <a:ln>
                      <a:solidFill>
                        <a:srgbClr val="990099"/>
                      </a:solidFill>
                    </a:ln>
                  </a:endParaRPr>
                </a:p>
              </p:txBody>
            </p:sp>
          </mc:Choice>
          <mc:Fallback xmlns="">
            <p:sp>
              <p:nvSpPr>
                <p:cNvPr id="112" name="Прямоугольник 1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707" y="2204864"/>
                  <a:ext cx="385006" cy="430887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 r="-1904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Прямоугольник 112"/>
              <p:cNvSpPr/>
              <p:nvPr/>
            </p:nvSpPr>
            <p:spPr>
              <a:xfrm>
                <a:off x="1658869" y="2060848"/>
                <a:ext cx="1256947" cy="728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 smtClean="0">
                          <a:ln>
                            <a:solidFill>
                              <a:srgbClr val="990099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200" i="1" smtClean="0">
                          <a:ln>
                            <a:solidFill>
                              <a:srgbClr val="990099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200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2200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200" dirty="0">
                  <a:ln>
                    <a:solidFill>
                      <a:srgbClr val="990099"/>
                    </a:solidFill>
                  </a:ln>
                </a:endParaRPr>
              </a:p>
            </p:txBody>
          </p:sp>
        </mc:Choice>
        <mc:Fallback xmlns="">
          <p:sp>
            <p:nvSpPr>
              <p:cNvPr id="113" name="Прямоугольник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869" y="2060848"/>
                <a:ext cx="1256947" cy="728405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/>
          <p:cNvGrpSpPr/>
          <p:nvPr/>
        </p:nvGrpSpPr>
        <p:grpSpPr>
          <a:xfrm>
            <a:off x="154546" y="2924944"/>
            <a:ext cx="1465126" cy="971676"/>
            <a:chOff x="154546" y="2924944"/>
            <a:chExt cx="1465126" cy="9716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Прямоугольник 120"/>
                <p:cNvSpPr/>
                <p:nvPr/>
              </p:nvSpPr>
              <p:spPr>
                <a:xfrm>
                  <a:off x="611560" y="2924944"/>
                  <a:ext cx="1008112" cy="9716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ru-RU" sz="22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ru-RU" sz="2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sz="2200" i="1" smtClean="0">
                                    <a:ln>
                                      <a:solidFill>
                                        <a:srgbClr val="00B050"/>
                                      </a:solidFill>
                                    </a:ln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ru-RU" sz="2200" b="0" i="1" smtClean="0">
                                    <a:ln>
                                      <a:solidFill>
                                        <a:srgbClr val="00B050"/>
                                      </a:solidFill>
                                    </a:ln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200" i="1" smtClean="0">
                                        <a:ln>
                                          <a:solidFill>
                                            <a:srgbClr val="00B050"/>
                                          </a:solidFill>
                                        </a:ln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200" b="0" i="1" smtClean="0">
                                        <a:ln>
                                          <a:solidFill>
                                            <a:srgbClr val="00B050"/>
                                          </a:solidFill>
                                        </a:ln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200" b="0" i="1" smtClean="0">
                                        <a:ln>
                                          <a:solidFill>
                                            <a:srgbClr val="00B050"/>
                                          </a:solidFill>
                                        </a:ln>
                                        <a:latin typeface="Cambria Math"/>
                                        <a:ea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  </m:t>
                                </m:r>
                              </m:e>
                              <m:e>
                                <m:r>
                                  <a:rPr lang="en-US" sz="2200" i="1">
                                    <a:ln>
                                      <a:solidFill>
                                        <a:srgbClr val="0066FF"/>
                                      </a:solidFill>
                                    </a:ln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i="1">
                                    <a:ln>
                                      <a:solidFill>
                                        <a:srgbClr val="0066FF"/>
                                      </a:solidFill>
                                    </a:ln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i="1">
                                    <a:ln>
                                      <a:solidFill>
                                        <a:srgbClr val="0066FF"/>
                                      </a:solidFill>
                                    </a:ln>
                                    <a:latin typeface="Cambria Math"/>
                                  </a:rPr>
                                  <m:t>𝑎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ru-RU" sz="2200" i="1" dirty="0"/>
                </a:p>
              </p:txBody>
            </p:sp>
          </mc:Choice>
          <mc:Fallback xmlns="">
            <p:sp>
              <p:nvSpPr>
                <p:cNvPr id="121" name="Прямоугольник 1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2924944"/>
                  <a:ext cx="1008112" cy="971676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Прямоугольник 121"/>
                <p:cNvSpPr/>
                <p:nvPr/>
              </p:nvSpPr>
              <p:spPr>
                <a:xfrm>
                  <a:off x="154546" y="3212976"/>
                  <a:ext cx="385006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ru-RU" sz="2200" i="1" smtClean="0">
                                <a:ln>
                                  <a:solidFill>
                                    <a:srgbClr val="990099"/>
                                  </a:solidFill>
                                </a:ln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n>
                                  <a:solidFill>
                                    <a:srgbClr val="990099"/>
                                  </a:solidFill>
                                </a:ln>
                                <a:latin typeface="Cambria Math"/>
                              </a:rPr>
                              <m:t>2</m:t>
                            </m:r>
                          </m:e>
                        </m:d>
                      </m:oMath>
                    </m:oMathPara>
                  </a14:m>
                  <a:endParaRPr lang="ru-RU" sz="2200" dirty="0">
                    <a:ln>
                      <a:solidFill>
                        <a:srgbClr val="990099"/>
                      </a:solidFill>
                    </a:ln>
                  </a:endParaRPr>
                </a:p>
              </p:txBody>
            </p:sp>
          </mc:Choice>
          <mc:Fallback xmlns="">
            <p:sp>
              <p:nvSpPr>
                <p:cNvPr id="122" name="Прямоугольник 1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546" y="3212976"/>
                  <a:ext cx="385006" cy="430887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 r="-1875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Прямоугольник 122"/>
              <p:cNvSpPr/>
              <p:nvPr/>
            </p:nvSpPr>
            <p:spPr>
              <a:xfrm>
                <a:off x="1658869" y="3168215"/>
                <a:ext cx="1256947" cy="728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 smtClean="0">
                          <a:ln>
                            <a:solidFill>
                              <a:srgbClr val="990099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200" i="1" smtClean="0">
                          <a:ln>
                            <a:solidFill>
                              <a:srgbClr val="990099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200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2200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200" dirty="0">
                  <a:ln>
                    <a:solidFill>
                      <a:srgbClr val="990099"/>
                    </a:solidFill>
                  </a:ln>
                </a:endParaRPr>
              </a:p>
            </p:txBody>
          </p:sp>
        </mc:Choice>
        <mc:Fallback xmlns="">
          <p:sp>
            <p:nvSpPr>
              <p:cNvPr id="123" name="Прямоугольник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869" y="3168215"/>
                <a:ext cx="1256947" cy="728405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/>
              <p:cNvSpPr txBox="1"/>
              <p:nvPr/>
            </p:nvSpPr>
            <p:spPr>
              <a:xfrm>
                <a:off x="4572000" y="2095463"/>
                <a:ext cx="557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latin typeface="Cambria Math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ru-RU" dirty="0">
                  <a:ln>
                    <a:solidFill>
                      <a:srgbClr val="990099"/>
                    </a:solidFill>
                  </a:ln>
                </a:endParaRPr>
              </a:p>
            </p:txBody>
          </p:sp>
        </mc:Choice>
        <mc:Fallback xmlns="">
          <p:sp>
            <p:nvSpPr>
              <p:cNvPr id="158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095463"/>
                <a:ext cx="557397" cy="369332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Группа 5"/>
          <p:cNvGrpSpPr/>
          <p:nvPr/>
        </p:nvGrpSpPr>
        <p:grpSpPr>
          <a:xfrm>
            <a:off x="164344" y="3861048"/>
            <a:ext cx="2031392" cy="1016497"/>
            <a:chOff x="164344" y="3861048"/>
            <a:chExt cx="2031392" cy="10164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Прямоугольник 125"/>
                <p:cNvSpPr/>
                <p:nvPr/>
              </p:nvSpPr>
              <p:spPr>
                <a:xfrm>
                  <a:off x="617122" y="3861048"/>
                  <a:ext cx="1578614" cy="1016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ru-RU" sz="22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ru-RU" sz="2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sz="2200" i="1" smtClean="0">
                                    <a:ln>
                                      <a:solidFill>
                                        <a:srgbClr val="00B050"/>
                                      </a:solidFill>
                                    </a:ln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ru-RU" sz="2200" b="0" i="1" smtClean="0">
                                    <a:ln>
                                      <a:solidFill>
                                        <a:srgbClr val="00B050"/>
                                      </a:solidFill>
                                    </a:ln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200" i="1" smtClean="0">
                                        <a:ln>
                                          <a:solidFill>
                                            <a:srgbClr val="00B050"/>
                                          </a:solidFill>
                                        </a:ln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200" b="0" i="1" smtClean="0">
                                        <a:ln>
                                          <a:solidFill>
                                            <a:srgbClr val="00B050"/>
                                          </a:solidFill>
                                        </a:ln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200" b="0" i="1" smtClean="0">
                                        <a:ln>
                                          <a:solidFill>
                                            <a:srgbClr val="00B050"/>
                                          </a:solidFill>
                                        </a:ln>
                                        <a:latin typeface="Cambria Math"/>
                                        <a:ea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ru-RU" sz="2200" b="0" i="1" smtClean="0">
                                    <a:latin typeface="Cambria Math"/>
                                    <a:ea typeface="Cambria Math"/>
                                  </a:rPr>
                                  <m:t>   </m:t>
                                </m:r>
                                <m:r>
                                  <a:rPr lang="ru-RU" sz="22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/>
                                    <a:ea typeface="Cambria Math"/>
                                  </a:rPr>
                                  <m:t>    </m:t>
                                </m:r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    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n>
                                      <a:solidFill>
                                        <a:srgbClr val="9900FF"/>
                                      </a:solidFill>
                                    </a:ln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sz="2200" i="1" smtClean="0">
                                    <a:ln>
                                      <a:solidFill>
                                        <a:srgbClr val="9900FF"/>
                                      </a:solidFill>
                                    </a:ln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b="0" i="1" smtClean="0">
                                    <a:ln>
                                      <a:solidFill>
                                        <a:srgbClr val="9900FF"/>
                                      </a:solidFill>
                                    </a:ln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200" b="0" i="1" smtClean="0">
                                    <a:ln>
                                      <a:solidFill>
                                        <a:srgbClr val="9900FF"/>
                                      </a:solidFill>
                                    </a:ln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b="0" i="1" smtClean="0">
                                    <a:ln>
                                      <a:solidFill>
                                        <a:srgbClr val="9900FF"/>
                                      </a:solidFill>
                                    </a:ln>
                                    <a:latin typeface="Cambria Math"/>
                                  </a:rPr>
                                  <m:t>+2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ru-RU" sz="2200" i="1" dirty="0"/>
                </a:p>
              </p:txBody>
            </p:sp>
          </mc:Choice>
          <mc:Fallback xmlns="">
            <p:sp>
              <p:nvSpPr>
                <p:cNvPr id="126" name="Прямоугольник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122" y="3861048"/>
                  <a:ext cx="1578614" cy="1016497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 r="-38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Прямоугольник 126"/>
                <p:cNvSpPr/>
                <p:nvPr/>
              </p:nvSpPr>
              <p:spPr>
                <a:xfrm>
                  <a:off x="164344" y="4207525"/>
                  <a:ext cx="385006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ru-RU" sz="2200" i="1" smtClean="0">
                                <a:ln>
                                  <a:solidFill>
                                    <a:srgbClr val="990099"/>
                                  </a:solidFill>
                                </a:ln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n>
                                  <a:solidFill>
                                    <a:srgbClr val="990099"/>
                                  </a:solidFill>
                                </a:ln>
                                <a:latin typeface="Cambria Math"/>
                              </a:rPr>
                              <m:t>3</m:t>
                            </m:r>
                          </m:e>
                        </m:d>
                      </m:oMath>
                    </m:oMathPara>
                  </a14:m>
                  <a:endParaRPr lang="ru-RU" sz="2200" dirty="0">
                    <a:ln>
                      <a:solidFill>
                        <a:srgbClr val="990099"/>
                      </a:solidFill>
                    </a:ln>
                  </a:endParaRPr>
                </a:p>
              </p:txBody>
            </p:sp>
          </mc:Choice>
          <mc:Fallback xmlns="">
            <p:sp>
              <p:nvSpPr>
                <p:cNvPr id="127" name="Прямоугольник 1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344" y="4207525"/>
                  <a:ext cx="385006" cy="430887"/>
                </a:xfrm>
                <a:prstGeom prst="rect">
                  <a:avLst/>
                </a:prstGeom>
                <a:blipFill rotWithShape="1">
                  <a:blip r:embed="rId38"/>
                  <a:stretch>
                    <a:fillRect r="-2063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Прямоугольник 130"/>
              <p:cNvSpPr/>
              <p:nvPr/>
            </p:nvSpPr>
            <p:spPr>
              <a:xfrm>
                <a:off x="2234933" y="3998920"/>
                <a:ext cx="1256947" cy="726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 smtClean="0">
                          <a:ln>
                            <a:solidFill>
                              <a:srgbClr val="990099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200" i="1" smtClean="0">
                          <a:ln>
                            <a:solidFill>
                              <a:srgbClr val="990099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200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2200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200" dirty="0">
                  <a:ln>
                    <a:solidFill>
                      <a:srgbClr val="990099"/>
                    </a:solidFill>
                  </a:ln>
                </a:endParaRPr>
              </a:p>
            </p:txBody>
          </p:sp>
        </mc:Choice>
        <mc:Fallback xmlns="">
          <p:sp>
            <p:nvSpPr>
              <p:cNvPr id="131" name="Прямоугольник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933" y="3998920"/>
                <a:ext cx="1256947" cy="726224"/>
              </a:xfrm>
              <a:prstGeom prst="rect">
                <a:avLst/>
              </a:prstGeom>
              <a:blipFill rotWithShape="1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Группа 7"/>
          <p:cNvGrpSpPr/>
          <p:nvPr/>
        </p:nvGrpSpPr>
        <p:grpSpPr>
          <a:xfrm>
            <a:off x="154546" y="4869160"/>
            <a:ext cx="1753158" cy="1016497"/>
            <a:chOff x="154546" y="4869160"/>
            <a:chExt cx="1753158" cy="10164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Прямоугольник 148"/>
                <p:cNvSpPr/>
                <p:nvPr/>
              </p:nvSpPr>
              <p:spPr>
                <a:xfrm>
                  <a:off x="615847" y="4869160"/>
                  <a:ext cx="1291857" cy="1016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ru-RU" sz="22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ru-RU" sz="2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sz="2200" i="1" smtClean="0">
                                    <a:ln>
                                      <a:solidFill>
                                        <a:srgbClr val="EC700A"/>
                                      </a:solidFill>
                                    </a:ln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ru-RU" sz="2200" b="0" i="1" smtClean="0">
                                    <a:ln>
                                      <a:solidFill>
                                        <a:srgbClr val="EC700A"/>
                                      </a:solidFill>
                                    </a:ln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200" i="1" smtClean="0">
                                        <a:ln>
                                          <a:solidFill>
                                            <a:srgbClr val="EC700A"/>
                                          </a:solidFill>
                                        </a:ln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smtClean="0">
                                        <a:ln>
                                          <a:solidFill>
                                            <a:srgbClr val="EC700A"/>
                                          </a:solidFill>
                                        </a:ln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200" b="0" i="1" smtClean="0">
                                        <a:ln>
                                          <a:solidFill>
                                            <a:srgbClr val="EC700A"/>
                                          </a:solidFill>
                                        </a:ln>
                                        <a:latin typeface="Cambria Math"/>
                                        <a:ea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           </m:t>
                                </m:r>
                              </m:e>
                              <m:e>
                                <m:r>
                                  <a:rPr lang="en-US" sz="2200" i="1" smtClean="0">
                                    <a:ln>
                                      <a:solidFill>
                                        <a:srgbClr val="9900FF"/>
                                      </a:solidFill>
                                    </a:ln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ru-RU" sz="2200" b="0" i="1" smtClean="0">
                                    <a:ln>
                                      <a:solidFill>
                                        <a:srgbClr val="9900FF"/>
                                      </a:solidFill>
                                    </a:ln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lang="en-US" sz="2200" b="0" i="1" smtClean="0">
                                    <a:ln>
                                      <a:solidFill>
                                        <a:srgbClr val="9900FF"/>
                                      </a:solidFill>
                                    </a:ln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b="0" i="1" smtClean="0">
                                    <a:ln>
                                      <a:solidFill>
                                        <a:srgbClr val="9900FF"/>
                                      </a:solidFill>
                                    </a:ln>
                                    <a:latin typeface="Cambria Math"/>
                                  </a:rPr>
                                  <m:t>+2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ru-RU" sz="2200" i="1" dirty="0"/>
                </a:p>
              </p:txBody>
            </p:sp>
          </mc:Choice>
          <mc:Fallback xmlns="">
            <p:sp>
              <p:nvSpPr>
                <p:cNvPr id="149" name="Прямоугольник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847" y="4869160"/>
                  <a:ext cx="1291857" cy="1016497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 r="-2122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Прямоугольник 149"/>
                <p:cNvSpPr/>
                <p:nvPr/>
              </p:nvSpPr>
              <p:spPr>
                <a:xfrm>
                  <a:off x="154546" y="5157192"/>
                  <a:ext cx="385006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ru-RU" sz="2200" i="1" smtClean="0">
                                <a:ln>
                                  <a:solidFill>
                                    <a:srgbClr val="990099"/>
                                  </a:solidFill>
                                </a:ln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n>
                                  <a:solidFill>
                                    <a:srgbClr val="990099"/>
                                  </a:solidFill>
                                </a:ln>
                                <a:latin typeface="Cambria Math"/>
                              </a:rPr>
                              <m:t>4</m:t>
                            </m:r>
                          </m:e>
                        </m:d>
                      </m:oMath>
                    </m:oMathPara>
                  </a14:m>
                  <a:endParaRPr lang="ru-RU" sz="2200" dirty="0">
                    <a:ln>
                      <a:solidFill>
                        <a:srgbClr val="990099"/>
                      </a:solidFill>
                    </a:ln>
                  </a:endParaRPr>
                </a:p>
              </p:txBody>
            </p:sp>
          </mc:Choice>
          <mc:Fallback xmlns="">
            <p:sp>
              <p:nvSpPr>
                <p:cNvPr id="150" name="Прямоугольник 1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546" y="5157192"/>
                  <a:ext cx="385006" cy="430887"/>
                </a:xfrm>
                <a:prstGeom prst="rect">
                  <a:avLst/>
                </a:prstGeom>
                <a:blipFill rotWithShape="1">
                  <a:blip r:embed="rId41"/>
                  <a:stretch>
                    <a:fillRect r="-1875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Прямоугольник 150"/>
              <p:cNvSpPr/>
              <p:nvPr/>
            </p:nvSpPr>
            <p:spPr>
              <a:xfrm>
                <a:off x="2234933" y="5013176"/>
                <a:ext cx="1256947" cy="728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 smtClean="0">
                          <a:ln>
                            <a:solidFill>
                              <a:srgbClr val="990099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200" i="1" smtClean="0">
                          <a:ln>
                            <a:solidFill>
                              <a:srgbClr val="990099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2200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200" dirty="0">
                  <a:ln>
                    <a:solidFill>
                      <a:srgbClr val="990099"/>
                    </a:solidFill>
                  </a:ln>
                </a:endParaRPr>
              </a:p>
            </p:txBody>
          </p:sp>
        </mc:Choice>
        <mc:Fallback xmlns="">
          <p:sp>
            <p:nvSpPr>
              <p:cNvPr id="151" name="Прямоугольник 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933" y="5013176"/>
                <a:ext cx="1256947" cy="728405"/>
              </a:xfrm>
              <a:prstGeom prst="rect">
                <a:avLst/>
              </a:prstGeom>
              <a:blipFill rotWithShape="1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53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8776E-6 L -0.00399 -0.0525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6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27018E-6 L -0.004 -0.0471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3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2" grpId="0" animBg="1"/>
      <p:bldP spid="90" grpId="0"/>
      <p:bldP spid="91" grpId="0"/>
      <p:bldP spid="92" grpId="0"/>
      <p:bldP spid="93" grpId="0"/>
      <p:bldP spid="94" grpId="0"/>
      <p:bldP spid="95" grpId="0"/>
      <p:bldP spid="96" grpId="0" animBg="1"/>
      <p:bldP spid="97" grpId="0" animBg="1"/>
      <p:bldP spid="98" grpId="0" animBg="1"/>
      <p:bldP spid="98" grpId="1" animBg="1"/>
      <p:bldP spid="99" grpId="0" animBg="1"/>
      <p:bldP spid="99" grpId="1" animBg="1"/>
      <p:bldP spid="128" grpId="0"/>
      <p:bldP spid="7" grpId="0"/>
      <p:bldP spid="3" grpId="0"/>
      <p:bldP spid="100" grpId="0"/>
      <p:bldP spid="102" grpId="0"/>
      <p:bldP spid="108" grpId="0"/>
      <p:bldP spid="113" grpId="0"/>
      <p:bldP spid="123" grpId="0"/>
      <p:bldP spid="158" grpId="0"/>
      <p:bldP spid="131" grpId="0"/>
      <p:bldP spid="1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94925" y="-2233"/>
            <a:ext cx="2029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Задание №19</a:t>
            </a:r>
            <a:endParaRPr kumimoji="0" lang="ru-RU" sz="24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24300" y="3284984"/>
            <a:ext cx="1900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Решение 1.  </a:t>
            </a:r>
            <a:endParaRPr lang="ru-RU" sz="2400" dirty="0" smtClean="0">
              <a:ln>
                <a:solidFill>
                  <a:srgbClr val="C00000"/>
                </a:solidFill>
              </a:ln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Скругленный прямоугольник 80"/>
              <p:cNvSpPr/>
              <p:nvPr/>
            </p:nvSpPr>
            <p:spPr>
              <a:xfrm rot="10800000">
                <a:off x="309088" y="510503"/>
                <a:ext cx="8511384" cy="2466704"/>
              </a:xfrm>
              <a:prstGeom prst="roundRect">
                <a:avLst/>
              </a:prstGeom>
              <a:solidFill>
                <a:srgbClr val="FFE8C5"/>
              </a:solidFill>
              <a:ln w="28575">
                <a:solidFill>
                  <a:srgbClr val="CC3300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1" name="Скругленный 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09088" y="510503"/>
                <a:ext cx="8511384" cy="2466704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solidFill>
                  <a:srgbClr val="CC33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325" y="476672"/>
                <a:ext cx="8583163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На</m:t>
                      </m:r>
                      <m:r>
                        <a:rPr lang="ru-RU" sz="24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 доске написано 100 различных натуральных чисел, </m:t>
                      </m:r>
                    </m:oMath>
                  </m:oMathPara>
                </a14:m>
                <a:endParaRPr lang="ru-RU" sz="2400" b="0" i="1" dirty="0" smtClean="0">
                  <a:ln>
                    <a:solidFill>
                      <a:schemeClr val="tx1"/>
                    </a:solidFill>
                  </a:ln>
                  <a:latin typeface="Cambria Math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сумма которых равна 5100. </m:t>
                      </m:r>
                    </m:oMath>
                  </m:oMathPara>
                </a14:m>
                <a:endParaRPr lang="ru-RU" sz="2400" b="0" i="1" dirty="0" smtClean="0">
                  <a:ln>
                    <a:solidFill>
                      <a:schemeClr val="tx1"/>
                    </a:solidFill>
                  </a:ln>
                  <a:latin typeface="Cambria Math"/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а) Может ли оказаться, что на доске написано число 250? </m:t>
                      </m:r>
                    </m:oMath>
                  </m:oMathPara>
                </a14:m>
                <a:endParaRPr lang="ru-RU" sz="2400" b="0" i="1" dirty="0" smtClean="0">
                  <a:ln>
                    <a:solidFill>
                      <a:schemeClr val="tx1"/>
                    </a:solidFill>
                  </a:ln>
                  <a:latin typeface="Cambria Math"/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б)</m:t>
                      </m:r>
                      <m:r>
                        <a:rPr lang="ru-RU" sz="2400" i="1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Может ли оказаться, что на доске</m:t>
                      </m:r>
                      <m:r>
                        <a:rPr lang="ru-RU" sz="24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 нет числа 11?</m:t>
                      </m:r>
                    </m:oMath>
                  </m:oMathPara>
                </a14:m>
                <a:endParaRPr lang="ru-RU" sz="2400" b="0" i="1" dirty="0" smtClean="0">
                  <a:ln>
                    <a:solidFill>
                      <a:schemeClr val="tx1"/>
                    </a:solidFill>
                  </a:ln>
                  <a:latin typeface="Cambria Math"/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ru-RU" sz="24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/>
                        <a:ea typeface="Cambria Math" panose="02040503050406030204" pitchFamily="18" charset="0"/>
                      </a:rPr>
                      <m:t>в) Какое наименьшее</m:t>
                    </m:r>
                  </m:oMath>
                </a14:m>
                <a:r>
                  <a:rPr lang="ru-RU" sz="2400" b="0" dirty="0" smtClean="0">
                    <a:ln>
                      <a:solidFill>
                        <a:schemeClr val="tx1"/>
                      </a:solidFill>
                    </a:ln>
                    <a:latin typeface="Cambria Math" panose="02040503050406030204" pitchFamily="18" charset="0"/>
                    <a:ea typeface="Cambria Math" panose="02040503050406030204" pitchFamily="18" charset="0"/>
                  </a:rPr>
                  <a:t> количество чисел, кратных 11, может быть на доске?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25" y="476672"/>
                <a:ext cx="8583163" cy="2462213"/>
              </a:xfrm>
              <a:prstGeom prst="rect">
                <a:avLst/>
              </a:prstGeom>
              <a:blipFill rotWithShape="1">
                <a:blip r:embed="rId4"/>
                <a:stretch>
                  <a:fillRect l="-1136" r="-142" b="-47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144016" y="3880072"/>
                <a:ext cx="8676456" cy="984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400" b="1" i="0" smtClean="0">
                          <a:latin typeface="Cambria Math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ru-RU" sz="2400" b="0" i="0" smtClean="0">
                          <a:latin typeface="Cambria Math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ru-R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П</m:t>
                      </m:r>
                      <m:r>
                        <a:rPr lang="ru-RU" sz="2400" b="0" i="1" smtClean="0">
                          <a:latin typeface="Cambria Math"/>
                          <a:ea typeface="Cambria Math" panose="02040503050406030204" pitchFamily="18" charset="0"/>
                        </a:rPr>
                        <m:t>усть на доске есть число </m:t>
                      </m:r>
                      <m:r>
                        <a:rPr lang="ru-RU" sz="24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250</m:t>
                      </m:r>
                      <m:r>
                        <a:rPr lang="ru-RU" sz="2400" b="0" i="1" smtClean="0">
                          <a:latin typeface="Cambria Math"/>
                          <a:ea typeface="Cambria Math" panose="02040503050406030204" pitchFamily="18" charset="0"/>
                        </a:rPr>
                        <m:t>, тогда сумма остальных</m:t>
                      </m:r>
                    </m:oMath>
                  </m:oMathPara>
                </a14:m>
                <a:endParaRPr lang="ru-RU" sz="2400" b="0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99</m:t>
                      </m:r>
                      <m:r>
                        <a:rPr lang="ru-RU" sz="2400" i="1" smtClean="0">
                          <a:latin typeface="Cambria Math"/>
                          <a:ea typeface="Cambria Math" panose="02040503050406030204" pitchFamily="18" charset="0"/>
                        </a:rPr>
                        <m:t> чисел </m:t>
                      </m:r>
                      <m:r>
                        <a:rPr lang="ru-RU" sz="2400" b="0" i="1" smtClean="0">
                          <a:latin typeface="Cambria Math"/>
                          <a:ea typeface="Cambria Math" panose="02040503050406030204" pitchFamily="18" charset="0"/>
                        </a:rPr>
                        <m:t>равна </m:t>
                      </m:r>
                      <m:r>
                        <a:rPr lang="ru-RU" sz="24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5100</m:t>
                      </m:r>
                      <m:r>
                        <a:rPr lang="ru-RU" sz="2400" i="1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ru-RU" sz="24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250</m:t>
                      </m:r>
                      <m:r>
                        <a:rPr lang="ru-RU" sz="24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400" b="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4850</m:t>
                      </m:r>
                      <m:r>
                        <a:rPr lang="ru-RU" sz="2400" b="0" i="1" smtClean="0">
                          <a:latin typeface="Cambria Math"/>
                          <a:ea typeface="Cambria Math" panose="02040503050406030204" pitchFamily="18" charset="0"/>
                        </a:rPr>
                        <m:t>.  </m:t>
                      </m:r>
                    </m:oMath>
                  </m:oMathPara>
                </a14:m>
                <a:endParaRPr lang="ru-RU" sz="2400" b="0" i="1" dirty="0" smtClean="0">
                  <a:latin typeface="Cambria Math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6" y="3880072"/>
                <a:ext cx="8676456" cy="9848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Группа 9"/>
          <p:cNvGrpSpPr/>
          <p:nvPr/>
        </p:nvGrpSpPr>
        <p:grpSpPr>
          <a:xfrm>
            <a:off x="208700" y="3846820"/>
            <a:ext cx="546876" cy="461665"/>
            <a:chOff x="142844" y="2405499"/>
            <a:chExt cx="546876" cy="461665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42844" y="2455775"/>
              <a:ext cx="468000" cy="396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142844" y="2405499"/>
              <a:ext cx="54687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i="0" u="none" strike="noStrike" cap="none" normalizeH="0" baseline="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Times New Roman" pitchFamily="18" charset="0"/>
                  <a:cs typeface="Times New Roman" pitchFamily="18" charset="0"/>
                </a:rPr>
                <a:t>а).</a:t>
              </a:r>
              <a:endParaRPr kumimoji="0" lang="ru-RU" sz="240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44016" y="4797152"/>
                <a:ext cx="8676456" cy="1307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 panose="02040503050406030204" pitchFamily="18" charset="0"/>
                        </a:rPr>
                        <m:t>Эта сумма должна быть не меньше,чем сумма наименьших</m:t>
                      </m:r>
                    </m:oMath>
                  </m:oMathPara>
                </a14:m>
                <a:endParaRPr lang="ru-RU" sz="2400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99</m:t>
                      </m:r>
                      <m:r>
                        <a:rPr lang="ru-RU" sz="2400" i="1" smtClean="0">
                          <a:latin typeface="Cambria Math"/>
                          <a:ea typeface="Cambria Math" panose="02040503050406030204" pitchFamily="18" charset="0"/>
                        </a:rPr>
                        <m:t> чисел:</m:t>
                      </m:r>
                      <m:r>
                        <a:rPr lang="ru-RU" sz="2400">
                          <a:latin typeface="Cambria Math"/>
                        </a:rPr>
                        <m:t>1+2+3+</m:t>
                      </m:r>
                      <m:r>
                        <a:rPr lang="ru-RU" sz="2400" b="0" i="0" smtClean="0">
                          <a:latin typeface="Cambria Math"/>
                        </a:rPr>
                        <m:t> </m:t>
                      </m:r>
                      <m:r>
                        <a:rPr lang="ru-RU" sz="2400">
                          <a:latin typeface="Cambria Math"/>
                        </a:rPr>
                        <m:t>…+</m:t>
                      </m:r>
                      <m:r>
                        <a:rPr lang="ru-RU" sz="2400" b="0" i="0" smtClean="0">
                          <a:latin typeface="Cambria Math"/>
                        </a:rPr>
                        <m:t>99</m:t>
                      </m:r>
                      <m:r>
                        <a:rPr lang="ru-RU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1+</m:t>
                          </m:r>
                          <m:r>
                            <a:rPr lang="ru-RU" sz="2400" b="0" i="1" smtClean="0">
                              <a:latin typeface="Cambria Math"/>
                            </a:rPr>
                            <m:t>99</m:t>
                          </m:r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2400" i="1">
                          <a:latin typeface="Cambria Math"/>
                        </a:rPr>
                        <m:t>∙</m:t>
                      </m:r>
                      <m:r>
                        <a:rPr lang="ru-RU" sz="2400" b="0" i="1" smtClean="0">
                          <a:latin typeface="Cambria Math"/>
                        </a:rPr>
                        <m:t>99</m:t>
                      </m:r>
                      <m:r>
                        <a:rPr lang="ru-RU" sz="2400" i="1">
                          <a:latin typeface="Cambria Math"/>
                        </a:rPr>
                        <m:t>=5</m:t>
                      </m:r>
                      <m:r>
                        <a:rPr lang="ru-RU" sz="2400" b="0" i="1" smtClean="0">
                          <a:latin typeface="Cambria Math"/>
                        </a:rPr>
                        <m:t>0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2400" b="0" i="0" smtClean="0">
                          <a:latin typeface="Cambria Math"/>
                          <a:ea typeface="Cambria Math"/>
                        </a:rPr>
                        <m:t>99=</m:t>
                      </m:r>
                      <m:r>
                        <a:rPr lang="ru-RU" sz="2400" b="0" i="0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4950</m:t>
                      </m:r>
                      <m:r>
                        <a:rPr lang="ru-RU" sz="2400" b="0" i="0" smtClean="0">
                          <a:latin typeface="Cambria Math"/>
                          <a:ea typeface="Cambria Math"/>
                        </a:rPr>
                        <m:t>. </m:t>
                      </m:r>
                    </m:oMath>
                  </m:oMathPara>
                </a14:m>
                <a:endParaRPr lang="ru-RU" sz="2400" b="0" i="0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6" y="4797152"/>
                <a:ext cx="8676456" cy="130702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44016" y="6058743"/>
                <a:ext cx="8676456" cy="538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0" i="0" smtClean="0">
                          <a:latin typeface="Cambria Math"/>
                          <a:ea typeface="Cambria Math"/>
                        </a:rPr>
                        <m:t>Но </m:t>
                      </m:r>
                      <m:r>
                        <a:rPr lang="ru-RU" sz="2400" b="0" i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/>
                        </a:rPr>
                        <m:t>4850</m:t>
                      </m:r>
                      <m:r>
                        <a:rPr lang="ru-RU" sz="2400" dirty="0" smtClean="0">
                          <a:latin typeface="Cambria Math"/>
                        </a:rPr>
                        <m:t>&lt;</m:t>
                      </m:r>
                      <m:r>
                        <a:rPr lang="ru-RU" sz="2400" b="0" i="0" dirty="0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4950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ru-RU" sz="2400" b="0" i="1" smtClean="0">
                          <a:latin typeface="Cambria Math"/>
                          <a:ea typeface="Cambria Math" panose="02040503050406030204" pitchFamily="18" charset="0"/>
                        </a:rPr>
                        <m:t>на доске </m:t>
                      </m:r>
                      <m:r>
                        <a:rPr lang="ru-RU" sz="24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не может быть числа </m:t>
                      </m:r>
                      <m:r>
                        <a:rPr lang="ru-RU" sz="24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250</m:t>
                      </m:r>
                    </m:oMath>
                  </m:oMathPara>
                </a14:m>
                <a:endParaRPr lang="ru-RU" sz="2400" b="0" dirty="0" smtClean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6" y="6058743"/>
                <a:ext cx="8676456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300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7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07504" y="207083"/>
                <a:ext cx="8999984" cy="984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  <a:ea typeface="Cambria Math" panose="02040503050406030204" pitchFamily="18" charset="0"/>
                        </a:rPr>
                        <m:t>          Сумма </m:t>
                      </m:r>
                      <m:r>
                        <a:rPr lang="ru-RU" sz="2400" b="0" i="1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ru-RU" sz="24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400" i="1">
                          <a:latin typeface="Cambria Math"/>
                          <a:ea typeface="Cambria Math" panose="02040503050406030204" pitchFamily="18" charset="0"/>
                        </a:rPr>
                        <m:t>различных натуральных чисел</m:t>
                      </m:r>
                      <m:r>
                        <a:rPr lang="ru-RU" sz="2400" b="0" i="1" smtClean="0">
                          <a:latin typeface="Cambria Math"/>
                          <a:ea typeface="Cambria Math" panose="02040503050406030204" pitchFamily="18" charset="0"/>
                        </a:rPr>
                        <m:t>, среди которых</m:t>
                      </m:r>
                    </m:oMath>
                  </m:oMathPara>
                </a14:m>
                <a:endParaRPr lang="ru-RU" sz="2400" b="0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  <a:ea typeface="Cambria Math" panose="02040503050406030204" pitchFamily="18" charset="0"/>
                        </a:rPr>
                        <m:t>нет </m:t>
                      </m:r>
                      <m:r>
                        <a:rPr lang="ru-RU" sz="24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11</m:t>
                      </m:r>
                      <m:r>
                        <a:rPr lang="ru-RU" sz="2400" b="0" i="1" smtClean="0">
                          <a:latin typeface="Cambria Math"/>
                          <a:ea typeface="Cambria Math" panose="02040503050406030204" pitchFamily="18" charset="0"/>
                        </a:rPr>
                        <m:t> не меньше чем  </m:t>
                      </m:r>
                      <m:r>
                        <a:rPr lang="ru-RU" sz="240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1+2+</m:t>
                      </m:r>
                      <m:r>
                        <a:rPr lang="ru-RU" sz="2400" b="0" i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40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…+</m:t>
                      </m:r>
                      <m:r>
                        <a:rPr lang="ru-RU" sz="2400" b="0" i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10</m:t>
                      </m:r>
                      <m:r>
                        <a:rPr lang="ru-RU" sz="2400" b="0" i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+12+ …+100+101</m:t>
                      </m:r>
                      <m:r>
                        <a:rPr lang="ru-RU" sz="24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400" b="0" i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07083"/>
                <a:ext cx="8999984" cy="9848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/>
          <p:cNvGrpSpPr/>
          <p:nvPr/>
        </p:nvGrpSpPr>
        <p:grpSpPr>
          <a:xfrm>
            <a:off x="200938" y="173251"/>
            <a:ext cx="546876" cy="461665"/>
            <a:chOff x="29441" y="5330961"/>
            <a:chExt cx="546876" cy="461665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76251" y="5378978"/>
              <a:ext cx="468000" cy="396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29441" y="5330961"/>
              <a:ext cx="54687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latin typeface="Cambria Math" pitchFamily="18" charset="0"/>
                  <a:ea typeface="Times New Roman" pitchFamily="18" charset="0"/>
                  <a:cs typeface="Times New Roman" pitchFamily="18" charset="0"/>
                </a:rPr>
                <a:t>б</a:t>
              </a:r>
              <a:r>
                <a:rPr kumimoji="0" lang="ru-RU" sz="2400" i="0" u="none" strike="noStrike" cap="none" normalizeH="0" baseline="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Times New Roman" pitchFamily="18" charset="0"/>
                  <a:cs typeface="Times New Roman" pitchFamily="18" charset="0"/>
                </a:rPr>
                <a:t>).</a:t>
              </a:r>
              <a:endParaRPr kumimoji="0" lang="ru-RU" sz="240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07504" y="2852936"/>
                <a:ext cx="8999984" cy="1877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  <a:ea typeface="Cambria Math" panose="02040503050406030204" pitchFamily="18" charset="0"/>
                        </a:rPr>
                        <m:t>          Запишем </m:t>
                      </m:r>
                      <m:r>
                        <a:rPr lang="ru-RU" sz="2400" i="1" smtClean="0">
                          <a:latin typeface="Cambria Math"/>
                          <a:ea typeface="Cambria Math" panose="02040503050406030204" pitchFamily="18" charset="0"/>
                        </a:rPr>
                        <m:t>наименьшую сумму </m:t>
                      </m:r>
                      <m:r>
                        <a:rPr lang="ru-RU" sz="2400" b="0" i="1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ru-RU" sz="2400" b="0" i="1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400" i="1">
                          <a:latin typeface="Cambria Math"/>
                          <a:ea typeface="Cambria Math" panose="02040503050406030204" pitchFamily="18" charset="0"/>
                        </a:rPr>
                        <m:t>различных натуральных</m:t>
                      </m:r>
                    </m:oMath>
                  </m:oMathPara>
                </a14:m>
                <a:endParaRPr lang="ru-RU" sz="2400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  <a:ea typeface="Cambria Math" panose="02040503050406030204" pitchFamily="18" charset="0"/>
                        </a:rPr>
                        <m:t> чисел</m:t>
                      </m:r>
                      <m:r>
                        <a:rPr lang="ru-RU" sz="24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40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1+2</m:t>
                      </m:r>
                      <m:r>
                        <a:rPr lang="ru-RU" sz="2400" b="0" i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+ </m:t>
                      </m:r>
                      <m:r>
                        <a:rPr lang="ru-RU" sz="24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…+</m:t>
                      </m:r>
                      <m:r>
                        <a:rPr lang="ru-RU" sz="2400" b="0" i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100 </m:t>
                      </m:r>
                      <m:r>
                        <a:rPr lang="ru-RU" sz="2400" b="0" i="0" smtClean="0">
                          <a:latin typeface="Cambria Math"/>
                        </a:rPr>
                        <m:t>и будем вычитать </m:t>
                      </m:r>
                      <m:r>
                        <a:rPr lang="ru-RU" sz="2400" i="0" smtClean="0">
                          <a:latin typeface="Cambria Math"/>
                        </a:rPr>
                        <m:t>числа кратные </m:t>
                      </m:r>
                      <m:r>
                        <a:rPr lang="ru-RU" sz="2400" b="0" i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11</m:t>
                      </m:r>
                      <m:r>
                        <a:rPr lang="ru-RU" sz="2400" b="0" i="0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2400" b="0" i="0" dirty="0" smtClean="0">
                  <a:latin typeface="Cambria Math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0" i="0" smtClean="0">
                          <a:latin typeface="Cambria Math"/>
                        </a:rPr>
                        <m:t>начиная с наибольшего </m:t>
                      </m:r>
                      <m:r>
                        <a:rPr lang="ru-RU" sz="2400" b="0" i="0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99, 88, 77</m:t>
                      </m:r>
                      <m:r>
                        <a:rPr lang="ru-RU" sz="2400" b="0" i="0" smtClean="0">
                          <a:ln>
                            <a:solidFill>
                              <a:srgbClr val="000099"/>
                            </a:solidFill>
                          </a:ln>
                          <a:latin typeface="Cambria Math"/>
                        </a:rPr>
                        <m:t>,</m:t>
                      </m:r>
                      <m:r>
                        <a:rPr lang="ru-RU" sz="2400" b="0" i="0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…</m:t>
                      </m:r>
                      <m:r>
                        <a:rPr lang="ru-RU" sz="2400" i="0" smtClean="0">
                          <a:latin typeface="Cambria Math"/>
                        </a:rPr>
                        <m:t>,</m:t>
                      </m:r>
                      <m:r>
                        <a:rPr lang="ru-RU" sz="2400" b="0" i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latin typeface="Cambria Math"/>
                        </a:rPr>
                        <m:t> </m:t>
                      </m:r>
                      <m:r>
                        <a:rPr lang="ru-RU" sz="2400" b="0" i="0" smtClean="0">
                          <a:latin typeface="Cambria Math"/>
                        </a:rPr>
                        <m:t>добавляя вместо них</m:t>
                      </m:r>
                    </m:oMath>
                  </m:oMathPara>
                </a14:m>
                <a:endParaRPr lang="ru-RU" sz="2400" b="0" i="0" dirty="0" smtClean="0">
                  <a:latin typeface="Cambria Math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0" i="0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101, 102, 103,…</m:t>
                      </m:r>
                      <m:r>
                        <a:rPr lang="ru-RU" sz="2400" i="0" smtClean="0">
                          <a:latin typeface="Cambria Math"/>
                        </a:rPr>
                        <m:t>.</m:t>
                      </m:r>
                      <m:r>
                        <a:rPr lang="ru-RU" sz="2400" b="0" i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400" b="0" i="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latin typeface="Cambria Math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852936"/>
                <a:ext cx="8999984" cy="18774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Группа 6"/>
          <p:cNvGrpSpPr/>
          <p:nvPr/>
        </p:nvGrpSpPr>
        <p:grpSpPr>
          <a:xfrm>
            <a:off x="200938" y="2854097"/>
            <a:ext cx="546876" cy="430887"/>
            <a:chOff x="29441" y="5346350"/>
            <a:chExt cx="546876" cy="430887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6251" y="5378978"/>
              <a:ext cx="468000" cy="396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29441" y="5346350"/>
              <a:ext cx="54687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200" dirty="0">
                  <a:ln>
                    <a:solidFill>
                      <a:schemeClr val="tx1"/>
                    </a:solidFill>
                  </a:ln>
                  <a:latin typeface="Cambria Math" pitchFamily="18" charset="0"/>
                  <a:ea typeface="Times New Roman" pitchFamily="18" charset="0"/>
                  <a:cs typeface="Times New Roman" pitchFamily="18" charset="0"/>
                </a:rPr>
                <a:t>в</a:t>
              </a:r>
              <a:r>
                <a:rPr kumimoji="0" lang="ru-RU" sz="2200" i="0" u="none" strike="noStrike" cap="none" normalizeH="0" baseline="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Times New Roman" pitchFamily="18" charset="0"/>
                  <a:cs typeface="Times New Roman" pitchFamily="18" charset="0"/>
                </a:rPr>
                <a:t>).</a:t>
              </a:r>
              <a:endParaRPr kumimoji="0" lang="ru-RU" sz="220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07504" y="1124744"/>
                <a:ext cx="8999984" cy="860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 smtClean="0">
                              <a:ln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n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1+</m:t>
                          </m:r>
                          <m:r>
                            <a:rPr lang="ru-RU" sz="2400" b="0" i="1" smtClean="0">
                              <a:ln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ru-RU" sz="2400" i="1">
                              <a:ln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2400" i="1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∙</m:t>
                      </m:r>
                      <m:r>
                        <a:rPr lang="ru-RU" sz="2400" b="0" i="1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10</m:t>
                      </m:r>
                      <m:r>
                        <a:rPr lang="ru-RU" sz="24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400" i="1" smtClean="0">
                              <a:ln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n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ru-RU" sz="2400" b="0" i="1" smtClean="0">
                              <a:ln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ru-RU" sz="2400" i="1">
                              <a:ln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+10</m:t>
                          </m:r>
                          <m:r>
                            <a:rPr lang="ru-RU" sz="2400" b="0" i="1" smtClean="0">
                              <a:ln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400" i="1">
                              <a:ln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2400" i="1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∙</m:t>
                      </m:r>
                      <m:r>
                        <a:rPr lang="ru-RU" sz="2400" b="0" i="1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9</m:t>
                      </m:r>
                      <m:r>
                        <a:rPr lang="ru-RU" sz="2400" i="1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ru-RU" sz="2400" i="1">
                          <a:latin typeface="Cambria Math"/>
                        </a:rPr>
                        <m:t>=</m:t>
                      </m:r>
                      <m:r>
                        <a:rPr lang="ru-RU" sz="2400" b="0" i="1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11</m:t>
                      </m:r>
                      <m:r>
                        <a:rPr lang="ru-RU" sz="2400" b="0" i="1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2400" b="0" i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ru-RU" sz="2400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ru-RU" sz="2400" i="1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11</m:t>
                      </m:r>
                      <m:r>
                        <a:rPr lang="ru-RU" sz="2400" b="0" i="1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3</m:t>
                      </m:r>
                      <m:r>
                        <a:rPr lang="ru-RU" sz="2400" i="1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2400" b="0" i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ru-RU" sz="240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ru-RU" sz="24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400" b="0" i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5140</m:t>
                      </m:r>
                      <m:r>
                        <a:rPr lang="ru-RU" sz="2400" b="0" i="0" smtClean="0">
                          <a:latin typeface="Cambria Math"/>
                          <a:ea typeface="Cambria Math"/>
                        </a:rPr>
                        <m:t>. </m:t>
                      </m:r>
                    </m:oMath>
                  </m:oMathPara>
                </a14:m>
                <a:endParaRPr lang="ru-RU" sz="2400" b="0" i="0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24744"/>
                <a:ext cx="8999984" cy="8607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07504" y="1772816"/>
                <a:ext cx="8999984" cy="984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0" i="0" smtClean="0">
                          <a:latin typeface="Cambria Math"/>
                          <a:ea typeface="Cambria Math"/>
                        </a:rPr>
                        <m:t>Но сумма этих чисел по условию равна </m:t>
                      </m:r>
                      <m:r>
                        <a:rPr lang="ru-RU" sz="24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5100</m:t>
                      </m:r>
                      <m:r>
                        <a:rPr lang="ru-RU" sz="2400" b="0" i="0" smtClean="0">
                          <a:latin typeface="Cambria Math"/>
                          <a:ea typeface="Cambria Math"/>
                        </a:rPr>
                        <m:t>, что меньше </m:t>
                      </m:r>
                      <m:r>
                        <a:rPr lang="ru-RU" sz="2400" b="0" i="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5140</m:t>
                      </m:r>
                    </m:oMath>
                  </m:oMathPara>
                </a14:m>
                <a:endParaRPr lang="ru-RU" sz="2400" b="0" i="0" dirty="0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Cambria Math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ru-RU" sz="2400" b="0" i="1" smtClean="0">
                          <a:latin typeface="Cambria Math"/>
                          <a:ea typeface="Cambria Math" panose="02040503050406030204" pitchFamily="18" charset="0"/>
                        </a:rPr>
                        <m:t>утверждение</m:t>
                      </m:r>
                      <m:r>
                        <a:rPr lang="ru-RU" sz="2400" i="1" smtClean="0">
                          <a:latin typeface="Cambria Math"/>
                          <a:ea typeface="Cambria Math" panose="02040503050406030204" pitchFamily="18" charset="0"/>
                        </a:rPr>
                        <m:t>, что </m:t>
                      </m:r>
                      <m:r>
                        <a:rPr lang="ru-RU" sz="24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на доске нет числа </m:t>
                      </m:r>
                      <m:r>
                        <a:rPr lang="ru-RU" sz="2400" b="0" i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11</m:t>
                      </m:r>
                      <m:r>
                        <a:rPr lang="ru-RU" sz="2400" i="0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ru-RU" sz="24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не верно</m:t>
                      </m:r>
                      <m:r>
                        <a:rPr lang="ru-RU" sz="2400" b="0" i="0" smtClean="0">
                          <a:latin typeface="Cambria Math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4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72816"/>
                <a:ext cx="8999984" cy="9848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07504" y="4647907"/>
                <a:ext cx="8999984" cy="1431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0" i="0" smtClean="0">
                          <a:latin typeface="Cambria Math"/>
                          <a:ea typeface="Cambria Math" panose="02040503050406030204" pitchFamily="18" charset="0"/>
                        </a:rPr>
                        <m:t>Пусть на доске написано </m:t>
                      </m:r>
                      <m:r>
                        <a:rPr lang="ru-RU" sz="2400" i="0" smtClean="0">
                          <a:ln>
                            <a:solidFill>
                              <a:srgbClr val="CC0099"/>
                            </a:solidFill>
                          </a:ln>
                          <a:solidFill>
                            <a:srgbClr val="CC0099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меньше 6 чисел</m:t>
                      </m:r>
                      <m:r>
                        <a:rPr lang="ru-RU" sz="2400" i="0" smtClean="0">
                          <a:latin typeface="Cambria Math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ru-RU" sz="2400">
                          <a:latin typeface="Cambria Math"/>
                        </a:rPr>
                        <m:t>кратны</m:t>
                      </m:r>
                      <m:r>
                        <a:rPr lang="ru-RU" sz="2400" i="0" smtClean="0">
                          <a:latin typeface="Cambria Math"/>
                        </a:rPr>
                        <m:t>х</m:t>
                      </m:r>
                      <m:r>
                        <a:rPr lang="ru-RU" sz="2400">
                          <a:latin typeface="Cambria Math"/>
                        </a:rPr>
                        <m:t> </m:t>
                      </m:r>
                      <m:r>
                        <a:rPr lang="ru-RU" sz="240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  <m:r>
                        <a:rPr lang="ru-RU" sz="2400" i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  <m:r>
                        <a:rPr lang="ru-RU" sz="2400" b="0" i="0" smtClean="0">
                          <a:latin typeface="Cambria Math"/>
                        </a:rPr>
                        <m:t>, то сумма</m:t>
                      </m:r>
                    </m:oMath>
                  </m:oMathPara>
                </a14:m>
                <a:endParaRPr lang="ru-RU" sz="2400" b="0" i="0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0" i="0" smtClean="0">
                          <a:latin typeface="Cambria Math"/>
                          <a:ea typeface="Cambria Math" panose="02040503050406030204" pitchFamily="18" charset="0"/>
                        </a:rPr>
                        <m:t>всех чисел будет не меньше </m:t>
                      </m:r>
                      <m:d>
                        <m:dPr>
                          <m:ctrlPr>
                            <a:rPr lang="ru-RU" sz="2400" b="0" i="1" smtClean="0"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1+2+3+…+100</m:t>
                          </m:r>
                        </m:e>
                      </m:d>
                      <m:r>
                        <a:rPr lang="ru-RU" sz="2400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−99,− 88</m:t>
                      </m:r>
                      <m:r>
                        <a:rPr lang="ru-RU" sz="2400" b="0" i="0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400" dirty="0" smtClean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  <a:latin typeface="Cambria Math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− 77−</m:t>
                      </m:r>
                      <m:r>
                        <a:rPr lang="ru-RU" sz="2400" b="0" i="0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66</m:t>
                      </m:r>
                      <m:r>
                        <a:rPr lang="ru-RU" sz="2400" b="0" i="0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240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101+102+103</m:t>
                      </m:r>
                      <m:r>
                        <a:rPr lang="ru-RU" sz="2400" b="0" i="0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+104</m:t>
                      </m:r>
                      <m:r>
                        <a:rPr lang="ru-RU" sz="2400" b="0" i="0" smtClean="0">
                          <a:latin typeface="Cambria Math"/>
                        </a:rPr>
                        <m:t>=</m:t>
                      </m:r>
                      <m:r>
                        <a:rPr lang="ru-RU" sz="2400" b="0" i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5050</m:t>
                      </m:r>
                      <m:r>
                        <a:rPr lang="ru-RU" sz="2400" b="0" i="0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ru-RU" sz="24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b="0" i="0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  <m:t>2+14+26+38</m:t>
                          </m:r>
                        </m:e>
                      </m:d>
                    </m:oMath>
                  </m:oMathPara>
                </a14:m>
                <a:endParaRPr lang="ru-RU" sz="2400" b="0" i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647907"/>
                <a:ext cx="8999984" cy="14311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07504" y="5986735"/>
                <a:ext cx="8999984" cy="538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0" i="0" smtClean="0">
                          <a:latin typeface="Cambria Math"/>
                        </a:rPr>
                        <m:t>=</m:t>
                      </m:r>
                      <m:r>
                        <a:rPr lang="ru-RU" sz="2400" b="0" i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5050</m:t>
                      </m:r>
                      <m:r>
                        <a:rPr lang="ru-RU" sz="2400" b="0" i="0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+80</m:t>
                      </m:r>
                      <m:r>
                        <a:rPr lang="ru-RU" sz="2400" b="0" i="0" smtClean="0">
                          <a:latin typeface="Cambria Math"/>
                        </a:rPr>
                        <m:t>=</m:t>
                      </m:r>
                      <m:r>
                        <a:rPr lang="ru-RU" sz="2400" b="0" i="0" smtClean="0">
                          <a:ln>
                            <a:solidFill>
                              <a:srgbClr val="9900CC"/>
                            </a:solidFill>
                          </a:ln>
                          <a:solidFill>
                            <a:srgbClr val="9900CC"/>
                          </a:solidFill>
                          <a:latin typeface="Cambria Math"/>
                        </a:rPr>
                        <m:t>5130</m:t>
                      </m:r>
                      <m:r>
                        <a:rPr lang="ru-RU" sz="2400" b="0" i="0" smtClean="0">
                          <a:latin typeface="Cambria Math"/>
                        </a:rPr>
                        <m:t>, </m:t>
                      </m:r>
                      <m:r>
                        <a:rPr lang="ru-RU" sz="24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5100</m:t>
                      </m:r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ru-RU" sz="2400" b="0" i="1" smtClean="0">
                          <a:ln>
                            <a:solidFill>
                              <a:srgbClr val="9900CC"/>
                            </a:solidFill>
                          </a:ln>
                          <a:solidFill>
                            <a:srgbClr val="9900CC"/>
                          </a:solidFill>
                          <a:latin typeface="Cambria Math"/>
                          <a:ea typeface="Cambria Math"/>
                        </a:rPr>
                        <m:t>5130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ru-RU" sz="2400" b="0" i="1" smtClean="0">
                          <a:latin typeface="Cambria Math"/>
                          <a:ea typeface="Cambria Math" panose="02040503050406030204" pitchFamily="18" charset="0"/>
                        </a:rPr>
                        <m:t>противоречие</m:t>
                      </m:r>
                    </m:oMath>
                  </m:oMathPara>
                </a14:m>
                <a:endParaRPr lang="ru-RU" sz="2400" b="0" dirty="0" smtClean="0">
                  <a:ln>
                    <a:solidFill>
                      <a:srgbClr val="9900CC"/>
                    </a:solidFill>
                  </a:ln>
                  <a:ea typeface="Cambria Math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986735"/>
                <a:ext cx="8999984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479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7"/>
          <p:cNvGrpSpPr>
            <a:grpSpLocks noChangeAspect="1"/>
          </p:cNvGrpSpPr>
          <p:nvPr/>
        </p:nvGrpSpPr>
        <p:grpSpPr bwMode="auto">
          <a:xfrm flipH="1">
            <a:off x="5357818" y="2387479"/>
            <a:ext cx="3319486" cy="3129753"/>
            <a:chOff x="1348000" y="3092451"/>
            <a:chExt cx="2305595" cy="2286000"/>
          </a:xfrm>
        </p:grpSpPr>
        <p:grpSp>
          <p:nvGrpSpPr>
            <p:cNvPr id="3" name="Группа 55"/>
            <p:cNvGrpSpPr>
              <a:grpSpLocks/>
            </p:cNvGrpSpPr>
            <p:nvPr/>
          </p:nvGrpSpPr>
          <p:grpSpPr bwMode="auto">
            <a:xfrm>
              <a:off x="1356766" y="3092451"/>
              <a:ext cx="2296829" cy="2286000"/>
              <a:chOff x="1356372" y="3092451"/>
              <a:chExt cx="3890293" cy="2286000"/>
            </a:xfrm>
          </p:grpSpPr>
          <p:sp>
            <p:nvSpPr>
              <p:cNvPr id="21" name="Line 25"/>
              <p:cNvSpPr>
                <a:spLocks noChangeShapeType="1"/>
              </p:cNvSpPr>
              <p:nvPr/>
            </p:nvSpPr>
            <p:spPr bwMode="auto">
              <a:xfrm>
                <a:off x="1357290" y="3092451"/>
                <a:ext cx="3889375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25"/>
              <p:cNvSpPr>
                <a:spLocks noChangeShapeType="1"/>
              </p:cNvSpPr>
              <p:nvPr/>
            </p:nvSpPr>
            <p:spPr bwMode="auto">
              <a:xfrm>
                <a:off x="1356372" y="3244851"/>
                <a:ext cx="3890293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25"/>
              <p:cNvSpPr>
                <a:spLocks noChangeShapeType="1"/>
              </p:cNvSpPr>
              <p:nvPr/>
            </p:nvSpPr>
            <p:spPr bwMode="auto">
              <a:xfrm>
                <a:off x="1357290" y="3397251"/>
                <a:ext cx="3889375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25"/>
              <p:cNvSpPr>
                <a:spLocks noChangeShapeType="1"/>
              </p:cNvSpPr>
              <p:nvPr/>
            </p:nvSpPr>
            <p:spPr bwMode="auto">
              <a:xfrm>
                <a:off x="1357290" y="3549651"/>
                <a:ext cx="3889375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>
                <a:off x="1357290" y="3702051"/>
                <a:ext cx="3889375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25"/>
              <p:cNvSpPr>
                <a:spLocks noChangeShapeType="1"/>
              </p:cNvSpPr>
              <p:nvPr/>
            </p:nvSpPr>
            <p:spPr bwMode="auto">
              <a:xfrm>
                <a:off x="1357290" y="3854451"/>
                <a:ext cx="3889375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25"/>
              <p:cNvSpPr>
                <a:spLocks noChangeShapeType="1"/>
              </p:cNvSpPr>
              <p:nvPr/>
            </p:nvSpPr>
            <p:spPr bwMode="auto">
              <a:xfrm>
                <a:off x="1357290" y="4006851"/>
                <a:ext cx="3889375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>
                <a:off x="1357290" y="4159251"/>
                <a:ext cx="3889375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25"/>
              <p:cNvSpPr>
                <a:spLocks noChangeShapeType="1"/>
              </p:cNvSpPr>
              <p:nvPr/>
            </p:nvSpPr>
            <p:spPr bwMode="auto">
              <a:xfrm>
                <a:off x="1357290" y="4311651"/>
                <a:ext cx="3889375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round/>
                <a:headEnd type="arrow"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25"/>
              <p:cNvSpPr>
                <a:spLocks noChangeShapeType="1"/>
              </p:cNvSpPr>
              <p:nvPr/>
            </p:nvSpPr>
            <p:spPr bwMode="auto">
              <a:xfrm>
                <a:off x="1357290" y="4464051"/>
                <a:ext cx="3889375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25"/>
              <p:cNvSpPr>
                <a:spLocks noChangeShapeType="1"/>
              </p:cNvSpPr>
              <p:nvPr/>
            </p:nvSpPr>
            <p:spPr bwMode="auto">
              <a:xfrm>
                <a:off x="1357290" y="4616451"/>
                <a:ext cx="3889375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>
                <a:off x="1357290" y="4768851"/>
                <a:ext cx="3889375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Line 25"/>
              <p:cNvSpPr>
                <a:spLocks noChangeShapeType="1"/>
              </p:cNvSpPr>
              <p:nvPr/>
            </p:nvSpPr>
            <p:spPr bwMode="auto">
              <a:xfrm>
                <a:off x="1357290" y="4921251"/>
                <a:ext cx="3889375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Line 25"/>
              <p:cNvSpPr>
                <a:spLocks noChangeShapeType="1"/>
              </p:cNvSpPr>
              <p:nvPr/>
            </p:nvSpPr>
            <p:spPr bwMode="auto">
              <a:xfrm>
                <a:off x="1357290" y="5073651"/>
                <a:ext cx="3889375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>
                <a:off x="1357290" y="5226051"/>
                <a:ext cx="3889375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Line 25"/>
              <p:cNvSpPr>
                <a:spLocks noChangeShapeType="1"/>
              </p:cNvSpPr>
              <p:nvPr/>
            </p:nvSpPr>
            <p:spPr bwMode="auto">
              <a:xfrm>
                <a:off x="1357260" y="5378451"/>
                <a:ext cx="3889375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Группа 56"/>
            <p:cNvGrpSpPr>
              <a:grpSpLocks noChangeAspect="1"/>
            </p:cNvGrpSpPr>
            <p:nvPr/>
          </p:nvGrpSpPr>
          <p:grpSpPr bwMode="auto">
            <a:xfrm>
              <a:off x="1348000" y="3106766"/>
              <a:ext cx="2286000" cy="2268000"/>
              <a:chOff x="1357290" y="3106759"/>
              <a:chExt cx="2286000" cy="3465513"/>
            </a:xfrm>
          </p:grpSpPr>
          <p:sp>
            <p:nvSpPr>
              <p:cNvPr id="12" name="Line 22"/>
              <p:cNvSpPr>
                <a:spLocks noChangeShapeType="1"/>
              </p:cNvSpPr>
              <p:nvPr/>
            </p:nvSpPr>
            <p:spPr bwMode="auto">
              <a:xfrm>
                <a:off x="2424090" y="3106759"/>
                <a:ext cx="0" cy="3465513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round/>
                <a:headEnd type="arrow"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" name="Line 22"/>
              <p:cNvSpPr>
                <a:spLocks noChangeShapeType="1"/>
              </p:cNvSpPr>
              <p:nvPr/>
            </p:nvSpPr>
            <p:spPr bwMode="auto">
              <a:xfrm>
                <a:off x="1357290" y="3106759"/>
                <a:ext cx="0" cy="3465513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" name="Line 22"/>
              <p:cNvSpPr>
                <a:spLocks noChangeShapeType="1"/>
              </p:cNvSpPr>
              <p:nvPr/>
            </p:nvSpPr>
            <p:spPr bwMode="auto">
              <a:xfrm rot="10800000">
                <a:off x="1509690" y="3106759"/>
                <a:ext cx="0" cy="3457664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" name="Line 22"/>
              <p:cNvSpPr>
                <a:spLocks noChangeShapeType="1"/>
              </p:cNvSpPr>
              <p:nvPr/>
            </p:nvSpPr>
            <p:spPr bwMode="auto">
              <a:xfrm>
                <a:off x="1662090" y="3106759"/>
                <a:ext cx="0" cy="3465513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Line 22"/>
              <p:cNvSpPr>
                <a:spLocks noChangeShapeType="1"/>
              </p:cNvSpPr>
              <p:nvPr/>
            </p:nvSpPr>
            <p:spPr bwMode="auto">
              <a:xfrm>
                <a:off x="1814490" y="3106759"/>
                <a:ext cx="0" cy="3465513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Line 22"/>
              <p:cNvSpPr>
                <a:spLocks noChangeShapeType="1"/>
              </p:cNvSpPr>
              <p:nvPr/>
            </p:nvSpPr>
            <p:spPr bwMode="auto">
              <a:xfrm>
                <a:off x="1966890" y="3106759"/>
                <a:ext cx="0" cy="3465513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Line 22"/>
              <p:cNvSpPr>
                <a:spLocks noChangeShapeType="1"/>
              </p:cNvSpPr>
              <p:nvPr/>
            </p:nvSpPr>
            <p:spPr bwMode="auto">
              <a:xfrm>
                <a:off x="2119290" y="3106759"/>
                <a:ext cx="0" cy="3465513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Line 22"/>
              <p:cNvSpPr>
                <a:spLocks noChangeShapeType="1"/>
              </p:cNvSpPr>
              <p:nvPr/>
            </p:nvSpPr>
            <p:spPr bwMode="auto">
              <a:xfrm>
                <a:off x="2271690" y="3106759"/>
                <a:ext cx="0" cy="3465513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Line 22"/>
              <p:cNvSpPr>
                <a:spLocks noChangeShapeType="1"/>
              </p:cNvSpPr>
              <p:nvPr/>
            </p:nvSpPr>
            <p:spPr bwMode="auto">
              <a:xfrm>
                <a:off x="2576490" y="3106759"/>
                <a:ext cx="0" cy="3465513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>
                <a:off x="2728890" y="3106759"/>
                <a:ext cx="0" cy="3465513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Line 22"/>
              <p:cNvSpPr>
                <a:spLocks noChangeShapeType="1"/>
              </p:cNvSpPr>
              <p:nvPr/>
            </p:nvSpPr>
            <p:spPr bwMode="auto">
              <a:xfrm>
                <a:off x="2881290" y="3106759"/>
                <a:ext cx="0" cy="3465513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>
                <a:off x="3033690" y="3106759"/>
                <a:ext cx="0" cy="3465513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>
                <a:off x="3186090" y="3106759"/>
                <a:ext cx="0" cy="3465513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Line 22"/>
              <p:cNvSpPr>
                <a:spLocks noChangeShapeType="1"/>
              </p:cNvSpPr>
              <p:nvPr/>
            </p:nvSpPr>
            <p:spPr bwMode="auto">
              <a:xfrm>
                <a:off x="3338490" y="3106759"/>
                <a:ext cx="0" cy="3465513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Line 22"/>
              <p:cNvSpPr>
                <a:spLocks noChangeShapeType="1"/>
              </p:cNvSpPr>
              <p:nvPr/>
            </p:nvSpPr>
            <p:spPr bwMode="auto">
              <a:xfrm>
                <a:off x="3490890" y="3106759"/>
                <a:ext cx="0" cy="3465513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Line 22"/>
              <p:cNvSpPr>
                <a:spLocks noChangeShapeType="1"/>
              </p:cNvSpPr>
              <p:nvPr/>
            </p:nvSpPr>
            <p:spPr bwMode="auto">
              <a:xfrm>
                <a:off x="3643290" y="3106759"/>
                <a:ext cx="0" cy="3465513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cxnSp>
        <p:nvCxnSpPr>
          <p:cNvPr id="43" name="Прямая соединительная линия 42"/>
          <p:cNvCxnSpPr/>
          <p:nvPr/>
        </p:nvCxnSpPr>
        <p:spPr>
          <a:xfrm flipV="1">
            <a:off x="8244408" y="2407078"/>
            <a:ext cx="1" cy="3105109"/>
          </a:xfrm>
          <a:prstGeom prst="line">
            <a:avLst/>
          </a:prstGeom>
          <a:ln w="19050">
            <a:solidFill>
              <a:srgbClr val="99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6028488" y="3026910"/>
            <a:ext cx="2196000" cy="2088000"/>
          </a:xfrm>
          <a:prstGeom prst="ellipse">
            <a:avLst/>
          </a:prstGeom>
          <a:noFill/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Дуга 111"/>
          <p:cNvSpPr/>
          <p:nvPr/>
        </p:nvSpPr>
        <p:spPr>
          <a:xfrm>
            <a:off x="6012160" y="3024576"/>
            <a:ext cx="2214000" cy="2088000"/>
          </a:xfrm>
          <a:prstGeom prst="arc">
            <a:avLst>
              <a:gd name="adj1" fmla="val 21534442"/>
              <a:gd name="adj2" fmla="val 5376269"/>
            </a:avLst>
          </a:prstGeom>
          <a:ln w="28575">
            <a:solidFill>
              <a:srgbClr val="0000F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4" name="Дуга 143"/>
          <p:cNvSpPr/>
          <p:nvPr/>
        </p:nvSpPr>
        <p:spPr>
          <a:xfrm>
            <a:off x="6018775" y="3018876"/>
            <a:ext cx="2196000" cy="2088000"/>
          </a:xfrm>
          <a:prstGeom prst="arc">
            <a:avLst>
              <a:gd name="adj1" fmla="val 5319285"/>
              <a:gd name="adj2" fmla="val 16218406"/>
            </a:avLst>
          </a:prstGeom>
          <a:ln w="28575">
            <a:solidFill>
              <a:srgbClr val="0000FF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 flipH="1" flipV="1">
            <a:off x="6366720" y="3294866"/>
            <a:ext cx="1874402" cy="1805066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Овал 135"/>
          <p:cNvSpPr/>
          <p:nvPr/>
        </p:nvSpPr>
        <p:spPr>
          <a:xfrm rot="10800000">
            <a:off x="6352900" y="3258866"/>
            <a:ext cx="72000" cy="72000"/>
          </a:xfrm>
          <a:prstGeom prst="ellipse">
            <a:avLst/>
          </a:prstGeom>
          <a:solidFill>
            <a:srgbClr val="00FF00"/>
          </a:solidFill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137"/>
          <p:cNvSpPr/>
          <p:nvPr/>
        </p:nvSpPr>
        <p:spPr>
          <a:xfrm>
            <a:off x="7884368" y="4759327"/>
            <a:ext cx="72000" cy="72000"/>
          </a:xfrm>
          <a:prstGeom prst="ellipse">
            <a:avLst/>
          </a:prstGeom>
          <a:solidFill>
            <a:srgbClr val="00FF00"/>
          </a:solidFill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539552" y="4694128"/>
                <a:ext cx="2246128" cy="735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/>
                        </a:rPr>
                        <m:t>𝑥</m:t>
                      </m:r>
                      <m:r>
                        <a:rPr lang="en-US" sz="2200" i="1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20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2200" b="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/>
                                </a:rPr>
                                <m:t>7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1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ru-RU" sz="2200" b="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latin typeface="Cambria Math"/>
                            </a:rPr>
                            <m:t>;</m:t>
                          </m:r>
                          <m:r>
                            <a:rPr lang="en-US" sz="2200" i="1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latin typeface="Cambria Math"/>
                            </a:rPr>
                            <m:t>−</m:t>
                          </m:r>
                          <m:r>
                            <a:rPr lang="ru-RU" sz="2200" b="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694128"/>
                <a:ext cx="2246128" cy="7353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Прямоугольник 126"/>
              <p:cNvSpPr/>
              <p:nvPr/>
            </p:nvSpPr>
            <p:spPr>
              <a:xfrm>
                <a:off x="206428" y="3790201"/>
                <a:ext cx="142282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  <m:t>tg</m:t>
                          </m:r>
                        </m:fName>
                        <m:e>
                          <m:r>
                            <a:rPr lang="en-US" sz="2200" i="1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2200" b="0" i="0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ru-RU" sz="220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mc:Choice>
        <mc:Fallback xmlns="">
          <p:sp>
            <p:nvSpPr>
              <p:cNvPr id="127" name="Прямоугольник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28" y="3790201"/>
                <a:ext cx="1422825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2146"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Прямоугольник 149"/>
              <p:cNvSpPr/>
              <p:nvPr/>
            </p:nvSpPr>
            <p:spPr>
              <a:xfrm>
                <a:off x="7524328" y="4806776"/>
                <a:ext cx="560282" cy="514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16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0" name="Прямоугольник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4806776"/>
                <a:ext cx="560282" cy="514372"/>
              </a:xfrm>
              <a:prstGeom prst="rect">
                <a:avLst/>
              </a:prstGeom>
              <a:blipFill rotWithShape="1">
                <a:blip r:embed="rId5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Скругленный прямоугольник 112"/>
          <p:cNvSpPr/>
          <p:nvPr/>
        </p:nvSpPr>
        <p:spPr>
          <a:xfrm>
            <a:off x="183412" y="555366"/>
            <a:ext cx="8781076" cy="1498381"/>
          </a:xfrm>
          <a:prstGeom prst="roundRect">
            <a:avLst/>
          </a:prstGeom>
          <a:solidFill>
            <a:srgbClr val="FFE8C5"/>
          </a:solidFill>
          <a:ln w="28575">
            <a:solidFill>
              <a:srgbClr val="CC33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3575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3575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3575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3575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3575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3575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604448" y="3870672"/>
                <a:ext cx="404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448" y="3870672"/>
                <a:ext cx="404815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831481" y="2142480"/>
                <a:ext cx="404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481" y="2142480"/>
                <a:ext cx="404815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3000364" y="44624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Задание №13</a:t>
            </a: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0" y="13575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0" y="13575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0" y="97395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0" y="13575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0" y="13575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2928926" y="2132856"/>
            <a:ext cx="1928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u="sng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Cambria Math" pitchFamily="18" charset="0"/>
                <a:ea typeface="Cambria Math" pitchFamily="18" charset="0"/>
              </a:rPr>
              <a:t>Решение.</a:t>
            </a: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0" y="13575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3575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3575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13575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13575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13575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127875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13575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3575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13575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13575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127875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13575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3575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127875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3575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13575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1505" name="Группа 21504"/>
          <p:cNvGrpSpPr/>
          <p:nvPr/>
        </p:nvGrpSpPr>
        <p:grpSpPr>
          <a:xfrm>
            <a:off x="142844" y="2714300"/>
            <a:ext cx="546876" cy="430887"/>
            <a:chOff x="142844" y="2420888"/>
            <a:chExt cx="546876" cy="430887"/>
          </a:xfrm>
        </p:grpSpPr>
        <p:sp>
          <p:nvSpPr>
            <p:cNvPr id="116" name="Скругленный прямоугольник 115"/>
            <p:cNvSpPr/>
            <p:nvPr/>
          </p:nvSpPr>
          <p:spPr>
            <a:xfrm>
              <a:off x="142844" y="2455775"/>
              <a:ext cx="468000" cy="396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Rectangle 2"/>
            <p:cNvSpPr>
              <a:spLocks noChangeArrowheads="1"/>
            </p:cNvSpPr>
            <p:nvPr/>
          </p:nvSpPr>
          <p:spPr bwMode="auto">
            <a:xfrm>
              <a:off x="142844" y="2420888"/>
              <a:ext cx="54687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i="0" u="none" strike="noStrike" cap="none" normalizeH="0" baseline="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Times New Roman" pitchFamily="18" charset="0"/>
                  <a:cs typeface="Times New Roman" pitchFamily="18" charset="0"/>
                </a:rPr>
                <a:t>а).</a:t>
              </a:r>
              <a:endParaRPr kumimoji="0" lang="ru-RU" sz="220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1507" name="Группа 21506"/>
          <p:cNvGrpSpPr/>
          <p:nvPr/>
        </p:nvGrpSpPr>
        <p:grpSpPr>
          <a:xfrm>
            <a:off x="29441" y="4859192"/>
            <a:ext cx="546876" cy="430887"/>
            <a:chOff x="29441" y="5346350"/>
            <a:chExt cx="546876" cy="430887"/>
          </a:xfrm>
        </p:grpSpPr>
        <p:sp>
          <p:nvSpPr>
            <p:cNvPr id="110" name="Скругленный прямоугольник 109"/>
            <p:cNvSpPr/>
            <p:nvPr/>
          </p:nvSpPr>
          <p:spPr>
            <a:xfrm>
              <a:off x="76251" y="5378978"/>
              <a:ext cx="468000" cy="396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Rectangle 2"/>
            <p:cNvSpPr>
              <a:spLocks noChangeArrowheads="1"/>
            </p:cNvSpPr>
            <p:nvPr/>
          </p:nvSpPr>
          <p:spPr bwMode="auto">
            <a:xfrm>
              <a:off x="29441" y="5346350"/>
              <a:ext cx="54687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200" dirty="0" smtClean="0">
                  <a:ln>
                    <a:solidFill>
                      <a:sysClr val="windowText" lastClr="000000"/>
                    </a:solidFill>
                  </a:ln>
                  <a:latin typeface="Cambria Math" pitchFamily="18" charset="0"/>
                  <a:ea typeface="Times New Roman" pitchFamily="18" charset="0"/>
                  <a:cs typeface="Times New Roman" pitchFamily="18" charset="0"/>
                </a:rPr>
                <a:t>б</a:t>
              </a:r>
              <a:r>
                <a:rPr kumimoji="0" lang="ru-RU" sz="2200" i="0" u="none" strike="noStrike" cap="none" normalizeH="0" baseline="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Times New Roman" pitchFamily="18" charset="0"/>
                  <a:cs typeface="Times New Roman" pitchFamily="18" charset="0"/>
                </a:rPr>
                <a:t>).</a:t>
              </a:r>
              <a:endParaRPr kumimoji="0" lang="ru-RU" sz="220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1514" name="Группа 21513"/>
          <p:cNvGrpSpPr/>
          <p:nvPr/>
        </p:nvGrpSpPr>
        <p:grpSpPr>
          <a:xfrm>
            <a:off x="3710580" y="6013027"/>
            <a:ext cx="5438909" cy="728341"/>
            <a:chOff x="141705" y="6057659"/>
            <a:chExt cx="5156232" cy="728341"/>
          </a:xfrm>
        </p:grpSpPr>
        <p:sp>
          <p:nvSpPr>
            <p:cNvPr id="114" name="Скругленный прямоугольник 113"/>
            <p:cNvSpPr/>
            <p:nvPr/>
          </p:nvSpPr>
          <p:spPr>
            <a:xfrm>
              <a:off x="141705" y="6066000"/>
              <a:ext cx="4980846" cy="720000"/>
            </a:xfrm>
            <a:prstGeom prst="roundRect">
              <a:avLst/>
            </a:prstGeom>
            <a:solidFill>
              <a:srgbClr val="FFE8C5"/>
            </a:solidFill>
            <a:ln w="28575">
              <a:solidFill>
                <a:srgbClr val="CC33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Прямоугольник 141"/>
                <p:cNvSpPr/>
                <p:nvPr/>
              </p:nvSpPr>
              <p:spPr>
                <a:xfrm>
                  <a:off x="141705" y="6057659"/>
                  <a:ext cx="5156232" cy="7261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2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Ответ:а) </m:t>
                        </m:r>
                        <m:f>
                          <m:fPr>
                            <m:ctrlPr>
                              <a:rPr lang="en-US" sz="220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  <m:r>
                          <a:rPr lang="ru-RU" sz="22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+</m:t>
                        </m:r>
                        <m:r>
                          <a:rPr lang="ru-RU" sz="22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22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2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200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200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200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  <a:ea typeface="Cambria Math"/>
                          </a:rPr>
                          <m:t>ℤ</m:t>
                        </m:r>
                        <m:r>
                          <a:rPr lang="ru-RU" sz="22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  <a:ea typeface="Cambria Math"/>
                          </a:rPr>
                          <m:t>; </m:t>
                        </m:r>
                        <m:r>
                          <a:rPr lang="en-US" sz="22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ru-RU" sz="22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  <a:ea typeface="Cambria Math"/>
                          </a:rPr>
                          <m:t>б</m:t>
                        </m:r>
                        <m:r>
                          <a:rPr lang="en-US" sz="22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  <a:ea typeface="Cambria Math"/>
                          </a:rPr>
                          <m:t>) −</m:t>
                        </m:r>
                        <m:f>
                          <m:fPr>
                            <m:ctrlPr>
                              <a:rPr lang="en-US" sz="220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  <m:t>1</m:t>
                            </m:r>
                            <m:r>
                              <a:rPr lang="en-US" sz="22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  <m:t>3</m:t>
                            </m:r>
                            <m:r>
                              <a:rPr lang="en-US" sz="220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  <m:r>
                          <a:rPr lang="ru-RU" sz="22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;</m:t>
                        </m:r>
                        <m:r>
                          <a:rPr lang="en-US" sz="2200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20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  <m:t>9</m:t>
                            </m:r>
                            <m:r>
                              <a:rPr lang="en-US" sz="220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ru-RU" sz="2200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</mc:Choice>
          <mc:Fallback xmlns="">
            <p:sp>
              <p:nvSpPr>
                <p:cNvPr id="142" name="Прямоугольник 1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705" y="6057659"/>
                  <a:ext cx="5156232" cy="72616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515" name="Прямоугольник 21514"/>
              <p:cNvSpPr/>
              <p:nvPr/>
            </p:nvSpPr>
            <p:spPr>
              <a:xfrm>
                <a:off x="8173929" y="2286496"/>
                <a:ext cx="6004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</a:rPr>
                        <m:t>𝑡𝑔𝑥</m:t>
                      </m:r>
                    </m:oMath>
                  </m:oMathPara>
                </a14:m>
                <a:endParaRPr lang="ru-RU" dirty="0">
                  <a:ln>
                    <a:solidFill>
                      <a:srgbClr val="9900FF"/>
                    </a:solidFill>
                  </a:ln>
                  <a:solidFill>
                    <a:srgbClr val="9900FF"/>
                  </a:solidFill>
                </a:endParaRPr>
              </a:p>
            </p:txBody>
          </p:sp>
        </mc:Choice>
        <mc:Fallback xmlns="">
          <p:sp>
            <p:nvSpPr>
              <p:cNvPr id="21515" name="Прямоугольник 215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929" y="2286496"/>
                <a:ext cx="600421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221811" y="540419"/>
                <a:ext cx="7187545" cy="1018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/>
                        </a:rPr>
                        <m:t>а) Решите данное уравнение </m:t>
                      </m:r>
                      <m:sSup>
                        <m:sSupPr>
                          <m:ctrlPr>
                            <a:rPr lang="ru-RU" sz="2200" b="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200" b="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2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2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2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US" sz="2200" i="1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/>
                                </a:rPr>
                                <m:t>co</m:t>
                              </m:r>
                              <m:r>
                                <m:rPr>
                                  <m:sty m:val="p"/>
                                </m:rPr>
                                <a:rPr lang="en-US" sz="2200" i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/>
                                </a:rPr>
                                <m:t>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200" i="1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200" i="1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2200" i="1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sup>
                      </m:sSup>
                      <m:r>
                        <a:rPr lang="en-US" sz="2200" b="0" i="1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200" b="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200" i="1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200" i="1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20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200" i="1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latin typeface="Cambria Math"/>
                                          <a:ea typeface="Cambria Math"/>
                                        </a:rPr>
                                        <m:t>π</m:t>
                                      </m:r>
                                    </m:num>
                                    <m:den>
                                      <m:r>
                                        <a:rPr lang="en-US" sz="2200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sup>
                      </m:sSup>
                      <m:r>
                        <a:rPr lang="ru-RU" sz="2200" b="0" i="1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11" y="540419"/>
                <a:ext cx="7187545" cy="101835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8" name="Прямоугольник 21517"/>
              <p:cNvSpPr/>
              <p:nvPr/>
            </p:nvSpPr>
            <p:spPr>
              <a:xfrm>
                <a:off x="8052136" y="3995772"/>
                <a:ext cx="84034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−2</m:t>
                      </m:r>
                      <m:r>
                        <a:rPr lang="ru-RU" sz="1600" b="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ru-RU" sz="1600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518" name="Прямоугольник 215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136" y="3995772"/>
                <a:ext cx="840344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Скругленный прямоугольник 40"/>
          <p:cNvSpPr/>
          <p:nvPr/>
        </p:nvSpPr>
        <p:spPr>
          <a:xfrm>
            <a:off x="179512" y="3762204"/>
            <a:ext cx="1360621" cy="493503"/>
          </a:xfrm>
          <a:prstGeom prst="roundRect">
            <a:avLst/>
          </a:prstGeom>
          <a:noFill/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591508" y="4740447"/>
            <a:ext cx="2102702" cy="70477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Прямоугольник 118"/>
              <p:cNvSpPr/>
              <p:nvPr/>
            </p:nvSpPr>
            <p:spPr>
              <a:xfrm>
                <a:off x="1730139" y="4293096"/>
                <a:ext cx="2796769" cy="667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𝑥</m:t>
                      </m:r>
                      <m:r>
                        <a:rPr lang="en-US" sz="2200" i="1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ru-RU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200" i="1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200" i="1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2200" i="1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ℤ</m:t>
                      </m:r>
                    </m:oMath>
                  </m:oMathPara>
                </a14:m>
                <a:endParaRPr lang="ru-RU" sz="220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mc:Choice>
        <mc:Fallback xmlns="">
          <p:sp>
            <p:nvSpPr>
              <p:cNvPr id="119" name="Прямоугольник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139" y="4293096"/>
                <a:ext cx="2796769" cy="66761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2908717" y="5014337"/>
            <a:ext cx="6751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или</a:t>
            </a:r>
            <a:endParaRPr lang="ru-RU" sz="2200" u="sng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Прямоугольник 119"/>
              <p:cNvSpPr/>
              <p:nvPr/>
            </p:nvSpPr>
            <p:spPr>
              <a:xfrm>
                <a:off x="1844173" y="5517232"/>
                <a:ext cx="1277914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latin typeface="Cambria Math"/>
                            </a:rPr>
                            <m:t>13</m:t>
                          </m:r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220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mc:Choice>
        <mc:Fallback xmlns="">
          <p:sp>
            <p:nvSpPr>
              <p:cNvPr id="120" name="Прямоугольник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173" y="5517232"/>
                <a:ext cx="1277914" cy="72834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Прямоугольник 124"/>
              <p:cNvSpPr/>
              <p:nvPr/>
            </p:nvSpPr>
            <p:spPr>
              <a:xfrm>
                <a:off x="6278390" y="2591700"/>
                <a:ext cx="560282" cy="514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B0F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600" b="1" i="1">
                              <a:ln>
                                <a:solidFill>
                                  <a:srgbClr val="00B0F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ln>
                                <a:solidFill>
                                  <a:srgbClr val="00B0F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1600" b="1" i="1" smtClean="0">
                              <a:ln>
                                <a:solidFill>
                                  <a:srgbClr val="00B0F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1600" b="1" dirty="0">
                  <a:ln>
                    <a:solidFill>
                      <a:srgbClr val="00B0F0"/>
                    </a:solidFill>
                  </a:ln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5" name="Прямоугольник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390" y="2591700"/>
                <a:ext cx="560282" cy="514372"/>
              </a:xfrm>
              <a:prstGeom prst="rect">
                <a:avLst/>
              </a:prstGeom>
              <a:blipFill rotWithShape="1">
                <a:blip r:embed="rId16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0" name="TextBox 21509"/>
              <p:cNvSpPr txBox="1"/>
              <p:nvPr/>
            </p:nvSpPr>
            <p:spPr>
              <a:xfrm>
                <a:off x="149811" y="1260499"/>
                <a:ext cx="8685091" cy="735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/>
                        </a:rPr>
                        <m:t>б) Укажите корни уравнения, принадлежащие отрезку 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20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2200" b="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/>
                                </a:rPr>
                                <m:t>7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1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ru-RU" sz="2200" b="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latin typeface="Cambria Math"/>
                            </a:rPr>
                            <m:t>;</m:t>
                          </m:r>
                          <m:r>
                            <a:rPr lang="en-US" sz="2200" i="1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latin typeface="Cambria Math"/>
                            </a:rPr>
                            <m:t>−</m:t>
                          </m:r>
                          <m:r>
                            <a:rPr lang="ru-RU" sz="2200" i="1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</m:d>
                      <m:r>
                        <a:rPr lang="ru-RU" sz="2200" b="0" i="1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2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mc:Choice>
        <mc:Fallback xmlns="">
          <p:sp>
            <p:nvSpPr>
              <p:cNvPr id="21510" name="TextBox 215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11" y="1260499"/>
                <a:ext cx="8685091" cy="735330"/>
              </a:xfrm>
              <a:prstGeom prst="rect">
                <a:avLst/>
              </a:prstGeom>
              <a:blipFill rotWithShape="1">
                <a:blip r:embed="rId17"/>
                <a:stretch>
                  <a:fillRect r="-7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527433" y="2348880"/>
                <a:ext cx="3377655" cy="1018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ru-RU" sz="2200" b="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200" b="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2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200" b="0" i="0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200" b="0" i="0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US" sz="2200" i="1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  <m:t>co</m:t>
                              </m:r>
                              <m:r>
                                <m:rPr>
                                  <m:sty m:val="p"/>
                                </m:rPr>
                                <a:rPr lang="en-US" sz="2200" i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  <m:t>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200" i="1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200" i="1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sz="2200" i="0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π</m:t>
                                      </m:r>
                                    </m:num>
                                    <m:den>
                                      <m:r>
                                        <a:rPr lang="en-US" sz="2200" i="0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2200" i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sup>
                      </m:sSup>
                      <m:r>
                        <a:rPr lang="en-US" sz="2200" b="0" i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0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200" b="0" i="0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200" i="1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i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200" i="1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200" b="0" i="0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200" i="1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sz="2200" i="0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π</m:t>
                                      </m:r>
                                    </m:num>
                                    <m:den>
                                      <m:r>
                                        <a:rPr lang="en-US" sz="2200" i="0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sup>
                      </m:sSup>
                    </m:oMath>
                  </m:oMathPara>
                </a14:m>
                <a:endParaRPr lang="ru-RU" sz="22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33" y="2348880"/>
                <a:ext cx="3377655" cy="1018356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511" name="Группа 21510"/>
          <p:cNvGrpSpPr/>
          <p:nvPr/>
        </p:nvGrpSpPr>
        <p:grpSpPr>
          <a:xfrm flipH="1">
            <a:off x="302879" y="1534285"/>
            <a:ext cx="2219698" cy="649996"/>
            <a:chOff x="545285" y="1626876"/>
            <a:chExt cx="2219698" cy="649996"/>
          </a:xfrm>
        </p:grpSpPr>
        <p:sp>
          <p:nvSpPr>
            <p:cNvPr id="118" name="AutoShape 62"/>
            <p:cNvSpPr>
              <a:spLocks noChangeArrowheads="1"/>
            </p:cNvSpPr>
            <p:nvPr/>
          </p:nvSpPr>
          <p:spPr bwMode="auto">
            <a:xfrm>
              <a:off x="545285" y="1626876"/>
              <a:ext cx="2139252" cy="649996"/>
            </a:xfrm>
            <a:prstGeom prst="wedgeEllipseCallout">
              <a:avLst>
                <a:gd name="adj1" fmla="val -20190"/>
                <a:gd name="adj2" fmla="val 92200"/>
              </a:avLst>
            </a:prstGeom>
            <a:ln>
              <a:solidFill>
                <a:srgbClr val="0000FF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ru-RU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/>
                <p:cNvSpPr txBox="1"/>
                <p:nvPr/>
              </p:nvSpPr>
              <p:spPr>
                <a:xfrm>
                  <a:off x="562713" y="1664399"/>
                  <a:ext cx="2202270" cy="5670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b="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oMath>
                    </m:oMathPara>
                  </a14:m>
                  <a:endParaRPr lang="ru-RU" i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713" y="1664399"/>
                  <a:ext cx="2202270" cy="567078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512" name="Группа 21511"/>
          <p:cNvGrpSpPr/>
          <p:nvPr/>
        </p:nvGrpSpPr>
        <p:grpSpPr>
          <a:xfrm>
            <a:off x="2770964" y="1608217"/>
            <a:ext cx="2301102" cy="740663"/>
            <a:chOff x="3131840" y="2513479"/>
            <a:chExt cx="2301102" cy="740663"/>
          </a:xfrm>
        </p:grpSpPr>
        <p:sp>
          <p:nvSpPr>
            <p:cNvPr id="131" name="AutoShape 62"/>
            <p:cNvSpPr>
              <a:spLocks noChangeArrowheads="1"/>
            </p:cNvSpPr>
            <p:nvPr/>
          </p:nvSpPr>
          <p:spPr bwMode="auto">
            <a:xfrm>
              <a:off x="3131840" y="2513479"/>
              <a:ext cx="2301102" cy="740663"/>
            </a:xfrm>
            <a:prstGeom prst="wedgeEllipseCallout">
              <a:avLst>
                <a:gd name="adj1" fmla="val -23579"/>
                <a:gd name="adj2" fmla="val 87982"/>
              </a:avLst>
            </a:prstGeom>
            <a:ln>
              <a:solidFill>
                <a:srgbClr val="0000FF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ru-RU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/>
                <p:cNvSpPr txBox="1"/>
                <p:nvPr/>
              </p:nvSpPr>
              <p:spPr>
                <a:xfrm>
                  <a:off x="3157308" y="2628783"/>
                  <a:ext cx="2136290" cy="5629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b="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𝑐𝑜𝑠𝑥</m:t>
                            </m:r>
                          </m:e>
                        </m:func>
                      </m:oMath>
                    </m:oMathPara>
                  </a14:m>
                  <a:endParaRPr lang="ru-RU" i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33" name="TextBox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7308" y="2628783"/>
                  <a:ext cx="2136290" cy="562975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179512" y="3284984"/>
                <a:ext cx="2119876" cy="441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0" smtClean="0">
                              <a:latin typeface="Cambria Math"/>
                            </a:rPr>
                            <m:t>9</m:t>
                          </m:r>
                        </m:e>
                        <m:sup>
                          <m:r>
                            <a:rPr lang="en-US" sz="2200" b="0" i="0" smtClean="0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  <m:r>
                        <a:rPr lang="en-US" sz="2200" b="0" i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0" smtClean="0">
                              <a:latin typeface="Cambria Math"/>
                            </a:rPr>
                            <m:t>9</m:t>
                          </m:r>
                        </m:e>
                        <m:sup>
                          <m:func>
                            <m:func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/>
                                </a:rPr>
                                <m:t>co</m:t>
                              </m:r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/>
                                </a:rPr>
                                <m:t>s</m:t>
                              </m:r>
                            </m:fName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284984"/>
                <a:ext cx="2119876" cy="441916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6" name="Прямоугольник 21515"/>
              <p:cNvSpPr/>
              <p:nvPr/>
            </p:nvSpPr>
            <p:spPr>
              <a:xfrm>
                <a:off x="2110812" y="3307788"/>
                <a:ext cx="238918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sz="22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2200" b="0" i="0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1516" name="Прямоугольник 215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812" y="3307788"/>
                <a:ext cx="2389180" cy="43088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0" name="Прямая соединительная линия 129"/>
          <p:cNvCxnSpPr/>
          <p:nvPr/>
        </p:nvCxnSpPr>
        <p:spPr>
          <a:xfrm flipH="1">
            <a:off x="7141376" y="5094808"/>
            <a:ext cx="11160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Прямоугольник 131"/>
              <p:cNvSpPr/>
              <p:nvPr/>
            </p:nvSpPr>
            <p:spPr>
              <a:xfrm>
                <a:off x="8172400" y="4910722"/>
                <a:ext cx="538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ru-RU" dirty="0">
                  <a:ln>
                    <a:solidFill>
                      <a:srgbClr val="9900FF"/>
                    </a:solidFill>
                  </a:ln>
                  <a:solidFill>
                    <a:srgbClr val="9900FF"/>
                  </a:solidFill>
                </a:endParaRPr>
              </a:p>
            </p:txBody>
          </p:sp>
        </mc:Choice>
        <mc:Fallback xmlns="">
          <p:sp>
            <p:nvSpPr>
              <p:cNvPr id="132" name="Прямоугольник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4910722"/>
                <a:ext cx="538930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Дуга 121"/>
          <p:cNvSpPr/>
          <p:nvPr/>
        </p:nvSpPr>
        <p:spPr>
          <a:xfrm flipV="1">
            <a:off x="6011391" y="3029932"/>
            <a:ext cx="2196000" cy="2070000"/>
          </a:xfrm>
          <a:prstGeom prst="arc">
            <a:avLst>
              <a:gd name="adj1" fmla="val 5478556"/>
              <a:gd name="adj2" fmla="val 7892381"/>
            </a:avLst>
          </a:prstGeom>
          <a:ln w="28575">
            <a:solidFill>
              <a:srgbClr val="00CC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7" name="Дуга 146"/>
          <p:cNvSpPr/>
          <p:nvPr/>
        </p:nvSpPr>
        <p:spPr>
          <a:xfrm flipV="1">
            <a:off x="6061376" y="3029932"/>
            <a:ext cx="2170800" cy="2070000"/>
          </a:xfrm>
          <a:prstGeom prst="arc">
            <a:avLst>
              <a:gd name="adj1" fmla="val 19077998"/>
              <a:gd name="adj2" fmla="val 21569301"/>
            </a:avLst>
          </a:prstGeom>
          <a:ln w="28575">
            <a:solidFill>
              <a:srgbClr val="00CC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Прямоугольник 150"/>
              <p:cNvSpPr/>
              <p:nvPr/>
            </p:nvSpPr>
            <p:spPr>
              <a:xfrm>
                <a:off x="1844173" y="6093296"/>
                <a:ext cx="1122423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latin typeface="Cambria Math"/>
                            </a:rPr>
                            <m:t>9</m:t>
                          </m:r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220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mc:Choice>
        <mc:Fallback xmlns="">
          <p:sp>
            <p:nvSpPr>
              <p:cNvPr id="151" name="Прямоугольник 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173" y="6093296"/>
                <a:ext cx="1122423" cy="726161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Прямоугольник 153"/>
              <p:cNvSpPr/>
              <p:nvPr/>
            </p:nvSpPr>
            <p:spPr>
              <a:xfrm>
                <a:off x="8028384" y="4300665"/>
                <a:ext cx="560282" cy="514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B0F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600" b="1" i="1">
                              <a:ln>
                                <a:solidFill>
                                  <a:srgbClr val="00B0F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ln>
                                <a:solidFill>
                                  <a:srgbClr val="00B0F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1600" b="1" i="1" smtClean="0">
                              <a:ln>
                                <a:solidFill>
                                  <a:srgbClr val="00B0F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1600" b="1" dirty="0">
                  <a:ln>
                    <a:solidFill>
                      <a:srgbClr val="00B0F0"/>
                    </a:solidFill>
                  </a:ln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54" name="Прямоугольник 1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4300665"/>
                <a:ext cx="560282" cy="514372"/>
              </a:xfrm>
              <a:prstGeom prst="rect">
                <a:avLst/>
              </a:prstGeom>
              <a:blipFill rotWithShape="1">
                <a:blip r:embed="rId27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Прямоугольник 154"/>
              <p:cNvSpPr/>
              <p:nvPr/>
            </p:nvSpPr>
            <p:spPr>
              <a:xfrm>
                <a:off x="1669071" y="3645024"/>
                <a:ext cx="2641813" cy="667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𝑥</m:t>
                      </m:r>
                      <m:r>
                        <a:rPr lang="en-US" sz="2200" i="1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ru-RU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200" i="1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200" i="1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2200" i="1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ℤ</m:t>
                      </m:r>
                    </m:oMath>
                  </m:oMathPara>
                </a14:m>
                <a:endParaRPr lang="ru-RU" sz="220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mc:Choice>
        <mc:Fallback xmlns="">
          <p:sp>
            <p:nvSpPr>
              <p:cNvPr id="155" name="Прямоугольник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71" y="3645024"/>
                <a:ext cx="2641813" cy="667619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04" name="Прямоугольник 21503"/>
              <p:cNvSpPr/>
              <p:nvPr/>
            </p:nvSpPr>
            <p:spPr>
              <a:xfrm>
                <a:off x="181086" y="5513331"/>
                <a:ext cx="1868204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0000FF"/>
                            </a:solidFill>
                          </a:ln>
                          <a:latin typeface="Cambria Math"/>
                        </a:rPr>
                        <m:t>𝑥</m:t>
                      </m:r>
                      <m:r>
                        <a:rPr lang="en-US" sz="22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7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1504" name="Прямоугольник 215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86" y="5513331"/>
                <a:ext cx="1868204" cy="723981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3" name="Прямоугольник 21512"/>
              <p:cNvSpPr/>
              <p:nvPr/>
            </p:nvSpPr>
            <p:spPr>
              <a:xfrm>
                <a:off x="179512" y="6145757"/>
                <a:ext cx="1821204" cy="667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0000FF"/>
                            </a:solidFill>
                          </a:ln>
                          <a:latin typeface="Cambria Math"/>
                        </a:rPr>
                        <m:t>𝑥</m:t>
                      </m:r>
                      <m:r>
                        <a:rPr lang="en-US" sz="2200" i="1">
                          <a:latin typeface="Cambria Math"/>
                        </a:rPr>
                        <m:t>=−2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1513" name="Прямоугольник 215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145757"/>
                <a:ext cx="1821204" cy="667619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9" name="Группа 138"/>
          <p:cNvGrpSpPr/>
          <p:nvPr/>
        </p:nvGrpSpPr>
        <p:grpSpPr>
          <a:xfrm>
            <a:off x="5597881" y="2998920"/>
            <a:ext cx="827019" cy="553357"/>
            <a:chOff x="5789795" y="4350836"/>
            <a:chExt cx="827019" cy="553357"/>
          </a:xfrm>
        </p:grpSpPr>
        <p:sp>
          <p:nvSpPr>
            <p:cNvPr id="143" name="Овал 142"/>
            <p:cNvSpPr/>
            <p:nvPr/>
          </p:nvSpPr>
          <p:spPr>
            <a:xfrm>
              <a:off x="6544814" y="4613005"/>
              <a:ext cx="72000" cy="7200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Прямоугольник 145"/>
                <p:cNvSpPr/>
                <p:nvPr/>
              </p:nvSpPr>
              <p:spPr>
                <a:xfrm>
                  <a:off x="5789795" y="4350836"/>
                  <a:ext cx="773097" cy="55335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n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600" i="1">
                                <a:ln>
                                  <a:solidFill>
                                    <a:srgbClr val="0000FF"/>
                                  </a:solidFill>
                                </a:ln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n>
                                  <a:solidFill>
                                    <a:srgbClr val="0000FF"/>
                                  </a:solidFill>
                                </a:ln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13</m:t>
                            </m:r>
                            <m:r>
                              <a:rPr lang="ru-RU" sz="1600" b="0" i="1" smtClean="0">
                                <a:ln>
                                  <a:solidFill>
                                    <a:srgbClr val="0000FF"/>
                                  </a:solidFill>
                                </a:ln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600" b="0" i="1" smtClean="0">
                                <a:ln>
                                  <a:solidFill>
                                    <a:srgbClr val="0000FF"/>
                                  </a:solidFill>
                                </a:ln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ru-RU" sz="1600" dirty="0">
                    <a:ln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46" name="Прямоугольник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9795" y="4350836"/>
                  <a:ext cx="773097" cy="553357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Группа 47"/>
          <p:cNvGrpSpPr/>
          <p:nvPr/>
        </p:nvGrpSpPr>
        <p:grpSpPr>
          <a:xfrm>
            <a:off x="7508778" y="4753622"/>
            <a:ext cx="683713" cy="653192"/>
            <a:chOff x="6169278" y="4613005"/>
            <a:chExt cx="683713" cy="653192"/>
          </a:xfrm>
        </p:grpSpPr>
        <p:sp>
          <p:nvSpPr>
            <p:cNvPr id="96" name="Овал 95"/>
            <p:cNvSpPr/>
            <p:nvPr/>
          </p:nvSpPr>
          <p:spPr>
            <a:xfrm>
              <a:off x="6544814" y="4613005"/>
              <a:ext cx="72000" cy="7200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Прямоугольник 148"/>
                <p:cNvSpPr/>
                <p:nvPr/>
              </p:nvSpPr>
              <p:spPr>
                <a:xfrm>
                  <a:off x="6169278" y="4711237"/>
                  <a:ext cx="683713" cy="5549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n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600" i="1">
                                <a:ln>
                                  <a:solidFill>
                                    <a:srgbClr val="0000FF"/>
                                  </a:solidFill>
                                </a:ln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n>
                                  <a:solidFill>
                                    <a:srgbClr val="0000FF"/>
                                  </a:solidFill>
                                </a:ln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9</m:t>
                            </m:r>
                            <m:r>
                              <a:rPr lang="ru-RU" sz="1600" b="0" i="1" smtClean="0">
                                <a:ln>
                                  <a:solidFill>
                                    <a:srgbClr val="0000FF"/>
                                  </a:solidFill>
                                </a:ln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600" b="0" i="1" smtClean="0">
                                <a:ln>
                                  <a:solidFill>
                                    <a:srgbClr val="0000FF"/>
                                  </a:solidFill>
                                </a:ln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ru-RU" sz="1600" dirty="0">
                    <a:ln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49" name="Прямоугольник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9278" y="4711237"/>
                  <a:ext cx="683713" cy="554960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5" name="Скругленный прямоугольник 134"/>
          <p:cNvSpPr/>
          <p:nvPr/>
        </p:nvSpPr>
        <p:spPr>
          <a:xfrm rot="10800000">
            <a:off x="1740430" y="3672834"/>
            <a:ext cx="2538050" cy="612000"/>
          </a:xfrm>
          <a:prstGeom prst="round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4" name="Дуга 133"/>
          <p:cNvSpPr/>
          <p:nvPr/>
        </p:nvSpPr>
        <p:spPr>
          <a:xfrm flipV="1">
            <a:off x="6061376" y="3087192"/>
            <a:ext cx="2111024" cy="1976770"/>
          </a:xfrm>
          <a:prstGeom prst="arc">
            <a:avLst>
              <a:gd name="adj1" fmla="val 19271577"/>
              <a:gd name="adj2" fmla="val 8063770"/>
            </a:avLst>
          </a:prstGeom>
          <a:ln w="19050">
            <a:solidFill>
              <a:schemeClr val="tx1"/>
            </a:solidFill>
            <a:prstDash val="dash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8" name="Скругленный прямоугольник 147"/>
          <p:cNvSpPr/>
          <p:nvPr/>
        </p:nvSpPr>
        <p:spPr>
          <a:xfrm rot="10800000">
            <a:off x="1740526" y="4320905"/>
            <a:ext cx="2538050" cy="612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Прямоугольник 155"/>
              <p:cNvSpPr/>
              <p:nvPr/>
            </p:nvSpPr>
            <p:spPr>
              <a:xfrm>
                <a:off x="1423519" y="3781124"/>
                <a:ext cx="417436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𝑥</m:t>
                      </m:r>
                      <m:r>
                        <a:rPr lang="en-US" sz="2200" i="1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𝑎𝑟𝑐𝑡𝑔</m:t>
                      </m:r>
                      <m:d>
                        <m:dPr>
                          <m:ctrlPr>
                            <a:rPr lang="en-US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ru-RU" sz="2200" i="1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i="1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200" i="1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2200" i="1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ℤ</m:t>
                      </m:r>
                    </m:oMath>
                  </m:oMathPara>
                </a14:m>
                <a:endParaRPr lang="ru-RU" sz="2200" dirty="0">
                  <a:ln>
                    <a:solidFill>
                      <a:schemeClr val="tx1"/>
                    </a:solidFill>
                  </a:ln>
                </a:endParaRPr>
              </a:p>
              <a:p>
                <a:endParaRPr lang="ru-RU" sz="220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mc:Choice>
        <mc:Fallback xmlns="">
          <p:sp>
            <p:nvSpPr>
              <p:cNvPr id="156" name="Прямоугольник 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519" y="3781124"/>
                <a:ext cx="4174361" cy="769441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Прямоугольник 140"/>
              <p:cNvSpPr/>
              <p:nvPr/>
            </p:nvSpPr>
            <p:spPr>
              <a:xfrm>
                <a:off x="8166634" y="3995772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1" name="Прямоугольник 1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634" y="3995772"/>
                <a:ext cx="365806" cy="369332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Прямоугольник 151"/>
              <p:cNvSpPr/>
              <p:nvPr/>
            </p:nvSpPr>
            <p:spPr>
              <a:xfrm>
                <a:off x="7056639" y="2710475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2" name="Прямоугольник 1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639" y="2710475"/>
                <a:ext cx="365806" cy="369332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Прямоугольник 152"/>
              <p:cNvSpPr/>
              <p:nvPr/>
            </p:nvSpPr>
            <p:spPr>
              <a:xfrm>
                <a:off x="7033888" y="2593665"/>
                <a:ext cx="683713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ru-RU" sz="16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ru-RU" sz="16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600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3" name="Прямоугольник 1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888" y="2593665"/>
                <a:ext cx="683713" cy="553357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767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00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600"/>
                            </p:stCondLst>
                            <p:childTnLst>
                              <p:par>
                                <p:cTn id="2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12" grpId="0" animBg="1"/>
      <p:bldP spid="144" grpId="0" animBg="1"/>
      <p:bldP spid="136" grpId="0" animBg="1"/>
      <p:bldP spid="138" grpId="0" animBg="1"/>
      <p:bldP spid="140" grpId="0"/>
      <p:bldP spid="127" grpId="0"/>
      <p:bldP spid="150" grpId="0"/>
      <p:bldP spid="150" grpId="1"/>
      <p:bldP spid="38" grpId="0"/>
      <p:bldP spid="39" grpId="0"/>
      <p:bldP spid="70" grpId="0"/>
      <p:bldP spid="21515" grpId="0"/>
      <p:bldP spid="21518" grpId="0"/>
      <p:bldP spid="41" grpId="0" animBg="1"/>
      <p:bldP spid="117" grpId="0" animBg="1"/>
      <p:bldP spid="119" grpId="0"/>
      <p:bldP spid="119" grpId="1"/>
      <p:bldP spid="47" grpId="0"/>
      <p:bldP spid="47" grpId="1"/>
      <p:bldP spid="120" grpId="0"/>
      <p:bldP spid="125" grpId="0"/>
      <p:bldP spid="124" grpId="0"/>
      <p:bldP spid="126" grpId="0"/>
      <p:bldP spid="21516" grpId="0"/>
      <p:bldP spid="132" grpId="0"/>
      <p:bldP spid="122" grpId="0" animBg="1"/>
      <p:bldP spid="147" grpId="0" animBg="1"/>
      <p:bldP spid="151" grpId="0"/>
      <p:bldP spid="154" grpId="0"/>
      <p:bldP spid="155" grpId="0"/>
      <p:bldP spid="21504" grpId="0"/>
      <p:bldP spid="21513" grpId="0"/>
      <p:bldP spid="135" grpId="0" animBg="1"/>
      <p:bldP spid="134" grpId="0" animBg="1"/>
      <p:bldP spid="134" grpId="1" animBg="1"/>
      <p:bldP spid="148" grpId="0" animBg="1"/>
      <p:bldP spid="148" grpId="1" animBg="1"/>
      <p:bldP spid="156" grpId="0"/>
      <p:bldP spid="156" grpId="1"/>
      <p:bldP spid="141" grpId="0"/>
      <p:bldP spid="141" grpId="1"/>
      <p:bldP spid="152" grpId="0"/>
      <p:bldP spid="152" grpId="1"/>
      <p:bldP spid="1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7504" y="260648"/>
                <a:ext cx="82253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0" smtClean="0">
                          <a:latin typeface="Cambria Math"/>
                          <a:ea typeface="Cambria Math" panose="02040503050406030204" pitchFamily="18" charset="0"/>
                        </a:rPr>
                        <m:t>Значит</m:t>
                      </m:r>
                      <m:r>
                        <a:rPr lang="ru-RU" sz="2400">
                          <a:latin typeface="Cambria Math"/>
                          <a:ea typeface="Cambria Math" panose="02040503050406030204" pitchFamily="18" charset="0"/>
                        </a:rPr>
                        <m:t> на доске написано </m:t>
                      </m:r>
                      <m:r>
                        <a:rPr lang="ru-RU" sz="2400" i="0" smtClean="0">
                          <a:ln>
                            <a:solidFill>
                              <a:srgbClr val="CC0099"/>
                            </a:solidFill>
                          </a:ln>
                          <a:solidFill>
                            <a:srgbClr val="CC0099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не </m:t>
                      </m:r>
                      <m:r>
                        <a:rPr lang="ru-RU" sz="2400">
                          <a:ln>
                            <a:solidFill>
                              <a:srgbClr val="CC0099"/>
                            </a:solidFill>
                          </a:ln>
                          <a:solidFill>
                            <a:srgbClr val="CC0099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меньше 6 </m:t>
                      </m:r>
                      <m:r>
                        <a:rPr lang="ru-RU" sz="2400">
                          <a:latin typeface="Cambria Math"/>
                          <a:ea typeface="Cambria Math" panose="02040503050406030204" pitchFamily="18" charset="0"/>
                        </a:rPr>
                        <m:t>чисел,</m:t>
                      </m:r>
                      <m:r>
                        <a:rPr lang="ru-RU" sz="2400">
                          <a:latin typeface="Cambria Math"/>
                        </a:rPr>
                        <m:t>кратных </m:t>
                      </m:r>
                      <m:r>
                        <a:rPr lang="ru-RU" sz="240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11</m:t>
                      </m:r>
                    </m:oMath>
                  </m:oMathPara>
                </a14:m>
                <a:endParaRPr lang="ru-RU" sz="2400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60648"/>
                <a:ext cx="8225329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9512" y="714100"/>
                <a:ext cx="8352927" cy="538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0" i="0" smtClean="0">
                          <a:latin typeface="Cambria Math"/>
                        </a:rPr>
                        <m:t>С</m:t>
                      </m:r>
                      <m:r>
                        <a:rPr lang="ru-RU" sz="2400" smtClean="0">
                          <a:latin typeface="Cambria Math"/>
                        </a:rPr>
                        <m:t>умма</m:t>
                      </m:r>
                      <m:r>
                        <a:rPr lang="ru-RU" sz="2400" b="0" i="0" smtClean="0">
                          <a:latin typeface="Cambria Math"/>
                        </a:rPr>
                        <m:t> </m:t>
                      </m:r>
                      <m:r>
                        <a:rPr lang="ru-RU" sz="2400" smtClean="0">
                          <a:latin typeface="Cambria Math"/>
                          <a:ea typeface="Cambria Math" panose="02040503050406030204" pitchFamily="18" charset="0"/>
                        </a:rPr>
                        <m:t>всех чисел </m:t>
                      </m:r>
                      <m:r>
                        <a:rPr lang="ru-RU" sz="2400">
                          <a:latin typeface="Cambria Math"/>
                          <a:ea typeface="Cambria Math" panose="02040503050406030204" pitchFamily="18" charset="0"/>
                        </a:rPr>
                        <m:t>будет не меньше</m:t>
                      </m:r>
                      <m:r>
                        <a:rPr lang="ru-RU" sz="2400" b="0" i="0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400">
                          <a:latin typeface="Cambria Math"/>
                        </a:rPr>
                        <m:t>5050+</m:t>
                      </m:r>
                      <m:d>
                        <m:dPr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>
                              <a:latin typeface="Cambria Math"/>
                            </a:rPr>
                            <m:t>2+14+26</m:t>
                          </m:r>
                        </m:e>
                      </m:d>
                      <m:r>
                        <a:rPr lang="ru-RU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714100"/>
                <a:ext cx="8352927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51520" y="1124744"/>
                <a:ext cx="64086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=5050+42=</m:t>
                      </m:r>
                      <m:r>
                        <a:rPr lang="ru-RU" sz="2400" b="0" i="1" smtClean="0">
                          <a:ln>
                            <a:solidFill>
                              <a:srgbClr val="9900CC"/>
                            </a:solidFill>
                          </a:ln>
                          <a:solidFill>
                            <a:srgbClr val="9900CC"/>
                          </a:solidFill>
                          <a:latin typeface="Cambria Math"/>
                        </a:rPr>
                        <m:t>5092</m:t>
                      </m:r>
                      <m:r>
                        <a:rPr lang="ru-RU" sz="2400" i="1" smtClean="0">
                          <a:latin typeface="Cambria Math"/>
                        </a:rPr>
                        <m:t>−это меньше</m:t>
                      </m:r>
                      <m:r>
                        <a:rPr lang="ru-RU" sz="2400" b="0" i="1" smtClean="0">
                          <a:latin typeface="Cambria Math"/>
                        </a:rPr>
                        <m:t>, чем</m:t>
                      </m:r>
                      <m:r>
                        <a:rPr lang="ru-RU" sz="2400" i="1" smtClean="0">
                          <a:latin typeface="Cambria Math"/>
                        </a:rPr>
                        <m:t> </m:t>
                      </m:r>
                      <m:r>
                        <a:rPr lang="ru-RU" sz="24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5100</m:t>
                      </m:r>
                    </m:oMath>
                  </m:oMathPara>
                </a14:m>
                <a:endParaRPr lang="ru-RU" sz="24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640861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33585" y="2598003"/>
                <a:ext cx="863088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Пример:</m:t>
                      </m:r>
                      <m:r>
                        <a:rPr lang="ru-RU" sz="2400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1</m:t>
                      </m:r>
                      <m:r>
                        <a:rPr lang="ru-RU" sz="2400" b="0" i="0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, </m:t>
                      </m:r>
                      <m:r>
                        <a:rPr lang="ru-RU" sz="240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2</m:t>
                      </m:r>
                      <m:r>
                        <a:rPr lang="ru-RU" sz="2400" b="0" i="0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, </m:t>
                      </m:r>
                      <m:r>
                        <a:rPr lang="ru-RU" sz="240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…</m:t>
                      </m:r>
                      <m:r>
                        <a:rPr lang="ru-RU" sz="2400" b="0" i="0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, 66, 67, …, 75, 76, 78, …, 86, 87, 89, 90, …, 97, 98, </m:t>
                      </m:r>
                    </m:oMath>
                  </m:oMathPara>
                </a14:m>
                <a:endParaRPr lang="ru-RU" sz="2400" b="0" i="0" dirty="0" smtClean="0">
                  <a:ln>
                    <a:solidFill>
                      <a:srgbClr val="990099"/>
                    </a:solidFill>
                  </a:ln>
                  <a:solidFill>
                    <a:srgbClr val="990099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100</m:t>
                      </m:r>
                      <m:r>
                        <a:rPr lang="ru-RU" sz="2400" b="0" i="0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, 101, 102, 111</m:t>
                      </m:r>
                      <m:r>
                        <a:rPr lang="ru-RU" sz="240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400" dirty="0">
                  <a:ln>
                    <a:solidFill>
                      <a:srgbClr val="990099"/>
                    </a:solidFill>
                  </a:ln>
                  <a:solidFill>
                    <a:srgbClr val="990099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85" y="2598003"/>
                <a:ext cx="8630888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1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5158785" y="3406102"/>
            <a:ext cx="3672408" cy="576064"/>
            <a:chOff x="4195530" y="5892080"/>
            <a:chExt cx="3672408" cy="576064"/>
          </a:xfrm>
        </p:grpSpPr>
        <p:sp>
          <p:nvSpPr>
            <p:cNvPr id="10" name="Скругленный прямоугольник 9"/>
            <p:cNvSpPr/>
            <p:nvPr/>
          </p:nvSpPr>
          <p:spPr>
            <a:xfrm rot="10800000">
              <a:off x="4195531" y="5892080"/>
              <a:ext cx="3672407" cy="576064"/>
            </a:xfrm>
            <a:prstGeom prst="roundRect">
              <a:avLst>
                <a:gd name="adj" fmla="val 23762"/>
              </a:avLst>
            </a:prstGeom>
            <a:solidFill>
              <a:srgbClr val="FFE8C5"/>
            </a:solidFill>
            <a:ln w="28575">
              <a:solidFill>
                <a:srgbClr val="CC33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Прямоугольник 10"/>
                <p:cNvSpPr/>
                <p:nvPr/>
              </p:nvSpPr>
              <p:spPr>
                <a:xfrm>
                  <a:off x="4195530" y="5949280"/>
                  <a:ext cx="358251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sz="24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Ответ:</m:t>
                      </m:r>
                      <m:r>
                        <a:rPr lang="en-US" sz="24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ru-RU" sz="24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)нет;б) нет;в) </m:t>
                      </m:r>
                    </m:oMath>
                  </a14:m>
                  <a:r>
                    <a:rPr lang="ru-RU" sz="2400" dirty="0" smtClean="0">
                      <a:ln>
                        <a:solidFill>
                          <a:schemeClr val="tx1"/>
                        </a:solidFill>
                      </a:ln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6</a:t>
                  </a:r>
                  <a:endParaRPr lang="ru-RU" sz="2400" dirty="0">
                    <a:ln>
                      <a:solidFill>
                        <a:schemeClr val="tx1"/>
                      </a:solidFill>
                    </a:ln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Прямоугольник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530" y="5949280"/>
                  <a:ext cx="3582519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511" t="-10526" r="-1704" b="-289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51520" y="1661899"/>
                <a:ext cx="896448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 panose="02040503050406030204" pitchFamily="18" charset="0"/>
                      </a:rPr>
                      <m:t>Поэтому</m:t>
                    </m:r>
                    <m:r>
                      <a:rPr lang="ru-RU" sz="2400" b="0" i="1" smtClean="0">
                        <a:ln>
                          <a:solidFill>
                            <a:srgbClr val="FF0000"/>
                          </a:solidFill>
                        </a:ln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2400" b="0" i="1" smtClean="0">
                        <a:ln>
                          <a:solidFill>
                            <a:srgbClr val="CC0099"/>
                          </a:solidFill>
                        </a:ln>
                        <a:solidFill>
                          <a:srgbClr val="CC0099"/>
                        </a:solidFill>
                        <a:latin typeface="Cambria Math"/>
                        <a:ea typeface="Cambria Math" panose="02040503050406030204" pitchFamily="18" charset="0"/>
                      </a:rPr>
                      <m:t>6 чисел:</m:t>
                    </m:r>
                    <m:r>
                      <a:rPr lang="ru-RU" sz="2400" b="0" i="1" smtClean="0">
                        <a:ln>
                          <a:solidFill>
                            <a:srgbClr val="990099"/>
                          </a:solidFill>
                        </a:ln>
                        <a:solidFill>
                          <a:srgbClr val="990099"/>
                        </a:solidFill>
                        <a:latin typeface="Cambria Math"/>
                        <a:ea typeface="Cambria Math" panose="02040503050406030204" pitchFamily="18" charset="0"/>
                      </a:rPr>
                      <m:t>11, 22, 33, 44, 55, 66</m:t>
                    </m:r>
                    <m:r>
                      <a:rPr lang="ru-RU" sz="2400" b="0" i="1" smtClean="0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2400" i="1" smtClean="0">
                        <a:latin typeface="Cambria Math"/>
                        <a:ea typeface="Cambria Math" panose="02040503050406030204" pitchFamily="18" charset="0"/>
                      </a:rPr>
                      <m:t>наименьшее</m:t>
                    </m:r>
                  </m:oMath>
                </a14:m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количество чисел, кратных </a:t>
                </a:r>
                <a:r>
                  <a:rPr lang="ru-RU" sz="2400" dirty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11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которые могут 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быть 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написаны на 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доске</a:t>
                </a:r>
                <a:endParaRPr lang="ru-RU" sz="24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61899"/>
                <a:ext cx="8964488" cy="830997"/>
              </a:xfrm>
              <a:prstGeom prst="rect">
                <a:avLst/>
              </a:prstGeom>
              <a:blipFill rotWithShape="1">
                <a:blip r:embed="rId9"/>
                <a:stretch>
                  <a:fillRect l="-1020" t="-5882" r="-1632" b="-14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56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78094" y="-2233"/>
            <a:ext cx="20633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Задание №19</a:t>
            </a:r>
            <a:endParaRPr kumimoji="0" lang="ru-RU" sz="2400" i="0" u="sng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24300" y="3284984"/>
            <a:ext cx="19003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Решение 2 .  </a:t>
            </a:r>
            <a:endParaRPr lang="ru-RU" sz="2200" u="sng" dirty="0" smtClean="0">
              <a:ln>
                <a:solidFill>
                  <a:srgbClr val="C00000"/>
                </a:solidFill>
              </a:ln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Скругленный прямоугольник 80"/>
              <p:cNvSpPr/>
              <p:nvPr/>
            </p:nvSpPr>
            <p:spPr>
              <a:xfrm rot="10800000">
                <a:off x="309088" y="582510"/>
                <a:ext cx="8511384" cy="2342433"/>
              </a:xfrm>
              <a:prstGeom prst="roundRect">
                <a:avLst/>
              </a:prstGeom>
              <a:solidFill>
                <a:srgbClr val="FFE8C5"/>
              </a:solidFill>
              <a:ln w="28575">
                <a:solidFill>
                  <a:srgbClr val="CC3300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1" name="Скругленный 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09088" y="582510"/>
                <a:ext cx="8511384" cy="2342433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solidFill>
                  <a:srgbClr val="CC33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325" y="582509"/>
                <a:ext cx="8583163" cy="227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На</m:t>
                      </m:r>
                      <m:r>
                        <a:rPr lang="ru-RU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 доске написано 100 различных натуральных чисел, сумма </m:t>
                      </m:r>
                    </m:oMath>
                  </m:oMathPara>
                </a14:m>
                <a:endParaRPr lang="ru-RU" sz="2200" b="0" i="1" dirty="0" smtClean="0">
                  <a:ln>
                    <a:solidFill>
                      <a:schemeClr val="tx1"/>
                    </a:solidFill>
                  </a:ln>
                  <a:latin typeface="Cambria Math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которых равна 5100. </m:t>
                      </m:r>
                    </m:oMath>
                  </m:oMathPara>
                </a14:m>
                <a:endParaRPr lang="ru-RU" sz="2200" b="0" i="1" dirty="0" smtClean="0">
                  <a:ln>
                    <a:solidFill>
                      <a:schemeClr val="tx1"/>
                    </a:solidFill>
                  </a:ln>
                  <a:latin typeface="Cambria Math"/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а) Может ли оказаться, что на доске написано число 250? </m:t>
                      </m:r>
                    </m:oMath>
                  </m:oMathPara>
                </a14:m>
                <a:endParaRPr lang="ru-RU" sz="2200" b="0" i="1" dirty="0" smtClean="0">
                  <a:ln>
                    <a:solidFill>
                      <a:schemeClr val="tx1"/>
                    </a:solidFill>
                  </a:ln>
                  <a:latin typeface="Cambria Math"/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б)</m:t>
                      </m:r>
                      <m:r>
                        <a:rPr lang="ru-RU" sz="2200" i="1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Может ли оказаться, что на доске</m:t>
                      </m:r>
                      <m:r>
                        <a:rPr lang="ru-RU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 нет числа 11?</m:t>
                      </m:r>
                    </m:oMath>
                  </m:oMathPara>
                </a14:m>
                <a:endParaRPr lang="ru-RU" sz="2200" b="0" i="1" dirty="0" smtClean="0">
                  <a:ln>
                    <a:solidFill>
                      <a:schemeClr val="tx1"/>
                    </a:solidFill>
                  </a:ln>
                  <a:latin typeface="Cambria Math"/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ru-RU" sz="22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/>
                        <a:ea typeface="Cambria Math" panose="02040503050406030204" pitchFamily="18" charset="0"/>
                      </a:rPr>
                      <m:t>в) Какое наименьшее</m:t>
                    </m:r>
                  </m:oMath>
                </a14:m>
                <a:r>
                  <a:rPr lang="ru-RU" sz="2200" b="0" dirty="0" smtClean="0">
                    <a:ln>
                      <a:solidFill>
                        <a:schemeClr val="tx1"/>
                      </a:solidFill>
                    </a:ln>
                    <a:latin typeface="Cambria Math" panose="02040503050406030204" pitchFamily="18" charset="0"/>
                    <a:ea typeface="Cambria Math" panose="02040503050406030204" pitchFamily="18" charset="0"/>
                  </a:rPr>
                  <a:t> количество чисел, кратных 11, может быть на доске?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25" y="582509"/>
                <a:ext cx="8583163" cy="2277547"/>
              </a:xfrm>
              <a:prstGeom prst="rect">
                <a:avLst/>
              </a:prstGeom>
              <a:blipFill rotWithShape="1">
                <a:blip r:embed="rId4"/>
                <a:stretch>
                  <a:fillRect l="-923" r="-71" b="-4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720080" y="3880072"/>
                <a:ext cx="7596336" cy="1218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Наименьшая сумма из </m:t>
                      </m:r>
                      <m:r>
                        <a:rPr lang="ru-RU" sz="220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99</m:t>
                      </m:r>
                      <m:r>
                        <a:rPr lang="ru-RU" sz="2200" b="0" i="1" smtClean="0">
                          <a:ln>
                            <a:solidFill>
                              <a:srgbClr val="990099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200" i="1">
                          <a:latin typeface="Cambria Math"/>
                          <a:ea typeface="Cambria Math" panose="02040503050406030204" pitchFamily="18" charset="0"/>
                        </a:rPr>
                        <m:t>различных натуральных </m:t>
                      </m:r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чисел</m:t>
                      </m:r>
                    </m:oMath>
                  </m:oMathPara>
                </a14:m>
                <a:endParaRPr lang="ru-RU" sz="2200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равна</m:t>
                      </m:r>
                      <m:f>
                        <m:fPr>
                          <m:ctrlPr>
                            <a:rPr lang="ru-RU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200" i="1">
                              <a:latin typeface="Cambria Math"/>
                            </a:rPr>
                            <m:t>1+99</m:t>
                          </m:r>
                        </m:num>
                        <m:den>
                          <m:r>
                            <a:rPr lang="ru-RU" sz="22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2200" i="1">
                          <a:latin typeface="Cambria Math"/>
                        </a:rPr>
                        <m:t>∙99=50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2200">
                          <a:latin typeface="Cambria Math"/>
                          <a:ea typeface="Cambria Math"/>
                        </a:rPr>
                        <m:t>99=</m:t>
                      </m:r>
                      <m:r>
                        <a:rPr lang="ru-RU" sz="2200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49</m:t>
                      </m:r>
                      <m:r>
                        <a:rPr lang="ru-RU" sz="220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50</m:t>
                      </m:r>
                      <m:r>
                        <a:rPr lang="ru-RU" sz="220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0" y="3880072"/>
                <a:ext cx="7596336" cy="121860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Группа 9"/>
          <p:cNvGrpSpPr/>
          <p:nvPr/>
        </p:nvGrpSpPr>
        <p:grpSpPr>
          <a:xfrm>
            <a:off x="208700" y="3862209"/>
            <a:ext cx="546876" cy="430887"/>
            <a:chOff x="142844" y="2420888"/>
            <a:chExt cx="546876" cy="430887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42844" y="2455775"/>
              <a:ext cx="468000" cy="396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/>
            </a:p>
          </p:txBody>
        </p:sp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142844" y="2420888"/>
              <a:ext cx="54687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i="0" u="none" strike="noStrike" cap="none" normalizeH="0" baseline="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Times New Roman" pitchFamily="18" charset="0"/>
                  <a:cs typeface="Times New Roman" pitchFamily="18" charset="0"/>
                </a:rPr>
                <a:t>а).</a:t>
              </a:r>
              <a:endParaRPr kumimoji="0" lang="ru-RU" sz="220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11560" y="5157077"/>
                <a:ext cx="7043316" cy="864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Поэтому наибольшее число в сумме </m:t>
                      </m:r>
                      <m:r>
                        <a:rPr lang="ru-RU" sz="2200" b="0" i="1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200" i="1">
                          <a:latin typeface="Cambria Math"/>
                          <a:ea typeface="Cambria Math" panose="02040503050406030204" pitchFamily="18" charset="0"/>
                        </a:rPr>
                        <m:t>различных</m:t>
                      </m:r>
                    </m:oMath>
                  </m:oMathPara>
                </a14:m>
                <a:endParaRPr lang="ru-RU" sz="2200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  <a:ea typeface="Cambria Math" panose="02040503050406030204" pitchFamily="18" charset="0"/>
                        </a:rPr>
                        <m:t>натуральных чисел</m:t>
                      </m:r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200" i="1">
                          <a:latin typeface="Cambria Math"/>
                          <a:ea typeface="Cambria Math" panose="02040503050406030204" pitchFamily="18" charset="0"/>
                        </a:rPr>
                        <m:t>равн</m:t>
                      </m:r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о </m:t>
                      </m:r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5100</m:t>
                      </m:r>
                      <m:r>
                        <a:rPr lang="ru-RU" sz="2200" i="1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ru-RU" sz="2200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4950</m:t>
                      </m:r>
                      <m:r>
                        <a:rPr lang="ru-RU" sz="22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200" b="0" i="1" smtClean="0">
                          <a:ln>
                            <a:solidFill>
                              <a:srgbClr val="FF00FF"/>
                            </a:solidFill>
                          </a:ln>
                          <a:solidFill>
                            <a:srgbClr val="FF00FF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15</m:t>
                      </m:r>
                      <m:r>
                        <a:rPr lang="ru-RU" sz="2200" i="1">
                          <a:ln>
                            <a:solidFill>
                              <a:srgbClr val="FF00FF"/>
                            </a:solidFill>
                          </a:ln>
                          <a:solidFill>
                            <a:srgbClr val="FF00FF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ru-RU" sz="2200" i="1" smtClean="0">
                          <a:latin typeface="Cambria Math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200" i="1" dirty="0" smtClean="0">
                  <a:ln>
                    <a:solidFill>
                      <a:srgbClr val="FF00FF"/>
                    </a:solidFill>
                  </a:ln>
                  <a:latin typeface="Cambria Math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157077"/>
                <a:ext cx="7043316" cy="8642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48072" y="6093296"/>
                <a:ext cx="6335723" cy="478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 panose="02040503050406030204" pitchFamily="18" charset="0"/>
                        </a:rPr>
                        <m:t>П</m:t>
                      </m:r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оэтому на доске 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не может быть числа </m:t>
                      </m:r>
                      <m:r>
                        <a:rPr lang="ru-RU" sz="22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250</m:t>
                      </m:r>
                    </m:oMath>
                  </m:oMathPara>
                </a14:m>
                <a:endParaRPr lang="ru-RU" sz="2200" b="0" dirty="0" smtClean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72" y="6093296"/>
                <a:ext cx="6335723" cy="47827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054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7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07504" y="207083"/>
                <a:ext cx="8496944" cy="1200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           Наименьшая сумма из </m:t>
                      </m:r>
                      <m:r>
                        <a:rPr lang="ru-RU" sz="2200" b="0" i="1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ru-RU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200" i="1">
                          <a:latin typeface="Cambria Math"/>
                          <a:ea typeface="Cambria Math" panose="02040503050406030204" pitchFamily="18" charset="0"/>
                        </a:rPr>
                        <m:t>различных натуральных чисе</m:t>
                      </m:r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л 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равна  </m:t>
                      </m:r>
                      <m:r>
                        <a:rPr lang="ru-RU" sz="220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1+2+</m:t>
                      </m:r>
                      <m:r>
                        <a:rPr lang="ru-RU" sz="2200" i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…</m:t>
                      </m:r>
                      <m:r>
                        <a:rPr lang="ru-RU" sz="2200" i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+100</m:t>
                      </m:r>
                      <m:r>
                        <a:rPr lang="ru-RU" sz="220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 smtClean="0"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200" i="1"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1+10</m:t>
                          </m:r>
                          <m:r>
                            <a:rPr lang="ru-RU" sz="2200" i="1" smtClean="0"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num>
                        <m:den>
                          <m:r>
                            <a:rPr lang="ru-RU" sz="2200" i="1"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2200" i="1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∙</m:t>
                      </m:r>
                      <m:r>
                        <a:rPr lang="ru-RU" sz="2200" i="1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10</m:t>
                      </m:r>
                      <m:r>
                        <a:rPr lang="ru-RU" sz="2200" i="1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ru-RU" sz="2200" i="1">
                          <a:latin typeface="Cambria Math"/>
                        </a:rPr>
                        <m:t>=</m:t>
                      </m:r>
                      <m:r>
                        <a:rPr lang="ru-RU" sz="220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5050</m:t>
                      </m:r>
                      <m:r>
                        <a:rPr lang="ru-RU" sz="220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i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07083"/>
                <a:ext cx="8496944" cy="120084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83672" y="5589240"/>
                <a:ext cx="8999984" cy="864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                </m:t>
                      </m:r>
                      <m:r>
                        <a:rPr lang="ru-RU" sz="2200" b="0" i="0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сумм </m:t>
                      </m:r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из </m:t>
                      </m:r>
                      <m:r>
                        <m:rPr>
                          <m:nor/>
                        </m:rPr>
                        <a:rPr lang="ru-RU" sz="2200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100</m:t>
                      </m:r>
                      <m:r>
                        <m:rPr>
                          <m:nor/>
                        </m:rPr>
                        <a:rPr lang="ru-RU" sz="2200" dirty="0">
                          <a:latin typeface="Cambria Math"/>
                        </a:rPr>
                        <m:t> </m:t>
                      </m:r>
                      <m:r>
                        <a:rPr lang="ru-RU" sz="220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различных натуральных чисел</m:t>
                      </m:r>
                      <m:r>
                        <a:rPr lang="ru-RU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, равных 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5100</m:t>
                      </m:r>
                    </m:oMath>
                  </m:oMathPara>
                </a14:m>
                <a:endParaRPr lang="ru-RU" sz="2200" b="0" i="1" dirty="0" smtClean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Cambria Math"/>
                  <a:ea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и не</m:t>
                      </m:r>
                      <m:r>
                        <a:rPr lang="ru-RU" sz="2200" i="1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содержащих </m:t>
                      </m:r>
                      <m:r>
                        <a:rPr lang="ru-RU" sz="220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ru-RU" sz="22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ru-RU" sz="2200" i="1" smtClean="0">
                          <a:latin typeface="Cambria Math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нет</m:t>
                      </m:r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200" b="0" i="0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2" y="5589240"/>
                <a:ext cx="8999984" cy="8642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/>
          <p:cNvGrpSpPr/>
          <p:nvPr/>
        </p:nvGrpSpPr>
        <p:grpSpPr>
          <a:xfrm>
            <a:off x="200938" y="181074"/>
            <a:ext cx="546876" cy="446020"/>
            <a:chOff x="29441" y="5338784"/>
            <a:chExt cx="546876" cy="44602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76251" y="5378978"/>
              <a:ext cx="468000" cy="396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endParaRPr lang="ru-RU" sz="2200"/>
            </a:p>
          </p:txBody>
        </p:sp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29441" y="5338784"/>
              <a:ext cx="546876" cy="446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200" dirty="0" smtClean="0">
                  <a:ln>
                    <a:solidFill>
                      <a:schemeClr val="tx1"/>
                    </a:solidFill>
                  </a:ln>
                  <a:latin typeface="Cambria Math" pitchFamily="18" charset="0"/>
                  <a:ea typeface="Times New Roman" pitchFamily="18" charset="0"/>
                  <a:cs typeface="Times New Roman" pitchFamily="18" charset="0"/>
                </a:rPr>
                <a:t>б</a:t>
              </a:r>
              <a:r>
                <a:rPr kumimoji="0" lang="ru-RU" sz="2200" i="0" u="none" strike="noStrike" cap="none" normalizeH="0" baseline="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Times New Roman" pitchFamily="18" charset="0"/>
                  <a:cs typeface="Times New Roman" pitchFamily="18" charset="0"/>
                </a:rPr>
                <a:t>).</a:t>
              </a:r>
              <a:endParaRPr kumimoji="0" lang="ru-RU" sz="220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04128" y="5589240"/>
                <a:ext cx="1155504" cy="555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u="sng" smtClean="0">
                          <a:ln>
                            <a:solidFill>
                              <a:srgbClr val="CC0099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Вывод:</m:t>
                      </m:r>
                    </m:oMath>
                  </m:oMathPara>
                </a14:m>
                <a:endParaRPr lang="ru-RU" sz="2200" b="0" i="1" u="sng" dirty="0" smtClean="0">
                  <a:ln>
                    <a:solidFill>
                      <a:srgbClr val="CC0099"/>
                    </a:solidFill>
                  </a:ln>
                  <a:solidFill>
                    <a:srgbClr val="C00000"/>
                  </a:solidFill>
                  <a:latin typeface="Cambria Math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28" y="5589240"/>
                <a:ext cx="1155504" cy="5552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38051" y="1421775"/>
                <a:ext cx="9005950" cy="1250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r>
                      <a:rPr lang="ru-RU" sz="2200" b="0" i="1" smtClean="0">
                        <a:latin typeface="Cambria Math"/>
                        <a:ea typeface="Cambria Math" panose="02040503050406030204" pitchFamily="18" charset="0"/>
                      </a:rPr>
                      <m:t>Чтобы изменить эту сумму так, чтобы она не содержала числа </m:t>
                    </m:r>
                    <m:r>
                      <a:rPr lang="ru-RU" sz="2200" i="1" smtClean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B050"/>
                        </a:solidFill>
                        <a:latin typeface="Cambria Math"/>
                        <a:ea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ru-RU" sz="2200" i="0" dirty="0" smtClean="0">
                    <a:latin typeface="Cambria Math"/>
                  </a:rPr>
                  <a:t>, нужно число </a:t>
                </a:r>
                <a14:m>
                  <m:oMath xmlns:m="http://schemas.openxmlformats.org/officeDocument/2006/math">
                    <m:r>
                      <a:rPr lang="ru-RU" sz="2200" i="1" smtClean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B050"/>
                        </a:solidFill>
                        <a:latin typeface="Cambria Math"/>
                        <a:ea typeface="Cambria Math" panose="02040503050406030204" pitchFamily="18" charset="0"/>
                      </a:rPr>
                      <m:t>11</m:t>
                    </m:r>
                    <m:r>
                      <a:rPr lang="ru-RU" sz="2200" b="0" i="1" smtClean="0">
                        <a:ln>
                          <a:solidFill>
                            <a:srgbClr val="00B050"/>
                          </a:solidFill>
                        </a:ln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200" dirty="0">
                        <a:latin typeface="Cambria Math"/>
                      </a:rPr>
                      <m:t>изменить</m:t>
                    </m:r>
                    <m:r>
                      <m:rPr>
                        <m:nor/>
                      </m:rPr>
                      <a:rPr lang="ru-RU" sz="2200" b="0" i="0" dirty="0" smtClean="0">
                        <a:latin typeface="Cambria Math"/>
                      </a:rPr>
                      <m:t> так, чтобы оно не было равно ни одному из чисел </m:t>
                    </m:r>
                    <m:r>
                      <m:rPr>
                        <m:nor/>
                      </m:rPr>
                      <a:rPr lang="ru-RU" sz="2200" dirty="0">
                        <a:latin typeface="Cambria Math"/>
                      </a:rPr>
                      <m:t>от</m:t>
                    </m:r>
                    <m:r>
                      <m:rPr>
                        <m:nor/>
                      </m:rPr>
                      <a:rPr lang="ru-RU" sz="2200" b="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ru-RU" sz="2200" b="0" i="0" dirty="0" smtClean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1 </m:t>
                    </m:r>
                    <m:r>
                      <m:rPr>
                        <m:nor/>
                      </m:rPr>
                      <a:rPr lang="ru-RU" sz="2200" dirty="0">
                        <a:latin typeface="Cambria Math"/>
                      </a:rPr>
                      <m:t>до</m:t>
                    </m:r>
                    <m:r>
                      <m:rPr>
                        <m:nor/>
                      </m:rPr>
                      <a:rPr lang="ru-RU" sz="2200" b="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ru-RU" sz="2200" b="0" i="0" dirty="0" smtClean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10 </m:t>
                    </m:r>
                    <m:r>
                      <m:rPr>
                        <m:nor/>
                      </m:rPr>
                      <a:rPr lang="ru-RU" sz="2200" b="0" i="0" dirty="0" smtClean="0">
                        <a:latin typeface="Cambria Math"/>
                      </a:rPr>
                      <m:t>и </m:t>
                    </m:r>
                    <m:r>
                      <m:rPr>
                        <m:nor/>
                      </m:rPr>
                      <a:rPr lang="ru-RU" sz="2200" dirty="0">
                        <a:latin typeface="Cambria Math"/>
                      </a:rPr>
                      <m:t>от</m:t>
                    </m:r>
                    <m:r>
                      <m:rPr>
                        <m:nor/>
                      </m:rPr>
                      <a:rPr lang="ru-RU" sz="2200" b="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ru-RU" sz="2200" b="0" i="0" dirty="0" smtClean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12 </m:t>
                    </m:r>
                    <m:r>
                      <m:rPr>
                        <m:nor/>
                      </m:rPr>
                      <a:rPr lang="ru-RU" sz="2200" dirty="0">
                        <a:latin typeface="Cambria Math"/>
                      </a:rPr>
                      <m:t>до</m:t>
                    </m:r>
                    <m:r>
                      <m:rPr>
                        <m:nor/>
                      </m:rPr>
                      <a:rPr lang="ru-RU" sz="2200" b="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ru-RU" sz="2200" b="0" i="0" dirty="0" smtClean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100</m:t>
                    </m:r>
                    <m:r>
                      <m:rPr>
                        <m:nor/>
                      </m:rPr>
                      <a:rPr lang="ru-RU" sz="2200" b="0" i="0" dirty="0" smtClean="0">
                        <a:latin typeface="Cambria Math"/>
                      </a:rPr>
                      <m:t>.</m:t>
                    </m:r>
                    <m:r>
                      <a:rPr lang="ru-RU" sz="2200" b="0" i="1" dirty="0" smtClean="0">
                        <a:latin typeface="Cambria Math"/>
                      </a:rPr>
                      <m:t>  </m:t>
                    </m:r>
                  </m:oMath>
                </a14:m>
                <a:endParaRPr lang="ru-RU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51" y="1421775"/>
                <a:ext cx="9005950" cy="1250150"/>
              </a:xfrm>
              <a:prstGeom prst="rect">
                <a:avLst/>
              </a:prstGeom>
              <a:blipFill rotWithShape="1">
                <a:blip r:embed="rId5"/>
                <a:stretch>
                  <a:fillRect l="-880" t="-1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38051" y="2780928"/>
                <a:ext cx="6090133" cy="555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  <a:ea typeface="Cambria Math" panose="02040503050406030204" pitchFamily="18" charset="0"/>
                        </a:rPr>
                        <m:t>Наименьш</m:t>
                      </m:r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им таким числом является </m:t>
                      </m:r>
                      <m:r>
                        <a:rPr lang="ru-RU" sz="22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101</m:t>
                      </m:r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51" y="2780928"/>
                <a:ext cx="6090133" cy="55521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38051" y="3402986"/>
                <a:ext cx="9005950" cy="1250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Меняя в сумме от 1 до 100 слагаемое </m:t>
                      </m:r>
                      <m:r>
                        <a:rPr lang="ru-RU" sz="22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11</m:t>
                      </m:r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 на </m:t>
                      </m:r>
                      <m:r>
                        <a:rPr lang="ru-RU" sz="22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101</m:t>
                      </m:r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,мы тем самым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 увеличиваем эту сумму на </m:t>
                      </m:r>
                      <m:r>
                        <a:rPr lang="ru-RU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101</m:t>
                      </m:r>
                      <m:r>
                        <a:rPr lang="ru-RU" sz="2200" i="1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ru-RU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11</m:t>
                      </m:r>
                      <m:r>
                        <a:rPr lang="ru-RU" sz="220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90</m:t>
                      </m:r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, и получим сумму 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5050</m:t>
                      </m:r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ru-RU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90</m:t>
                      </m:r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200" b="0" i="1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5140</m:t>
                      </m:r>
                      <m:r>
                        <a:rPr lang="ru-RU" sz="2200" i="1" smtClean="0">
                          <a:latin typeface="Cambria Math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ru-RU" sz="2200" dirty="0">
                          <a:latin typeface="Cambria Math"/>
                        </a:rPr>
                        <m:t>но </m:t>
                      </m:r>
                      <m:r>
                        <m:rPr>
                          <m:nor/>
                        </m:rPr>
                        <a:rPr lang="ru-RU" sz="22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5140</m:t>
                      </m:r>
                      <m:r>
                        <a:rPr lang="ru-RU" sz="2200" i="1" dirty="0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ru-RU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5100</m:t>
                      </m:r>
                      <m:r>
                        <m:rPr>
                          <m:nor/>
                        </m:rPr>
                        <a:rPr lang="ru-RU" sz="2200" dirty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51" y="3402986"/>
                <a:ext cx="9005950" cy="125015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38051" y="4676363"/>
                <a:ext cx="9005950" cy="864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200" b="0" i="0" dirty="0" smtClean="0">
                          <a:latin typeface="Cambria Math"/>
                        </a:rPr>
                        <m:t>Все остальные суммы из </m:t>
                      </m:r>
                      <m:r>
                        <m:rPr>
                          <m:nor/>
                        </m:rPr>
                        <a:rPr lang="ru-RU" sz="2200" b="0" i="0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100</m:t>
                      </m:r>
                      <m:r>
                        <m:rPr>
                          <m:nor/>
                        </m:rPr>
                        <a:rPr lang="ru-RU" sz="2200" b="0" i="0" dirty="0" smtClean="0">
                          <a:latin typeface="Cambria Math"/>
                        </a:rPr>
                        <m:t> </m:t>
                      </m:r>
                      <m:r>
                        <a:rPr lang="ru-RU" sz="2200" i="1">
                          <a:latin typeface="Cambria Math"/>
                          <a:ea typeface="Cambria Math" panose="02040503050406030204" pitchFamily="18" charset="0"/>
                        </a:rPr>
                        <m:t>различных натуральных чисел</m:t>
                      </m:r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не содержащих </m:t>
                      </m:r>
                      <m:r>
                        <a:rPr lang="ru-RU" sz="22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11</m:t>
                      </m:r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, будут еще больше.</m:t>
                      </m:r>
                    </m:oMath>
                  </m:oMathPara>
                </a14:m>
                <a:endParaRPr lang="ru-RU" sz="22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latin typeface="Cambria Math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51" y="4676363"/>
                <a:ext cx="9005950" cy="86421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8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2" grpId="0"/>
      <p:bldP spid="15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07504" y="4653021"/>
                <a:ext cx="8964488" cy="864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r>
                      <a:rPr lang="ru-RU" sz="2200" i="1" smtClean="0">
                        <a:latin typeface="Cambria Math"/>
                        <a:ea typeface="Cambria Math" panose="02040503050406030204" pitchFamily="18" charset="0"/>
                      </a:rPr>
                      <m:t>Поэтому</m:t>
                    </m:r>
                    <m:r>
                      <a:rPr lang="ru-RU" sz="2200" b="0" i="1" smtClean="0">
                        <a:ln>
                          <a:solidFill>
                            <a:srgbClr val="FF0000"/>
                          </a:solidFill>
                        </a:ln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2200" b="0" i="1" smtClean="0">
                        <a:ln>
                          <a:solidFill>
                            <a:srgbClr val="CC0099"/>
                          </a:solidFill>
                        </a:ln>
                        <a:solidFill>
                          <a:srgbClr val="CC0099"/>
                        </a:solidFill>
                        <a:latin typeface="Cambria Math"/>
                        <a:ea typeface="Cambria Math" panose="02040503050406030204" pitchFamily="18" charset="0"/>
                      </a:rPr>
                      <m:t>6 чисел:</m:t>
                    </m:r>
                    <m:r>
                      <a:rPr lang="ru-RU" sz="2200" b="0" i="1" smtClean="0">
                        <a:ln>
                          <a:solidFill>
                            <a:srgbClr val="990099"/>
                          </a:solidFill>
                        </a:ln>
                        <a:solidFill>
                          <a:srgbClr val="990099"/>
                        </a:solidFill>
                        <a:latin typeface="Cambria Math"/>
                        <a:ea typeface="Cambria Math" panose="02040503050406030204" pitchFamily="18" charset="0"/>
                      </a:rPr>
                      <m:t>11, 22, 33, 44, 55, 66</m:t>
                    </m:r>
                    <m:r>
                      <a:rPr lang="ru-RU" sz="2200" b="0" i="1" smtClean="0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2200" i="1" smtClean="0">
                        <a:latin typeface="Cambria Math"/>
                        <a:ea typeface="Cambria Math" panose="02040503050406030204" pitchFamily="18" charset="0"/>
                      </a:rPr>
                      <m:t>наименьшее</m:t>
                    </m:r>
                  </m:oMath>
                </a14:m>
                <a:r>
                  <a:rPr lang="ru-RU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количество чисел, кратных </a:t>
                </a:r>
                <a:r>
                  <a:rPr lang="ru-RU" sz="2200" dirty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11</a:t>
                </a:r>
                <a:r>
                  <a:rPr lang="ru-RU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которые могут </a:t>
                </a:r>
                <a:r>
                  <a:rPr lang="ru-RU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быть </a:t>
                </a:r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написаны на </a:t>
                </a:r>
                <a:r>
                  <a:rPr lang="ru-RU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доске</a:t>
                </a:r>
                <a:endParaRPr lang="ru-RU" sz="22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653021"/>
                <a:ext cx="8964488" cy="864211"/>
              </a:xfrm>
              <a:prstGeom prst="rect">
                <a:avLst/>
              </a:prstGeom>
              <a:blipFill rotWithShape="1">
                <a:blip r:embed="rId3"/>
                <a:stretch>
                  <a:fillRect l="-884" t="-2817" b="-91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56940" y="5517232"/>
                <a:ext cx="8231484" cy="8642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Пример:</m:t>
                      </m:r>
                      <m:r>
                        <a:rPr lang="ru-RU" sz="2200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1</m:t>
                      </m:r>
                      <m:r>
                        <a:rPr lang="ru-RU" sz="2200" b="0" i="0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, </m:t>
                      </m:r>
                      <m:r>
                        <a:rPr lang="ru-RU" sz="2200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2</m:t>
                      </m:r>
                      <m:r>
                        <a:rPr lang="ru-RU" sz="2200" b="0" i="0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, </m:t>
                      </m:r>
                      <m:r>
                        <a:rPr lang="ru-RU" sz="220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…</m:t>
                      </m:r>
                      <m:r>
                        <a:rPr lang="ru-RU" sz="2200" b="0" i="0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, 66, 67, …, 75, 76, 78, …, 86, 87, 89, 90, …, 97, 98, </m:t>
                      </m:r>
                    </m:oMath>
                  </m:oMathPara>
                </a14:m>
                <a:endParaRPr lang="ru-RU" sz="2200" b="0" i="0" dirty="0" smtClean="0">
                  <a:ln>
                    <a:solidFill>
                      <a:srgbClr val="990099"/>
                    </a:solidFill>
                  </a:ln>
                  <a:solidFill>
                    <a:srgbClr val="990099"/>
                  </a:solidFill>
                  <a:latin typeface="Cambria Math"/>
                </a:endParaRP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100</m:t>
                      </m:r>
                      <m:r>
                        <a:rPr lang="ru-RU" sz="2200" b="0" i="0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, 101, 102, 111</m:t>
                      </m:r>
                      <m:r>
                        <a:rPr lang="ru-RU" sz="220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40" y="5517232"/>
                <a:ext cx="8231484" cy="8642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5004048" y="6093411"/>
            <a:ext cx="3334940" cy="576064"/>
            <a:chOff x="4195530" y="5892080"/>
            <a:chExt cx="3672408" cy="576064"/>
          </a:xfrm>
        </p:grpSpPr>
        <p:sp>
          <p:nvSpPr>
            <p:cNvPr id="10" name="Скругленный прямоугольник 9"/>
            <p:cNvSpPr/>
            <p:nvPr/>
          </p:nvSpPr>
          <p:spPr>
            <a:xfrm rot="10800000">
              <a:off x="4195531" y="5892080"/>
              <a:ext cx="3672407" cy="576064"/>
            </a:xfrm>
            <a:prstGeom prst="roundRect">
              <a:avLst>
                <a:gd name="adj" fmla="val 23762"/>
              </a:avLst>
            </a:prstGeom>
            <a:solidFill>
              <a:srgbClr val="FFE8C5"/>
            </a:solidFill>
            <a:ln w="28575">
              <a:solidFill>
                <a:srgbClr val="CC33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Прямоугольник 10"/>
                <p:cNvSpPr/>
                <p:nvPr/>
              </p:nvSpPr>
              <p:spPr>
                <a:xfrm>
                  <a:off x="4195530" y="5949280"/>
                  <a:ext cx="3298082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Ответ:</m:t>
                      </m:r>
                      <m:r>
                        <a:rPr lang="en-US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ru-RU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)нет;б) нет;в) </m:t>
                      </m:r>
                    </m:oMath>
                  </a14:m>
                  <a:r>
                    <a:rPr lang="ru-RU" sz="2200" dirty="0" smtClean="0">
                      <a:ln>
                        <a:solidFill>
                          <a:schemeClr val="tx1"/>
                        </a:solidFill>
                      </a:ln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6</a:t>
                  </a:r>
                  <a:endParaRPr lang="ru-RU" sz="2200" dirty="0">
                    <a:ln>
                      <a:solidFill>
                        <a:schemeClr val="tx1"/>
                      </a:solidFill>
                    </a:ln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Прямоугольник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530" y="5949280"/>
                  <a:ext cx="3582519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511" t="-10526" r="-1704" b="-289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07504" y="44624"/>
                <a:ext cx="8999984" cy="864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           В </m:t>
                      </m:r>
                      <m:r>
                        <a:rPr lang="ru-RU" sz="2200" i="1" smtClean="0">
                          <a:latin typeface="Cambria Math"/>
                          <a:ea typeface="Cambria Math" panose="02040503050406030204" pitchFamily="18" charset="0"/>
                        </a:rPr>
                        <m:t>сумм</m:t>
                      </m:r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е</m:t>
                      </m:r>
                      <m:r>
                        <a:rPr lang="ru-RU" sz="220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200" i="1">
                          <a:latin typeface="Cambria Math"/>
                          <a:ea typeface="Cambria Math" panose="02040503050406030204" pitchFamily="18" charset="0"/>
                        </a:rPr>
                        <m:t>чисел</m:t>
                      </m:r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200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1+2</m:t>
                      </m:r>
                      <m:r>
                        <a:rPr lang="ru-RU" sz="2200" i="0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+ </m:t>
                      </m:r>
                      <m:r>
                        <a:rPr lang="ru-RU" sz="2200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…</m:t>
                      </m:r>
                      <m:r>
                        <a:rPr lang="ru-RU" sz="220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2200" b="0" i="0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99</m:t>
                      </m:r>
                      <m:r>
                        <a:rPr lang="ru-RU" sz="2200" i="0" smtClean="0">
                          <a:latin typeface="Cambria Math"/>
                        </a:rPr>
                        <m:t>+</m:t>
                      </m:r>
                      <m:r>
                        <a:rPr lang="ru-RU" sz="2200" b="0" i="0" smtClean="0">
                          <a:ln>
                            <a:solidFill>
                              <a:srgbClr val="CC0099"/>
                            </a:solidFill>
                          </a:ln>
                          <a:solidFill>
                            <a:srgbClr val="FF00FF"/>
                          </a:solidFill>
                          <a:latin typeface="Cambria Math"/>
                        </a:rPr>
                        <m:t>150</m:t>
                      </m:r>
                      <m:r>
                        <a:rPr lang="ru-RU" sz="2200" i="0" smtClean="0">
                          <a:latin typeface="Cambria Math"/>
                        </a:rPr>
                        <m:t>=</m:t>
                      </m:r>
                      <m:r>
                        <a:rPr lang="ru-RU" sz="2200" b="0" i="0" smtClean="0">
                          <a:ln>
                            <a:solidFill>
                              <a:srgbClr val="CC0099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5100</m:t>
                      </m:r>
                      <m:r>
                        <a:rPr lang="ru-RU" sz="2200" b="0" i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Cambria Math"/>
                        </a:rPr>
                        <m:t>  </m:t>
                      </m:r>
                      <m:r>
                        <a:rPr lang="ru-RU" sz="2200" i="0" smtClean="0">
                          <a:latin typeface="Cambria Math"/>
                        </a:rPr>
                        <m:t>на</m:t>
                      </m:r>
                      <m:r>
                        <a:rPr lang="ru-RU" sz="2200" b="0" i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latin typeface="Cambria Math"/>
                        </a:rPr>
                        <m:t> </m:t>
                      </m:r>
                      <m:r>
                        <a:rPr lang="ru-RU" sz="2200" b="0" i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11 </m:t>
                      </m:r>
                      <m:r>
                        <a:rPr lang="ru-RU" sz="2200" b="0" i="0" smtClean="0">
                          <a:latin typeface="Cambria Math"/>
                        </a:rPr>
                        <m:t>делятся </m:t>
                      </m:r>
                    </m:oMath>
                  </m:oMathPara>
                </a14:m>
                <a:endParaRPr lang="ru-RU" sz="2200" b="0" i="0" dirty="0" smtClean="0">
                  <a:latin typeface="Cambria Math"/>
                </a:endParaRP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9</m:t>
                      </m:r>
                      <m:r>
                        <a:rPr lang="ru-RU" sz="2200" b="0" i="0" smtClean="0">
                          <a:latin typeface="Cambria Math"/>
                        </a:rPr>
                        <m:t> слагаемых:</m:t>
                      </m:r>
                      <m:r>
                        <a:rPr lang="ru-RU" sz="2200" b="0" i="0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11, 22, 33, 44, 55, 66, 77, 88, 99</m:t>
                      </m:r>
                      <m:r>
                        <a:rPr lang="ru-RU" sz="220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b="0" i="0" dirty="0" smtClean="0">
                  <a:ln>
                    <a:solidFill>
                      <a:srgbClr val="002060"/>
                    </a:solidFill>
                  </a:ln>
                  <a:latin typeface="Cambria Math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4624"/>
                <a:ext cx="8999984" cy="86421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Группа 12"/>
          <p:cNvGrpSpPr/>
          <p:nvPr/>
        </p:nvGrpSpPr>
        <p:grpSpPr>
          <a:xfrm>
            <a:off x="200938" y="45785"/>
            <a:ext cx="546876" cy="430887"/>
            <a:chOff x="29441" y="5346350"/>
            <a:chExt cx="546876" cy="430887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6251" y="5378978"/>
              <a:ext cx="468000" cy="396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/>
            </a:p>
          </p:txBody>
        </p:sp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29441" y="5346350"/>
              <a:ext cx="54687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200" dirty="0">
                  <a:ln>
                    <a:solidFill>
                      <a:schemeClr val="tx1"/>
                    </a:solidFill>
                  </a:ln>
                  <a:latin typeface="Cambria Math" pitchFamily="18" charset="0"/>
                  <a:ea typeface="Times New Roman" pitchFamily="18" charset="0"/>
                  <a:cs typeface="Times New Roman" pitchFamily="18" charset="0"/>
                </a:rPr>
                <a:t>в</a:t>
              </a:r>
              <a:r>
                <a:rPr kumimoji="0" lang="ru-RU" sz="2200" i="0" u="none" strike="noStrike" cap="none" normalizeH="0" baseline="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Times New Roman" pitchFamily="18" charset="0"/>
                  <a:cs typeface="Times New Roman" pitchFamily="18" charset="0"/>
                </a:rPr>
                <a:t>).</a:t>
              </a:r>
              <a:endParaRPr kumimoji="0" lang="ru-RU" sz="220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07504" y="908720"/>
                <a:ext cx="8999984" cy="478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smtClean="0">
                          <a:latin typeface="Cambria Math"/>
                        </a:rPr>
                        <m:t>З</m:t>
                      </m:r>
                      <m:r>
                        <a:rPr lang="ru-RU" sz="2200" b="0" i="0" smtClean="0">
                          <a:latin typeface="Cambria Math"/>
                        </a:rPr>
                        <m:t>аменим 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99</m:t>
                      </m:r>
                      <m:r>
                        <a:rPr lang="ru-RU" sz="2200" b="0" i="0" smtClean="0">
                          <a:latin typeface="Cambria Math"/>
                        </a:rPr>
                        <m:t> </m:t>
                      </m:r>
                      <m:r>
                        <a:rPr lang="ru-RU" sz="2200" b="0" i="0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на</m:t>
                      </m:r>
                      <m:r>
                        <a:rPr lang="ru-RU" sz="2200" b="0" i="0" smtClean="0">
                          <a:latin typeface="Cambria Math"/>
                        </a:rPr>
                        <m:t> </m:t>
                      </m:r>
                      <m:r>
                        <a:rPr lang="ru-RU" sz="2200" b="0" i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100</m:t>
                      </m:r>
                      <m:r>
                        <a:rPr lang="ru-RU" sz="2200" b="0" i="0" smtClean="0">
                          <a:latin typeface="Cambria Math"/>
                        </a:rPr>
                        <m:t>, а </m:t>
                      </m:r>
                      <m:r>
                        <a:rPr lang="ru-RU" sz="2200" b="0" i="0" smtClean="0">
                          <a:ln>
                            <a:solidFill>
                              <a:srgbClr val="CC0099"/>
                            </a:solidFill>
                          </a:ln>
                          <a:solidFill>
                            <a:srgbClr val="FF00FF"/>
                          </a:solidFill>
                          <a:latin typeface="Cambria Math"/>
                        </a:rPr>
                        <m:t>150</m:t>
                      </m:r>
                      <m:r>
                        <a:rPr lang="ru-RU" sz="2200" b="0" i="0" smtClean="0">
                          <a:latin typeface="Cambria Math"/>
                        </a:rPr>
                        <m:t> </m:t>
                      </m:r>
                      <m:r>
                        <a:rPr lang="ru-RU" sz="2200" b="0" i="0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на</m:t>
                      </m:r>
                      <m:r>
                        <a:rPr lang="ru-RU" sz="2200" b="0" i="0" smtClean="0">
                          <a:latin typeface="Cambria Math"/>
                        </a:rPr>
                        <m:t> 150−</m:t>
                      </m:r>
                      <m:d>
                        <m:d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atin typeface="Cambria Math"/>
                            </a:rPr>
                            <m:t>100−99</m:t>
                          </m:r>
                        </m:e>
                      </m:d>
                      <m:r>
                        <a:rPr lang="ru-RU" sz="2200" b="0" i="1" smtClean="0">
                          <a:latin typeface="Cambria Math"/>
                        </a:rPr>
                        <m:t>=</m:t>
                      </m:r>
                      <m:r>
                        <a:rPr lang="ru-RU" sz="2200" b="0" i="0" smtClean="0">
                          <a:latin typeface="Cambria Math"/>
                        </a:rPr>
                        <m:t>150−1=</m:t>
                      </m:r>
                      <m:r>
                        <a:rPr lang="ru-RU" sz="2200" b="0" i="0" smtClean="0">
                          <a:ln>
                            <a:solidFill>
                              <a:srgbClr val="663300"/>
                            </a:solidFill>
                          </a:ln>
                          <a:solidFill>
                            <a:srgbClr val="663300"/>
                          </a:solidFill>
                          <a:latin typeface="Cambria Math"/>
                        </a:rPr>
                        <m:t>149</m:t>
                      </m:r>
                      <m:r>
                        <a:rPr lang="ru-RU" sz="2200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b="0" i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908720"/>
                <a:ext cx="8999984" cy="47827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07504" y="1745001"/>
                <a:ext cx="8999984" cy="478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smtClean="0">
                          <a:latin typeface="Cambria Math"/>
                        </a:rPr>
                        <m:t>З</m:t>
                      </m:r>
                      <m:r>
                        <a:rPr lang="ru-RU" sz="2200" b="0" i="0" smtClean="0">
                          <a:latin typeface="Cambria Math"/>
                        </a:rPr>
                        <m:t>аменим 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88</m:t>
                      </m:r>
                      <m:r>
                        <a:rPr lang="ru-RU" sz="2200" b="0" i="0" smtClean="0">
                          <a:latin typeface="Cambria Math"/>
                        </a:rPr>
                        <m:t> </m:t>
                      </m:r>
                      <m:r>
                        <a:rPr lang="ru-RU" sz="2200" b="0" i="0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на</m:t>
                      </m:r>
                      <m:r>
                        <a:rPr lang="ru-RU" sz="2200" b="0" i="0" smtClean="0">
                          <a:latin typeface="Cambria Math"/>
                        </a:rPr>
                        <m:t> </m:t>
                      </m:r>
                      <m:r>
                        <a:rPr lang="ru-RU" sz="2200" b="0" i="0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101</m:t>
                      </m:r>
                      <m:r>
                        <a:rPr lang="ru-RU" sz="2200" b="0" i="0" smtClean="0">
                          <a:latin typeface="Cambria Math"/>
                        </a:rPr>
                        <m:t>, а </m:t>
                      </m:r>
                      <m:r>
                        <a:rPr lang="ru-RU" sz="2200" b="0" i="0" smtClean="0">
                          <a:ln>
                            <a:solidFill>
                              <a:srgbClr val="663300"/>
                            </a:solidFill>
                          </a:ln>
                          <a:solidFill>
                            <a:srgbClr val="663300"/>
                          </a:solidFill>
                          <a:latin typeface="Cambria Math"/>
                        </a:rPr>
                        <m:t>149</m:t>
                      </m:r>
                      <m:r>
                        <a:rPr lang="ru-RU" sz="2200" b="0" i="0" smtClean="0">
                          <a:latin typeface="Cambria Math"/>
                        </a:rPr>
                        <m:t> </m:t>
                      </m:r>
                      <m:r>
                        <a:rPr lang="ru-RU" sz="2200" b="0" i="0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на</m:t>
                      </m:r>
                      <m:r>
                        <a:rPr lang="ru-RU" sz="2200" b="0" i="0" smtClean="0">
                          <a:latin typeface="Cambria Math"/>
                        </a:rPr>
                        <m:t> 149−</m:t>
                      </m:r>
                      <m:d>
                        <m:d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atin typeface="Cambria Math"/>
                            </a:rPr>
                            <m:t>101−88</m:t>
                          </m:r>
                        </m:e>
                      </m:d>
                      <m:r>
                        <a:rPr lang="ru-RU" sz="2200" b="0" i="1" smtClean="0">
                          <a:latin typeface="Cambria Math"/>
                        </a:rPr>
                        <m:t>=149−13=</m:t>
                      </m:r>
                      <m:r>
                        <a:rPr lang="ru-RU" sz="2200" b="0" i="0" smtClean="0">
                          <a:ln>
                            <a:solidFill>
                              <a:srgbClr val="663300"/>
                            </a:solidFill>
                          </a:ln>
                          <a:solidFill>
                            <a:srgbClr val="663300"/>
                          </a:solidFill>
                          <a:latin typeface="Cambria Math"/>
                        </a:rPr>
                        <m:t>136</m:t>
                      </m:r>
                      <m:r>
                        <a:rPr lang="ru-RU" sz="2200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b="0" i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45001"/>
                <a:ext cx="8999984" cy="47827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07504" y="2590688"/>
                <a:ext cx="9036496" cy="478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smtClean="0">
                          <a:latin typeface="Cambria Math"/>
                        </a:rPr>
                        <m:t>З</m:t>
                      </m:r>
                      <m:r>
                        <a:rPr lang="ru-RU" sz="2200" b="0" i="0" smtClean="0">
                          <a:latin typeface="Cambria Math"/>
                        </a:rPr>
                        <m:t>аменим 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77</m:t>
                      </m:r>
                      <m:r>
                        <a:rPr lang="ru-RU" sz="2200" b="0" i="0" smtClean="0">
                          <a:latin typeface="Cambria Math"/>
                        </a:rPr>
                        <m:t> 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latin typeface="Cambria Math"/>
                        </a:rPr>
                        <m:t>на</m:t>
                      </m:r>
                      <m:r>
                        <a:rPr lang="ru-RU" sz="2200" b="0" i="0" smtClean="0">
                          <a:latin typeface="Cambria Math"/>
                        </a:rPr>
                        <m:t> </m:t>
                      </m:r>
                      <m:r>
                        <a:rPr lang="ru-RU" sz="2200" b="0" i="0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102</m:t>
                      </m:r>
                      <m:r>
                        <a:rPr lang="ru-RU" sz="2200" b="0" i="0" smtClean="0">
                          <a:latin typeface="Cambria Math"/>
                        </a:rPr>
                        <m:t>, а </m:t>
                      </m:r>
                      <m:r>
                        <a:rPr lang="ru-RU" sz="2200" b="0" i="0" smtClean="0">
                          <a:ln>
                            <a:solidFill>
                              <a:srgbClr val="663300"/>
                            </a:solidFill>
                          </a:ln>
                          <a:solidFill>
                            <a:srgbClr val="663300"/>
                          </a:solidFill>
                          <a:latin typeface="Cambria Math"/>
                        </a:rPr>
                        <m:t>136</m:t>
                      </m:r>
                      <m:r>
                        <a:rPr lang="ru-RU" sz="2200" b="0" i="0" smtClean="0">
                          <a:latin typeface="Cambria Math"/>
                        </a:rPr>
                        <m:t> 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latin typeface="Cambria Math"/>
                        </a:rPr>
                        <m:t>на</m:t>
                      </m:r>
                      <m:r>
                        <a:rPr lang="ru-RU" sz="2200" b="0" i="0" smtClean="0">
                          <a:latin typeface="Cambria Math"/>
                        </a:rPr>
                        <m:t> 136−</m:t>
                      </m:r>
                      <m:d>
                        <m:d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atin typeface="Cambria Math"/>
                            </a:rPr>
                            <m:t>102−77</m:t>
                          </m:r>
                        </m:e>
                      </m:d>
                      <m:r>
                        <a:rPr lang="ru-RU" sz="2200" b="0" i="1" smtClean="0">
                          <a:latin typeface="Cambria Math"/>
                        </a:rPr>
                        <m:t>=136−25=</m:t>
                      </m:r>
                      <m:r>
                        <a:rPr lang="ru-RU" sz="2200" b="0" i="0" smtClean="0">
                          <a:ln>
                            <a:solidFill>
                              <a:srgbClr val="663300"/>
                            </a:solidFill>
                          </a:ln>
                          <a:solidFill>
                            <a:srgbClr val="663300"/>
                          </a:solidFill>
                          <a:latin typeface="Cambria Math"/>
                        </a:rPr>
                        <m:t>111</m:t>
                      </m:r>
                      <m:r>
                        <a:rPr lang="ru-RU" sz="2200" b="0" i="0" smtClean="0">
                          <a:latin typeface="Cambria Math"/>
                        </a:rPr>
                        <m:t>. </m:t>
                      </m:r>
                    </m:oMath>
                  </m:oMathPara>
                </a14:m>
                <a:endParaRPr lang="ru-RU" sz="2200" b="0" i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590688"/>
                <a:ext cx="9036496" cy="47827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07504" y="3402986"/>
                <a:ext cx="8999984" cy="864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</a:rPr>
                        <m:t>Больше ничего сделать нельзя, так как, если </m:t>
                      </m:r>
                      <m:r>
                        <a:rPr lang="ru-RU" sz="2200">
                          <a:latin typeface="Cambria Math"/>
                        </a:rPr>
                        <m:t>з</m:t>
                      </m:r>
                      <m:r>
                        <a:rPr lang="ru-RU" sz="2200" b="0" i="0" smtClean="0">
                          <a:latin typeface="Cambria Math"/>
                        </a:rPr>
                        <m:t>аменить 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66</m:t>
                      </m:r>
                      <m:r>
                        <a:rPr lang="ru-RU" sz="2200" b="0" i="0" smtClean="0">
                          <a:latin typeface="Cambria Math"/>
                        </a:rPr>
                        <m:t> 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latin typeface="Cambria Math"/>
                        </a:rPr>
                        <m:t>на </m:t>
                      </m:r>
                    </m:oMath>
                  </m:oMathPara>
                </a14:m>
                <a:endParaRPr lang="ru-RU" sz="2200" b="0" i="0" dirty="0" smtClean="0">
                  <a:ln>
                    <a:solidFill>
                      <a:srgbClr val="002060"/>
                    </a:solidFill>
                  </a:ln>
                  <a:latin typeface="Cambria Math"/>
                </a:endParaRP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103</m:t>
                      </m:r>
                      <m:r>
                        <a:rPr lang="ru-RU" sz="2200" b="0" i="0" smtClean="0">
                          <a:latin typeface="Cambria Math"/>
                        </a:rPr>
                        <m:t>, то </m:t>
                      </m:r>
                      <m:r>
                        <a:rPr lang="ru-RU" sz="2200" b="0" i="0" smtClean="0">
                          <a:ln>
                            <a:solidFill>
                              <a:srgbClr val="663300"/>
                            </a:solidFill>
                          </a:ln>
                          <a:solidFill>
                            <a:srgbClr val="663300"/>
                          </a:solidFill>
                          <a:latin typeface="Cambria Math"/>
                        </a:rPr>
                        <m:t>111</m:t>
                      </m:r>
                      <m:r>
                        <a:rPr lang="ru-RU" sz="2200" b="0" i="0" smtClean="0">
                          <a:latin typeface="Cambria Math"/>
                        </a:rPr>
                        <m:t> придется менять 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latin typeface="Cambria Math"/>
                        </a:rPr>
                        <m:t>на</m:t>
                      </m:r>
                      <m:r>
                        <a:rPr lang="ru-RU" sz="2200" b="0" i="0" smtClean="0">
                          <a:latin typeface="Cambria Math"/>
                        </a:rPr>
                        <m:t> 111−</m:t>
                      </m:r>
                      <m:d>
                        <m:d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atin typeface="Cambria Math"/>
                            </a:rPr>
                            <m:t>103−66</m:t>
                          </m:r>
                        </m:e>
                      </m:d>
                      <m:r>
                        <a:rPr lang="ru-RU" sz="2200" b="0" i="1" smtClean="0">
                          <a:latin typeface="Cambria Math"/>
                        </a:rPr>
                        <m:t>=111−37=</m:t>
                      </m:r>
                      <m:r>
                        <a:rPr lang="ru-RU" sz="2200" b="0" i="0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74</m:t>
                      </m:r>
                      <m:r>
                        <a:rPr lang="ru-RU" sz="2200" b="0" i="0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2200" b="0" i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402986"/>
                <a:ext cx="8999984" cy="86421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07504" y="1266729"/>
                <a:ext cx="5400600" cy="478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</a:rPr>
                        <m:t>Останется 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8 </m:t>
                      </m:r>
                      <m:r>
                        <a:rPr lang="ru-RU" sz="2200" b="0" i="0" smtClean="0">
                          <a:latin typeface="Cambria Math"/>
                        </a:rPr>
                        <m:t>слагаемых, кратных </m:t>
                      </m:r>
                      <m:r>
                        <a:rPr lang="ru-RU" sz="2200" b="0" i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11</m:t>
                      </m:r>
                      <m:r>
                        <a:rPr lang="ru-RU" sz="2200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b="0" i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266729"/>
                <a:ext cx="5400600" cy="47827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07504" y="2112416"/>
                <a:ext cx="5400600" cy="478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</a:rPr>
                        <m:t>Останется 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7</m:t>
                      </m:r>
                      <m:r>
                        <a:rPr lang="ru-RU" sz="2200" b="0" i="0" smtClean="0">
                          <a:latin typeface="Cambria Math"/>
                        </a:rPr>
                        <m:t> слагаемых, кратных </m:t>
                      </m:r>
                      <m:r>
                        <a:rPr lang="ru-RU" sz="2200" b="0" i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11</m:t>
                      </m:r>
                      <m:r>
                        <a:rPr lang="ru-RU" sz="2200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b="0" i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112416"/>
                <a:ext cx="5400600" cy="47827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107504" y="2950728"/>
                <a:ext cx="5400600" cy="478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</a:rPr>
                        <m:t>Останется 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6</m:t>
                      </m:r>
                      <m:r>
                        <a:rPr lang="ru-RU" sz="2200" b="0" i="0" smtClean="0">
                          <a:latin typeface="Cambria Math"/>
                        </a:rPr>
                        <m:t> слагаемых, кратных </m:t>
                      </m:r>
                      <m:r>
                        <a:rPr lang="ru-RU" sz="2200" b="0" i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11</m:t>
                      </m:r>
                      <m:r>
                        <a:rPr lang="ru-RU" sz="2200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b="0" i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950728"/>
                <a:ext cx="5400600" cy="47827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7504" y="4181597"/>
                <a:ext cx="4570482" cy="471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smtClean="0">
                          <a:latin typeface="Cambria Math"/>
                        </a:rPr>
                        <m:t>но слагаемое </m:t>
                      </m:r>
                      <m:r>
                        <a:rPr lang="ru-RU" sz="220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74</m:t>
                      </m:r>
                      <m:r>
                        <a:rPr lang="ru-RU" sz="2200">
                          <a:latin typeface="Cambria Math"/>
                        </a:rPr>
                        <m:t> </m:t>
                      </m:r>
                      <m:r>
                        <a:rPr lang="ru-RU" sz="2200" b="0" i="0" smtClean="0">
                          <a:latin typeface="Cambria Math"/>
                        </a:rPr>
                        <m:t>в сумме </m:t>
                      </m:r>
                      <m:r>
                        <a:rPr lang="ru-RU" sz="2200">
                          <a:latin typeface="Cambria Math"/>
                        </a:rPr>
                        <m:t>уже есть.</m:t>
                      </m:r>
                    </m:oMath>
                  </m:oMathPara>
                </a14:m>
                <a:endParaRPr lang="ru-RU" sz="22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181597"/>
                <a:ext cx="4570482" cy="47153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502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8" grpId="0"/>
      <p:bldP spid="19" grpId="0"/>
      <p:bldP spid="20" grpId="0"/>
      <p:bldP spid="21" grpId="0"/>
      <p:bldP spid="16" grpId="0"/>
      <p:bldP spid="17" grpId="0"/>
      <p:bldP spid="2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Равнобедренный треугольник 144"/>
          <p:cNvSpPr/>
          <p:nvPr/>
        </p:nvSpPr>
        <p:spPr>
          <a:xfrm rot="7155964">
            <a:off x="4560375" y="4824720"/>
            <a:ext cx="3636000" cy="396000"/>
          </a:xfrm>
          <a:prstGeom prst="triangle">
            <a:avLst>
              <a:gd name="adj" fmla="val 54870"/>
            </a:avLst>
          </a:prstGeom>
          <a:solidFill>
            <a:srgbClr val="97FF9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Равнобедренный треугольник 147"/>
          <p:cNvSpPr/>
          <p:nvPr/>
        </p:nvSpPr>
        <p:spPr>
          <a:xfrm>
            <a:off x="6492739" y="3305068"/>
            <a:ext cx="2431379" cy="1962000"/>
          </a:xfrm>
          <a:prstGeom prst="triangle">
            <a:avLst>
              <a:gd name="adj" fmla="val 25010"/>
            </a:avLst>
          </a:prstGeom>
          <a:solidFill>
            <a:srgbClr val="E8D1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5" name="Группа 114"/>
          <p:cNvGrpSpPr/>
          <p:nvPr/>
        </p:nvGrpSpPr>
        <p:grpSpPr>
          <a:xfrm rot="3720000" flipV="1">
            <a:off x="7708596" y="5053353"/>
            <a:ext cx="278187" cy="220096"/>
            <a:chOff x="7844755" y="4358722"/>
            <a:chExt cx="352947" cy="274049"/>
          </a:xfrm>
        </p:grpSpPr>
        <p:cxnSp>
          <p:nvCxnSpPr>
            <p:cNvPr id="119" name="Прямая соединительная линия 118"/>
            <p:cNvCxnSpPr/>
            <p:nvPr/>
          </p:nvCxnSpPr>
          <p:spPr>
            <a:xfrm rot="120000" flipH="1">
              <a:off x="7923654" y="4542237"/>
              <a:ext cx="274048" cy="64933"/>
            </a:xfrm>
            <a:prstGeom prst="line">
              <a:avLst/>
            </a:prstGeom>
            <a:ln w="19050">
              <a:solidFill>
                <a:srgbClr val="007A7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 rot="15420000" flipH="1">
              <a:off x="7740197" y="4463280"/>
              <a:ext cx="274049" cy="64933"/>
            </a:xfrm>
            <a:prstGeom prst="line">
              <a:avLst/>
            </a:prstGeom>
            <a:ln w="19050">
              <a:solidFill>
                <a:srgbClr val="007A7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Прямая соединительная линия 108"/>
          <p:cNvCxnSpPr/>
          <p:nvPr/>
        </p:nvCxnSpPr>
        <p:spPr>
          <a:xfrm flipH="1" flipV="1">
            <a:off x="7138525" y="3334770"/>
            <a:ext cx="535394" cy="1908001"/>
          </a:xfrm>
          <a:prstGeom prst="line">
            <a:avLst/>
          </a:prstGeom>
          <a:ln w="28575">
            <a:solidFill>
              <a:srgbClr val="007A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араллелограмм 26"/>
          <p:cNvSpPr/>
          <p:nvPr/>
        </p:nvSpPr>
        <p:spPr>
          <a:xfrm rot="10800000">
            <a:off x="5336434" y="5282826"/>
            <a:ext cx="3556046" cy="1242000"/>
          </a:xfrm>
          <a:prstGeom prst="parallelogram">
            <a:avLst>
              <a:gd name="adj" fmla="val 93396"/>
            </a:avLst>
          </a:prstGeom>
          <a:solidFill>
            <a:srgbClr val="CCEC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Скругленный прямоугольник 138"/>
          <p:cNvSpPr/>
          <p:nvPr/>
        </p:nvSpPr>
        <p:spPr>
          <a:xfrm>
            <a:off x="395536" y="548680"/>
            <a:ext cx="8302779" cy="2327010"/>
          </a:xfrm>
          <a:prstGeom prst="roundRect">
            <a:avLst>
              <a:gd name="adj" fmla="val 13250"/>
            </a:avLst>
          </a:prstGeom>
          <a:solidFill>
            <a:srgbClr val="FFE8C5"/>
          </a:solidFill>
          <a:ln w="28575">
            <a:solidFill>
              <a:srgbClr val="CC33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4290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42908" y="65722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4290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42908" y="65722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96034" y="3333878"/>
            <a:ext cx="546876" cy="467438"/>
            <a:chOff x="96034" y="3033000"/>
            <a:chExt cx="546876" cy="467438"/>
          </a:xfrm>
        </p:grpSpPr>
        <p:sp>
          <p:nvSpPr>
            <p:cNvPr id="143" name="Скругленный прямоугольник 142"/>
            <p:cNvSpPr/>
            <p:nvPr/>
          </p:nvSpPr>
          <p:spPr>
            <a:xfrm>
              <a:off x="142844" y="3104438"/>
              <a:ext cx="468000" cy="396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96034" y="3033000"/>
              <a:ext cx="54687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i="0" u="none" strike="noStrike" cap="none" normalizeH="0" baseline="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Times New Roman" pitchFamily="18" charset="0"/>
                  <a:cs typeface="Times New Roman" pitchFamily="18" charset="0"/>
                </a:rPr>
                <a:t>а).</a:t>
              </a:r>
              <a:endParaRPr kumimoji="0" lang="ru-RU" sz="220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932" y="314324"/>
            <a:ext cx="171450" cy="342900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2908" y="65722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01" name="Rectangle 53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03" name="Rectangle 55"/>
          <p:cNvSpPr>
            <a:spLocks noChangeArrowheads="1"/>
          </p:cNvSpPr>
          <p:nvPr/>
        </p:nvSpPr>
        <p:spPr bwMode="auto">
          <a:xfrm>
            <a:off x="14290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04" name="Rectangle 56"/>
          <p:cNvSpPr>
            <a:spLocks noChangeArrowheads="1"/>
          </p:cNvSpPr>
          <p:nvPr/>
        </p:nvSpPr>
        <p:spPr bwMode="auto">
          <a:xfrm>
            <a:off x="142908" y="93344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10" name="Rectangle 62"/>
          <p:cNvSpPr>
            <a:spLocks noChangeArrowheads="1"/>
          </p:cNvSpPr>
          <p:nvPr/>
        </p:nvSpPr>
        <p:spPr bwMode="auto">
          <a:xfrm>
            <a:off x="14290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11" name="Rectangle 63"/>
          <p:cNvSpPr>
            <a:spLocks noChangeArrowheads="1"/>
          </p:cNvSpPr>
          <p:nvPr/>
        </p:nvSpPr>
        <p:spPr bwMode="auto">
          <a:xfrm>
            <a:off x="142908" y="100012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13" name="Rectangle 65"/>
          <p:cNvSpPr>
            <a:spLocks noChangeArrowheads="1"/>
          </p:cNvSpPr>
          <p:nvPr/>
        </p:nvSpPr>
        <p:spPr bwMode="auto">
          <a:xfrm>
            <a:off x="14290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14" name="Rectangle 66"/>
          <p:cNvSpPr>
            <a:spLocks noChangeArrowheads="1"/>
          </p:cNvSpPr>
          <p:nvPr/>
        </p:nvSpPr>
        <p:spPr bwMode="auto">
          <a:xfrm>
            <a:off x="142908" y="100012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16" name="Rectangle 68"/>
          <p:cNvSpPr>
            <a:spLocks noChangeArrowheads="1"/>
          </p:cNvSpPr>
          <p:nvPr/>
        </p:nvSpPr>
        <p:spPr bwMode="auto">
          <a:xfrm>
            <a:off x="14290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17" name="Rectangle 69"/>
          <p:cNvSpPr>
            <a:spLocks noChangeArrowheads="1"/>
          </p:cNvSpPr>
          <p:nvPr/>
        </p:nvSpPr>
        <p:spPr bwMode="auto">
          <a:xfrm>
            <a:off x="142908" y="100012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19" name="Rectangle 71"/>
          <p:cNvSpPr>
            <a:spLocks noChangeArrowheads="1"/>
          </p:cNvSpPr>
          <p:nvPr/>
        </p:nvSpPr>
        <p:spPr bwMode="auto">
          <a:xfrm>
            <a:off x="14290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20" name="Rectangle 72"/>
          <p:cNvSpPr>
            <a:spLocks noChangeArrowheads="1"/>
          </p:cNvSpPr>
          <p:nvPr/>
        </p:nvSpPr>
        <p:spPr bwMode="auto">
          <a:xfrm>
            <a:off x="142908" y="100012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22" name="Rectangle 74"/>
          <p:cNvSpPr>
            <a:spLocks noChangeArrowheads="1"/>
          </p:cNvSpPr>
          <p:nvPr/>
        </p:nvSpPr>
        <p:spPr bwMode="auto">
          <a:xfrm>
            <a:off x="14290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23" name="Rectangle 75"/>
          <p:cNvSpPr>
            <a:spLocks noChangeArrowheads="1"/>
          </p:cNvSpPr>
          <p:nvPr/>
        </p:nvSpPr>
        <p:spPr bwMode="auto">
          <a:xfrm>
            <a:off x="142908" y="65722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25" name="Rectangle 77"/>
          <p:cNvSpPr>
            <a:spLocks noChangeArrowheads="1"/>
          </p:cNvSpPr>
          <p:nvPr/>
        </p:nvSpPr>
        <p:spPr bwMode="auto">
          <a:xfrm>
            <a:off x="14290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26" name="Rectangle 78"/>
          <p:cNvSpPr>
            <a:spLocks noChangeArrowheads="1"/>
          </p:cNvSpPr>
          <p:nvPr/>
        </p:nvSpPr>
        <p:spPr bwMode="auto">
          <a:xfrm>
            <a:off x="142908" y="65722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28" name="Rectangle 80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8" name="TextBox 97"/>
          <p:cNvSpPr txBox="1"/>
          <p:nvPr/>
        </p:nvSpPr>
        <p:spPr>
          <a:xfrm>
            <a:off x="3220378" y="15007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Задание №14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7544" y="548680"/>
                <a:ext cx="8351759" cy="2240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О</m:t>
                      </m:r>
                      <m:r>
                        <a:rPr lang="ru-RU" sz="2200" b="0" i="0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снование четырёхугольной пирамиды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SABCD</m:t>
                      </m:r>
                      <m:r>
                        <a:rPr lang="en-US" sz="2200" b="0" i="0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 является </m:t>
                      </m:r>
                    </m:oMath>
                  </m:oMathPara>
                </a14:m>
                <a:endParaRPr lang="ru-RU" sz="2200" b="0" i="0" dirty="0" smtClean="0">
                  <a:ln>
                    <a:solidFill>
                      <a:schemeClr val="tx1"/>
                    </a:solidFill>
                  </a:ln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прямоугольник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ABCD</m:t>
                      </m:r>
                      <m:r>
                        <a:rPr lang="ru-RU" sz="2200" b="0" i="0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, причем АВ</m:t>
                      </m:r>
                      <m:r>
                        <a:rPr lang="en-US" sz="2200" b="0" i="0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=4</m:t>
                      </m:r>
                      <m:r>
                        <a:rPr lang="ru-RU" sz="2200" b="0" i="0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, </m:t>
                      </m:r>
                      <m:r>
                        <a:rPr lang="ru-RU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ВС=</m:t>
                      </m:r>
                      <m:r>
                        <a:rPr lang="en-US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ru-RU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2200" b="0" i="0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ru-RU" sz="2200" b="0" i="0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. Основанием </m:t>
                      </m:r>
                    </m:oMath>
                  </m:oMathPara>
                </a14:m>
                <a:endParaRPr lang="ru-RU" sz="2200" b="0" i="0" dirty="0" smtClean="0">
                  <a:ln>
                    <a:solidFill>
                      <a:schemeClr val="tx1"/>
                    </a:solidFill>
                  </a:ln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высоты пирамиды является центр прямоугольника. Из </m:t>
                      </m:r>
                    </m:oMath>
                  </m:oMathPara>
                </a14:m>
                <a:endParaRPr lang="ru-RU" sz="2200" b="0" i="0" dirty="0" smtClean="0">
                  <a:ln>
                    <a:solidFill>
                      <a:schemeClr val="tx1"/>
                    </a:solidFill>
                  </a:ln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ru-RU" sz="2200" i="1">
                        <a:ln>
                          <a:solidFill>
                            <a:schemeClr val="tx1"/>
                          </a:solidFill>
                        </a:ln>
                        <a:latin typeface="Cambria Math"/>
                      </a:rPr>
                      <m:t>в</m:t>
                    </m:r>
                    <m:r>
                      <a:rPr lang="ru-RU" sz="2200" b="0" i="0" smtClean="0">
                        <a:ln>
                          <a:solidFill>
                            <a:schemeClr val="tx1"/>
                          </a:solidFill>
                        </a:ln>
                        <a:latin typeface="Cambria Math"/>
                      </a:rPr>
                      <m:t>ер</m:t>
                    </m:r>
                  </m:oMath>
                </a14:m>
                <a:r>
                  <a:rPr lang="ru-RU" sz="2200" b="0" i="0" dirty="0" smtClean="0">
                    <a:ln>
                      <a:solidFill>
                        <a:schemeClr val="tx1"/>
                      </a:solidFill>
                    </a:ln>
                    <a:latin typeface="Cambria Math"/>
                  </a:rPr>
                  <a:t>шины</a:t>
                </a:r>
                <a:r>
                  <a:rPr lang="ru-RU" sz="2200" dirty="0">
                    <a:ln>
                      <a:solidFill>
                        <a:schemeClr val="tx1"/>
                      </a:solidFill>
                    </a:ln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b="0" i="0" smtClean="0">
                        <a:ln>
                          <a:solidFill>
                            <a:schemeClr val="tx1"/>
                          </a:solidFill>
                        </a:ln>
                        <a:latin typeface="Cambria Math"/>
                      </a:rPr>
                      <m:t>А и С опущены перпендикуляры АР и </m:t>
                    </m:r>
                    <m:r>
                      <m:rPr>
                        <m:sty m:val="p"/>
                      </m:rPr>
                      <a:rPr lang="en-US" sz="2200" b="0" i="0" smtClean="0">
                        <a:ln>
                          <a:solidFill>
                            <a:schemeClr val="tx1"/>
                          </a:solidFill>
                        </a:ln>
                        <a:latin typeface="Cambria Math"/>
                      </a:rPr>
                      <m:t>CQ</m:t>
                    </m:r>
                    <m:r>
                      <a:rPr lang="en-US" sz="2200" b="0" i="0" smtClean="0">
                        <a:ln>
                          <a:solidFill>
                            <a:schemeClr val="tx1"/>
                          </a:solidFill>
                        </a:ln>
                        <a:latin typeface="Cambria Math"/>
                      </a:rPr>
                      <m:t> на ребро </m:t>
                    </m:r>
                    <m:r>
                      <m:rPr>
                        <m:sty m:val="p"/>
                      </m:rPr>
                      <a:rPr lang="en-US" sz="2200" b="0" i="0" smtClean="0">
                        <a:ln>
                          <a:solidFill>
                            <a:schemeClr val="tx1"/>
                          </a:solidFill>
                        </a:ln>
                        <a:latin typeface="Cambria Math"/>
                      </a:rPr>
                      <m:t>SB</m:t>
                    </m:r>
                    <m:r>
                      <a:rPr lang="en-US" sz="2200" b="0" i="0" smtClean="0">
                        <a:ln>
                          <a:solidFill>
                            <a:schemeClr val="tx1"/>
                          </a:solidFill>
                        </a:ln>
                        <a:latin typeface="Cambria Math"/>
                      </a:rPr>
                      <m:t>.</m:t>
                    </m:r>
                  </m:oMath>
                </a14:m>
                <a:endParaRPr lang="ru-RU" sz="2200" b="0" i="0" dirty="0" smtClean="0">
                  <a:ln>
                    <a:solidFill>
                      <a:schemeClr val="tx1"/>
                    </a:solidFill>
                  </a:ln>
                  <a:latin typeface="Cambria Math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а) Докажите, что</m:t>
                      </m:r>
                      <m:r>
                        <a:rPr lang="en-US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Р−середина отрезка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BQ</m:t>
                      </m:r>
                      <m:r>
                        <a:rPr lang="ru-RU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. </m:t>
                      </m:r>
                    </m:oMath>
                  </m:oMathPara>
                </a14:m>
                <a:endParaRPr lang="ru-RU" sz="2200" b="0" i="1" dirty="0" smtClean="0">
                  <a:ln>
                    <a:solidFill>
                      <a:schemeClr val="tx1"/>
                    </a:solidFill>
                  </a:ln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б) Найдите</m:t>
                      </m:r>
                      <m:r>
                        <a:rPr lang="en-US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угол между гранями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SBA</m:t>
                      </m:r>
                      <m:r>
                        <a:rPr lang="ru-RU" sz="2200" b="0" i="0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 и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SBC</m:t>
                      </m:r>
                      <m:r>
                        <a:rPr lang="ru-RU" sz="2200" b="0" i="0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, если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SD</m:t>
                      </m:r>
                      <m:r>
                        <a:rPr lang="en-US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=8</m:t>
                      </m:r>
                      <m:r>
                        <a:rPr lang="ru-RU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200" b="0" dirty="0" smtClean="0">
                  <a:ln>
                    <a:solidFill>
                      <a:schemeClr val="tx1"/>
                    </a:solidFill>
                  </a:ln>
                  <a:ea typeface="Cambria Math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48680"/>
                <a:ext cx="8351759" cy="2240550"/>
              </a:xfrm>
              <a:prstGeom prst="rect">
                <a:avLst/>
              </a:prstGeom>
              <a:blipFill rotWithShape="1">
                <a:blip r:embed="rId4"/>
                <a:stretch>
                  <a:fillRect l="-146" b="-21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6" name="TextBox 195"/>
          <p:cNvSpPr txBox="1"/>
          <p:nvPr/>
        </p:nvSpPr>
        <p:spPr>
          <a:xfrm>
            <a:off x="7478697" y="517454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/>
              <p:cNvSpPr txBox="1"/>
              <p:nvPr/>
            </p:nvSpPr>
            <p:spPr>
              <a:xfrm>
                <a:off x="7956376" y="6022449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1" name="TextBox 2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6022449"/>
                <a:ext cx="428628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/>
              <p:cNvSpPr txBox="1"/>
              <p:nvPr/>
            </p:nvSpPr>
            <p:spPr>
              <a:xfrm>
                <a:off x="6310767" y="6453336"/>
                <a:ext cx="742648" cy="44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ru-RU" sz="20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9" name="TextBox 2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767" y="6453336"/>
                <a:ext cx="742648" cy="443391"/>
              </a:xfrm>
              <a:prstGeom prst="rect">
                <a:avLst/>
              </a:prstGeom>
              <a:blipFill rotWithShape="1">
                <a:blip r:embed="rId6"/>
                <a:stretch>
                  <a:fillRect l="-8197" t="-1389" b="-20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547664" y="2987907"/>
            <a:ext cx="4462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Решение.</a:t>
            </a:r>
            <a:endParaRPr lang="ru-RU" sz="2200" u="sng" dirty="0" smtClean="0">
              <a:ln>
                <a:solidFill>
                  <a:srgbClr val="C00000"/>
                </a:solidFill>
              </a:ln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146" name="Прямая соединительная линия 145"/>
          <p:cNvCxnSpPr/>
          <p:nvPr/>
        </p:nvCxnSpPr>
        <p:spPr>
          <a:xfrm flipH="1">
            <a:off x="6505156" y="4599329"/>
            <a:ext cx="1764000" cy="648000"/>
          </a:xfrm>
          <a:prstGeom prst="line">
            <a:avLst/>
          </a:prstGeom>
          <a:ln w="28575">
            <a:solidFill>
              <a:srgbClr val="99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6" name="Группа 235"/>
          <p:cNvGrpSpPr/>
          <p:nvPr/>
        </p:nvGrpSpPr>
        <p:grpSpPr>
          <a:xfrm flipH="1" flipV="1">
            <a:off x="7982265" y="4475329"/>
            <a:ext cx="180000" cy="216000"/>
            <a:chOff x="7930481" y="4324916"/>
            <a:chExt cx="274048" cy="313772"/>
          </a:xfrm>
        </p:grpSpPr>
        <p:cxnSp>
          <p:nvCxnSpPr>
            <p:cNvPr id="152" name="Прямая соединительная линия 151"/>
            <p:cNvCxnSpPr/>
            <p:nvPr/>
          </p:nvCxnSpPr>
          <p:spPr>
            <a:xfrm rot="21240000" flipH="1">
              <a:off x="7930481" y="4573755"/>
              <a:ext cx="274048" cy="64933"/>
            </a:xfrm>
            <a:prstGeom prst="line">
              <a:avLst/>
            </a:prstGeom>
            <a:ln w="19050">
              <a:solidFill>
                <a:srgbClr val="99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Прямая соединительная линия 154"/>
            <p:cNvCxnSpPr/>
            <p:nvPr/>
          </p:nvCxnSpPr>
          <p:spPr>
            <a:xfrm rot="14460000" flipH="1">
              <a:off x="7963367" y="4429473"/>
              <a:ext cx="274048" cy="64933"/>
            </a:xfrm>
            <a:prstGeom prst="line">
              <a:avLst/>
            </a:prstGeom>
            <a:ln w="19050">
              <a:solidFill>
                <a:srgbClr val="99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Группа 1"/>
          <p:cNvGrpSpPr/>
          <p:nvPr/>
        </p:nvGrpSpPr>
        <p:grpSpPr>
          <a:xfrm>
            <a:off x="5025907" y="2883550"/>
            <a:ext cx="4222024" cy="4053091"/>
            <a:chOff x="4932040" y="2883550"/>
            <a:chExt cx="4222024" cy="4053091"/>
          </a:xfrm>
        </p:grpSpPr>
        <p:cxnSp>
          <p:nvCxnSpPr>
            <p:cNvPr id="142" name="Прямая соединительная линия 141"/>
            <p:cNvCxnSpPr/>
            <p:nvPr/>
          </p:nvCxnSpPr>
          <p:spPr>
            <a:xfrm flipH="1">
              <a:off x="5199835" y="5272307"/>
              <a:ext cx="1188000" cy="125999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flipH="1">
              <a:off x="6387835" y="5272307"/>
              <a:ext cx="244664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TextBox 176"/>
            <p:cNvSpPr txBox="1"/>
            <p:nvPr/>
          </p:nvSpPr>
          <p:spPr>
            <a:xfrm>
              <a:off x="8725436" y="5138028"/>
              <a:ext cx="428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В</a:t>
              </a:r>
              <a:endParaRPr lang="ru-RU" sz="28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6166889" y="5210036"/>
              <a:ext cx="4714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С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932040" y="6381328"/>
              <a:ext cx="428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D</a:t>
              </a:r>
              <a:endParaRPr lang="ru-RU" sz="28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123" name="Прямая соединительная линия 122"/>
            <p:cNvCxnSpPr/>
            <p:nvPr/>
          </p:nvCxnSpPr>
          <p:spPr>
            <a:xfrm flipH="1" flipV="1">
              <a:off x="5214477" y="6532306"/>
              <a:ext cx="2412000" cy="125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/>
            <p:cNvSpPr txBox="1"/>
            <p:nvPr/>
          </p:nvSpPr>
          <p:spPr>
            <a:xfrm>
              <a:off x="6843214" y="2883550"/>
              <a:ext cx="428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S</a:t>
              </a:r>
              <a:endParaRPr lang="ru-RU" sz="28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6784910" y="5831686"/>
              <a:ext cx="428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O</a:t>
              </a:r>
              <a:endParaRPr lang="ru-RU" sz="28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7502469" y="6413421"/>
              <a:ext cx="428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А</a:t>
              </a:r>
              <a:endParaRPr lang="ru-RU" sz="28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131" name="Прямая соединительная линия 130"/>
            <p:cNvCxnSpPr/>
            <p:nvPr/>
          </p:nvCxnSpPr>
          <p:spPr>
            <a:xfrm rot="10800000" flipH="1">
              <a:off x="7624884" y="5271907"/>
              <a:ext cx="1209600" cy="128160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TextBox 168"/>
          <p:cNvSpPr txBox="1"/>
          <p:nvPr/>
        </p:nvSpPr>
        <p:spPr>
          <a:xfrm>
            <a:off x="8499724" y="450912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168993" y="4182285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00" name="Группа 99"/>
          <p:cNvGrpSpPr/>
          <p:nvPr/>
        </p:nvGrpSpPr>
        <p:grpSpPr>
          <a:xfrm rot="-720000" flipV="1">
            <a:off x="5407326" y="6332775"/>
            <a:ext cx="216000" cy="226686"/>
            <a:chOff x="7923654" y="4324916"/>
            <a:chExt cx="274048" cy="282254"/>
          </a:xfrm>
        </p:grpSpPr>
        <p:cxnSp>
          <p:nvCxnSpPr>
            <p:cNvPr id="101" name="Прямая соединительная линия 100"/>
            <p:cNvCxnSpPr/>
            <p:nvPr/>
          </p:nvCxnSpPr>
          <p:spPr>
            <a:xfrm rot="120000" flipH="1">
              <a:off x="7923654" y="4542237"/>
              <a:ext cx="274048" cy="6493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 rot="13680000" flipH="1">
              <a:off x="7963368" y="4429473"/>
              <a:ext cx="274048" cy="6493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111094" y="4250407"/>
                <a:ext cx="19395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Cambria Math"/>
                        </a:rPr>
                        <m:t>. </m:t>
                      </m:r>
                      <m:r>
                        <a:rPr lang="ru-RU" sz="2200" b="0" i="0" smtClean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990000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SO</m:t>
                      </m:r>
                      <m:r>
                        <a:rPr lang="en-US" sz="22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en-US" sz="22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 i="0" smtClean="0">
                              <a:latin typeface="Cambria Math"/>
                              <a:ea typeface="Cambria Math" panose="02040503050406030204" pitchFamily="18" charset="0"/>
                            </a:rPr>
                            <m:t>ABC</m:t>
                          </m:r>
                        </m:e>
                      </m:d>
                    </m:oMath>
                  </m:oMathPara>
                </a14:m>
                <a:endParaRPr lang="en-US" sz="220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94" y="4250407"/>
                <a:ext cx="1939549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122153" y="3790201"/>
                <a:ext cx="639765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  <a:ea typeface="Cambria Math" panose="02040503050406030204" pitchFamily="18" charset="0"/>
                        </a:rPr>
                        <m:t>АС=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 panose="02040503050406030204" pitchFamily="18" charset="0"/>
                        </a:rPr>
                        <m:t>BD</m:t>
                      </m:r>
                      <m:d>
                        <m:dPr>
                          <m:ctrlPr>
                            <a:rPr lang="en-US" sz="22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св. диагоналей</m:t>
                          </m:r>
                        </m:e>
                      </m:d>
                      <m:r>
                        <a:rPr lang="en-US" sz="2200">
                          <a:latin typeface="Cambria Math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ru-RU" sz="2200">
                          <a:ln>
                            <a:solidFill>
                              <a:srgbClr val="0099FF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О</m:t>
                      </m:r>
                      <m:r>
                        <m:rPr>
                          <m:sty m:val="p"/>
                        </m:rPr>
                        <a:rPr lang="en-US" sz="2200">
                          <a:ln>
                            <a:solidFill>
                              <a:srgbClr val="0099FF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ru-RU" sz="220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200">
                          <a:ln>
                            <a:solidFill>
                              <a:srgbClr val="0099FF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О</m:t>
                      </m:r>
                      <m:r>
                        <m:rPr>
                          <m:sty m:val="p"/>
                        </m:rPr>
                        <a:rPr lang="en-US" sz="2200">
                          <a:ln>
                            <a:solidFill>
                              <a:srgbClr val="0099FF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ru-RU" sz="220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200">
                          <a:ln>
                            <a:solidFill>
                              <a:srgbClr val="0099FF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ОА</m:t>
                      </m:r>
                      <m:r>
                        <a:rPr lang="en-US" sz="220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>
                          <a:ln>
                            <a:solidFill>
                              <a:srgbClr val="0099FF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OD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99FF"/>
                    </a:solidFill>
                  </a:ln>
                  <a:latin typeface="Cambria Math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53" y="3790201"/>
                <a:ext cx="6397653" cy="430887"/>
              </a:xfrm>
              <a:prstGeom prst="rect">
                <a:avLst/>
              </a:prstGeom>
              <a:blipFill rotWithShape="1">
                <a:blip r:embed="rId8"/>
                <a:stretch>
                  <a:fillRect b="-1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1874062" y="4250407"/>
                <a:ext cx="45281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smtClean="0">
                        <a:latin typeface="Cambria Math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2200" smtClean="0">
                        <a:ln>
                          <a:solidFill>
                            <a:srgbClr val="0000FF"/>
                          </a:solidFill>
                        </a:ln>
                        <a:latin typeface="Cambria Math"/>
                        <a:ea typeface="Cambria Math" panose="02040503050406030204" pitchFamily="18" charset="0"/>
                      </a:rPr>
                      <m:t>SC</m:t>
                    </m:r>
                    <m:r>
                      <a:rPr lang="ru-RU" sz="220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smtClean="0">
                        <a:ln>
                          <a:solidFill>
                            <a:srgbClr val="0000FF"/>
                          </a:solidFill>
                        </a:ln>
                        <a:latin typeface="Cambria Math"/>
                        <a:ea typeface="Cambria Math" panose="02040503050406030204" pitchFamily="18" charset="0"/>
                      </a:rPr>
                      <m:t>SB</m:t>
                    </m:r>
                    <m:r>
                      <a:rPr lang="ru-RU" sz="220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smtClean="0">
                        <a:ln>
                          <a:solidFill>
                            <a:srgbClr val="0000FF"/>
                          </a:solidFill>
                        </a:ln>
                        <a:latin typeface="Cambria Math"/>
                        <a:ea typeface="Cambria Math" panose="02040503050406030204" pitchFamily="18" charset="0"/>
                      </a:rPr>
                      <m:t>S</m:t>
                    </m:r>
                    <m:r>
                      <a:rPr lang="ru-RU" sz="2200">
                        <a:ln>
                          <a:solidFill>
                            <a:srgbClr val="0000FF"/>
                          </a:solidFill>
                        </a:ln>
                        <a:latin typeface="Cambria Math"/>
                        <a:ea typeface="Cambria Math" panose="02040503050406030204" pitchFamily="18" charset="0"/>
                      </a:rPr>
                      <m:t>А</m:t>
                    </m:r>
                    <m:r>
                      <a:rPr lang="ru-RU" sz="220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smtClean="0">
                        <a:ln>
                          <a:solidFill>
                            <a:srgbClr val="0000FF"/>
                          </a:solidFill>
                        </a:ln>
                        <a:latin typeface="Cambria Math"/>
                        <a:ea typeface="Cambria Math" panose="02040503050406030204" pitchFamily="18" charset="0"/>
                      </a:rPr>
                      <m:t>SD</m:t>
                    </m:r>
                    <m:r>
                      <a:rPr lang="ru-RU" sz="2200">
                        <a:latin typeface="Cambria Math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2200">
                        <a:ln>
                          <a:solidFill>
                            <a:srgbClr val="0000FF"/>
                          </a:solidFill>
                        </a:ln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2200" i="0" smtClean="0">
                        <a:latin typeface="Cambria Math"/>
                        <a:ea typeface="Cambria Math" panose="02040503050406030204" pitchFamily="18" charset="0"/>
                      </a:rPr>
                      <m:t>как</m:t>
                    </m:r>
                  </m:oMath>
                </a14:m>
                <a:r>
                  <a:rPr lang="ru-RU" sz="2200" dirty="0" smtClean="0">
                    <a:latin typeface="Cambria Math"/>
                    <a:ea typeface="Cambria Math" panose="02040503050406030204" pitchFamily="18" charset="0"/>
                  </a:rPr>
                  <a:t> наклон-</a:t>
                </a:r>
                <a:endParaRPr lang="ru-RU" sz="2200" dirty="0">
                  <a:latin typeface="Cambria Math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062" y="4250407"/>
                <a:ext cx="4528160" cy="430887"/>
              </a:xfrm>
              <a:prstGeom prst="rect">
                <a:avLst/>
              </a:prstGeom>
              <a:blipFill rotWithShape="1">
                <a:blip r:embed="rId9"/>
                <a:stretch>
                  <a:fillRect t="-8451" r="-135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2944453" y="3381178"/>
                <a:ext cx="371577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1.</m:t>
                      </m:r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smtClean="0">
                          <a:latin typeface="Cambria Math"/>
                          <a:ea typeface="Cambria Math" panose="02040503050406030204" pitchFamily="18" charset="0"/>
                        </a:rPr>
                        <m:t>А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/>
                          <a:ea typeface="Cambria Math" panose="02040503050406030204" pitchFamily="18" charset="0"/>
                        </a:rPr>
                        <m:t>CD</m:t>
                      </m:r>
                      <m:r>
                        <a:rPr lang="ru-RU" sz="2200" b="0" i="0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ru-RU" sz="2200">
                          <a:latin typeface="Cambria Math"/>
                          <a:ea typeface="Cambria Math"/>
                        </a:rPr>
                        <m:t>прямоугольник</m:t>
                      </m:r>
                    </m:oMath>
                  </m:oMathPara>
                </a14:m>
                <a:endParaRPr lang="ru-RU" sz="22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453" y="3381178"/>
                <a:ext cx="3715779" cy="430887"/>
              </a:xfrm>
              <a:prstGeom prst="rect">
                <a:avLst/>
              </a:prstGeom>
              <a:blipFill rotWithShape="1">
                <a:blip r:embed="rId10"/>
                <a:stretch>
                  <a:fillRect b="-1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35495" y="4601068"/>
                <a:ext cx="37432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  <a:ea typeface="Cambria Math" panose="02040503050406030204" pitchFamily="18" charset="0"/>
                        </a:rPr>
                        <m:t>ные с равными проекциями.</m:t>
                      </m:r>
                    </m:oMath>
                  </m:oMathPara>
                </a14:m>
                <a:endParaRPr lang="ru-RU" sz="22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5" y="4601068"/>
                <a:ext cx="3743265" cy="430887"/>
              </a:xfrm>
              <a:prstGeom prst="rect">
                <a:avLst/>
              </a:prstGeom>
              <a:blipFill rotWithShape="1">
                <a:blip r:embed="rId11"/>
                <a:stretch>
                  <a:fillRect b="-1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Прямая соединительная линия 121"/>
          <p:cNvCxnSpPr/>
          <p:nvPr/>
        </p:nvCxnSpPr>
        <p:spPr>
          <a:xfrm flipV="1">
            <a:off x="5300434" y="3302438"/>
            <a:ext cx="1820345" cy="3238591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flipH="1">
            <a:off x="6492739" y="3302438"/>
            <a:ext cx="628039" cy="196728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flipH="1">
            <a:off x="5293703" y="5293508"/>
            <a:ext cx="3598777" cy="123131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rot="-60000" flipH="1" flipV="1">
            <a:off x="6481702" y="5272309"/>
            <a:ext cx="1259546" cy="127862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 rot="10800000">
            <a:off x="7120779" y="3305068"/>
            <a:ext cx="0" cy="2592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111094" y="5482325"/>
                <a:ext cx="262180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Cambria Math"/>
                      </a:rPr>
                      <m:t>3</m:t>
                    </m:r>
                    <m:r>
                      <a:rPr lang="ru-RU" sz="220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Cambria Math"/>
                      </a:rPr>
                      <m:t>.</m:t>
                    </m:r>
                    <m:r>
                      <a:rPr lang="ru-RU" sz="2200" b="0" i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Cambria Math"/>
                      </a:rPr>
                      <m:t>   </m:t>
                    </m:r>
                    <m:r>
                      <a:rPr lang="en-US" sz="2200" i="0" smtClean="0">
                        <a:ln>
                          <a:solidFill>
                            <a:srgbClr val="9966FF"/>
                          </a:solidFill>
                        </a:ln>
                        <a:latin typeface="Cambria Math"/>
                        <a:ea typeface="Cambria Math"/>
                      </a:rPr>
                      <m:t>△</m:t>
                    </m:r>
                    <m:r>
                      <m:rPr>
                        <m:sty m:val="p"/>
                      </m:rPr>
                      <a:rPr lang="en-US" sz="2200" i="0" smtClean="0">
                        <a:ln>
                          <a:solidFill>
                            <a:srgbClr val="9966FF"/>
                          </a:solidFill>
                        </a:ln>
                        <a:latin typeface="Cambria Math"/>
                        <a:ea typeface="Cambria Math"/>
                      </a:rPr>
                      <m:t>CSB</m:t>
                    </m:r>
                    <m:r>
                      <a:rPr lang="en-US" sz="2200" b="0" i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200">
                        <a:latin typeface="Cambria Math"/>
                        <a:ea typeface="Cambria Math"/>
                      </a:rPr>
                      <m:t>р</m:t>
                    </m:r>
                    <m:r>
                      <a:rPr lang="ru-RU" sz="2200" b="0" i="0" smtClean="0">
                        <a:latin typeface="Cambria Math"/>
                        <a:ea typeface="Cambria Math"/>
                      </a:rPr>
                      <m:t>авно</m:t>
                    </m:r>
                    <m:r>
                      <a:rPr lang="en-US" sz="2200">
                        <a:latin typeface="Cambria Math"/>
                        <a:ea typeface="Cambria Math"/>
                      </a:rPr>
                      <m:t>б</m:t>
                    </m:r>
                  </m:oMath>
                </a14:m>
                <a:r>
                  <a:rPr lang="ru-RU" sz="2200" dirty="0" smtClean="0">
                    <a:latin typeface="Cambria Math"/>
                  </a:rPr>
                  <a:t>.,</a:t>
                </a:r>
                <a:endParaRPr lang="en-US" sz="220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94" y="5482325"/>
                <a:ext cx="2621808" cy="430887"/>
              </a:xfrm>
              <a:prstGeom prst="rect">
                <a:avLst/>
              </a:prstGeom>
              <a:blipFill rotWithShape="1">
                <a:blip r:embed="rId12"/>
                <a:stretch>
                  <a:fillRect t="-8451" r="-2093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TextBox 148"/>
          <p:cNvSpPr txBox="1"/>
          <p:nvPr/>
        </p:nvSpPr>
        <p:spPr>
          <a:xfrm>
            <a:off x="8248400" y="578610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/>
              <p:cNvSpPr txBox="1"/>
              <p:nvPr/>
            </p:nvSpPr>
            <p:spPr>
              <a:xfrm>
                <a:off x="2559366" y="5314779"/>
                <a:ext cx="3072636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i="0" smtClean="0">
                          <a:ln>
                            <a:solidFill>
                              <a:srgbClr val="007A77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ru-RU" sz="2200" i="0" smtClean="0">
                          <a:ln>
                            <a:solidFill>
                              <a:srgbClr val="007A77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М</m:t>
                      </m:r>
                      <m:r>
                        <a:rPr lang="en-US" sz="22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lang="ru-RU" sz="2200" b="0" i="0" smtClean="0">
                          <a:latin typeface="Cambria Math"/>
                          <a:ea typeface="Cambria Math" panose="02040503050406030204" pitchFamily="18" charset="0"/>
                        </a:rPr>
                        <m:t>СВ</m:t>
                      </m:r>
                      <m:r>
                        <a:rPr lang="en-US" sz="220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i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МВ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СВ</m:t>
                      </m:r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en-US" sz="220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53" name="TextBox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366" y="5314779"/>
                <a:ext cx="3072636" cy="72616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111094" y="5966908"/>
                <a:ext cx="230120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0" smtClean="0">
                        <a:ln>
                          <a:solidFill>
                            <a:srgbClr val="00B050"/>
                          </a:solidFill>
                        </a:ln>
                        <a:latin typeface="Cambria Math"/>
                        <a:ea typeface="Cambria Math"/>
                      </a:rPr>
                      <m:t>△</m:t>
                    </m:r>
                    <m:r>
                      <a:rPr lang="ru-RU" sz="2200" b="0" i="0" smtClean="0">
                        <a:ln>
                          <a:solidFill>
                            <a:srgbClr val="00B050"/>
                          </a:solidFill>
                        </a:ln>
                        <a:latin typeface="Cambria Math"/>
                        <a:ea typeface="Cambria Math"/>
                      </a:rPr>
                      <m:t>А</m:t>
                    </m:r>
                    <m:r>
                      <m:rPr>
                        <m:sty m:val="p"/>
                      </m:rPr>
                      <a:rPr lang="en-US" sz="2200" b="0" i="0" smtClean="0">
                        <a:ln>
                          <a:solidFill>
                            <a:srgbClr val="00B050"/>
                          </a:solidFill>
                        </a:ln>
                        <a:latin typeface="Cambria Math"/>
                        <a:ea typeface="Cambria Math"/>
                      </a:rPr>
                      <m:t>SB</m:t>
                    </m:r>
                    <m:r>
                      <a:rPr lang="en-US" sz="2200" b="0" i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200">
                        <a:latin typeface="Cambria Math"/>
                        <a:ea typeface="Cambria Math"/>
                      </a:rPr>
                      <m:t>равноб</m:t>
                    </m:r>
                    <m:r>
                      <a:rPr lang="ru-RU" sz="2200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ru-RU" sz="2200" dirty="0" smtClean="0">
                    <a:latin typeface="Cambria Math"/>
                  </a:rPr>
                  <a:t>,</a:t>
                </a:r>
                <a:endParaRPr lang="en-US" sz="22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94" y="5966908"/>
                <a:ext cx="2301207" cy="430887"/>
              </a:xfrm>
              <a:prstGeom prst="rect">
                <a:avLst/>
              </a:prstGeom>
              <a:blipFill rotWithShape="1">
                <a:blip r:embed="rId14"/>
                <a:stretch>
                  <a:fillRect t="-8451" r="-2381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2271334" y="5805264"/>
                <a:ext cx="3018134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AD5207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ru-RU" sz="2200" b="0" i="0" smtClean="0">
                          <a:ln>
                            <a:solidFill>
                              <a:srgbClr val="AD5207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Н</m:t>
                      </m:r>
                      <m:r>
                        <a:rPr lang="en-US" sz="22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lang="ru-RU" sz="2200" b="0" i="0" smtClean="0">
                          <a:latin typeface="Cambria Math"/>
                          <a:ea typeface="Cambria Math" panose="02040503050406030204" pitchFamily="18" charset="0"/>
                        </a:rPr>
                        <m:t>АВ</m:t>
                      </m:r>
                      <m:r>
                        <a:rPr lang="en-US" sz="220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i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НВ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АВ.</m:t>
                      </m:r>
                    </m:oMath>
                  </m:oMathPara>
                </a14:m>
                <a:endParaRPr lang="en-US" sz="2200" dirty="0" smtClean="0">
                  <a:ln>
                    <a:solidFill>
                      <a:schemeClr val="tx1"/>
                    </a:solidFill>
                  </a:ln>
                  <a:latin typeface="Cambria Math"/>
                </a:endParaRPr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334" y="5805264"/>
                <a:ext cx="3018134" cy="72616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TextBox 132"/>
          <p:cNvSpPr txBox="1"/>
          <p:nvPr/>
        </p:nvSpPr>
        <p:spPr>
          <a:xfrm>
            <a:off x="757934" y="3370429"/>
            <a:ext cx="22995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u="sng" dirty="0" smtClean="0">
                <a:ln>
                  <a:solidFill>
                    <a:srgbClr val="C00000"/>
                  </a:solidFill>
                </a:ln>
                <a:latin typeface="Cambria Math" panose="02040503050406030204" pitchFamily="18" charset="0"/>
                <a:ea typeface="Cambria Math" panose="02040503050406030204" pitchFamily="18" charset="0"/>
              </a:rPr>
              <a:t>Доказательство:</a:t>
            </a:r>
            <a:endParaRPr lang="ru-RU" sz="2200" u="sng" dirty="0">
              <a:ln>
                <a:solidFill>
                  <a:srgbClr val="C00000"/>
                </a:solidFill>
              </a:ln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107504" y="5014337"/>
                <a:ext cx="54391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>
                          <a:latin typeface="Cambria Math"/>
                        </a:rPr>
                        <m:t>грани−</m:t>
                      </m:r>
                      <m:r>
                        <a:rPr lang="ru-RU" sz="2200" b="0" i="0" smtClean="0">
                          <a:latin typeface="Cambria Math"/>
                        </a:rPr>
                        <m:t>равнобедренные треугольники.</m:t>
                      </m:r>
                    </m:oMath>
                  </m:oMathPara>
                </a14:m>
                <a:endParaRPr lang="ru-RU" sz="2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014337"/>
                <a:ext cx="5439125" cy="430887"/>
              </a:xfrm>
              <a:prstGeom prst="rect">
                <a:avLst/>
              </a:prstGeom>
              <a:blipFill rotWithShape="1">
                <a:blip r:embed="rId16"/>
                <a:stretch>
                  <a:fillRect l="-224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3790625" y="4593589"/>
                <a:ext cx="250956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</a:rPr>
                        <m:t>Поэтому б</m:t>
                      </m:r>
                      <m:r>
                        <a:rPr lang="ru-RU" sz="2200" i="0" smtClean="0">
                          <a:latin typeface="Cambria Math"/>
                        </a:rPr>
                        <m:t>оковы</m:t>
                      </m:r>
                      <m:r>
                        <a:rPr lang="ru-RU" sz="2200" b="0" i="0" smtClean="0">
                          <a:latin typeface="Cambria Math"/>
                        </a:rPr>
                        <m:t>е</m:t>
                      </m:r>
                    </m:oMath>
                  </m:oMathPara>
                </a14:m>
                <a:endParaRPr lang="ru-RU" sz="2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625" y="4593589"/>
                <a:ext cx="2509567" cy="430887"/>
              </a:xfrm>
              <a:prstGeom prst="rect">
                <a:avLst/>
              </a:prstGeom>
              <a:blipFill rotWithShape="1">
                <a:blip r:embed="rId17"/>
                <a:stretch>
                  <a:fillRect l="-1460" b="-1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Равнобедренный треугольник 159"/>
          <p:cNvSpPr/>
          <p:nvPr/>
        </p:nvSpPr>
        <p:spPr>
          <a:xfrm>
            <a:off x="5300434" y="3334770"/>
            <a:ext cx="2439918" cy="3190057"/>
          </a:xfrm>
          <a:prstGeom prst="triangle">
            <a:avLst>
              <a:gd name="adj" fmla="val 74613"/>
            </a:avLst>
          </a:prstGeom>
          <a:solidFill>
            <a:srgbClr val="BE7D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Равнобедренный треугольник 156"/>
          <p:cNvSpPr/>
          <p:nvPr/>
        </p:nvSpPr>
        <p:spPr>
          <a:xfrm rot="4740000">
            <a:off x="6458874" y="4077954"/>
            <a:ext cx="3312088" cy="1380558"/>
          </a:xfrm>
          <a:prstGeom prst="triangle">
            <a:avLst>
              <a:gd name="adj" fmla="val 69015"/>
            </a:avLst>
          </a:prstGeom>
          <a:solidFill>
            <a:srgbClr val="B7FFB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7" name="Прямая соединительная линия 146"/>
          <p:cNvCxnSpPr/>
          <p:nvPr/>
        </p:nvCxnSpPr>
        <p:spPr>
          <a:xfrm flipH="1">
            <a:off x="7741248" y="4913010"/>
            <a:ext cx="841746" cy="1620554"/>
          </a:xfrm>
          <a:prstGeom prst="line">
            <a:avLst/>
          </a:prstGeom>
          <a:ln w="28575">
            <a:solidFill>
              <a:srgbClr val="00CC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1" name="Группа 160"/>
          <p:cNvGrpSpPr/>
          <p:nvPr/>
        </p:nvGrpSpPr>
        <p:grpSpPr>
          <a:xfrm rot="5640000" flipV="1">
            <a:off x="8484410" y="5013296"/>
            <a:ext cx="179015" cy="216011"/>
            <a:chOff x="7927674" y="4324916"/>
            <a:chExt cx="272548" cy="313791"/>
          </a:xfrm>
        </p:grpSpPr>
        <p:cxnSp>
          <p:nvCxnSpPr>
            <p:cNvPr id="162" name="Прямая соединительная линия 161"/>
            <p:cNvCxnSpPr/>
            <p:nvPr/>
          </p:nvCxnSpPr>
          <p:spPr>
            <a:xfrm rot="5400000">
              <a:off x="8024726" y="4463211"/>
              <a:ext cx="78444" cy="272548"/>
            </a:xfrm>
            <a:prstGeom prst="line">
              <a:avLst/>
            </a:prstGeom>
            <a:ln w="19050">
              <a:solidFill>
                <a:srgbClr val="00CC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я соединительная линия 163"/>
            <p:cNvCxnSpPr/>
            <p:nvPr/>
          </p:nvCxnSpPr>
          <p:spPr>
            <a:xfrm rot="14460000" flipH="1">
              <a:off x="7963367" y="4429473"/>
              <a:ext cx="274048" cy="64933"/>
            </a:xfrm>
            <a:prstGeom prst="line">
              <a:avLst/>
            </a:prstGeom>
            <a:ln w="19050">
              <a:solidFill>
                <a:srgbClr val="00CC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Прямая соединительная линия 125"/>
          <p:cNvCxnSpPr/>
          <p:nvPr/>
        </p:nvCxnSpPr>
        <p:spPr>
          <a:xfrm flipH="1" flipV="1">
            <a:off x="7120779" y="3302438"/>
            <a:ext cx="1807573" cy="1967284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rot="10800000" flipH="1" flipV="1">
            <a:off x="7129249" y="3320991"/>
            <a:ext cx="1224000" cy="2556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Группа 135"/>
          <p:cNvGrpSpPr/>
          <p:nvPr/>
        </p:nvGrpSpPr>
        <p:grpSpPr>
          <a:xfrm rot="-3120000" flipV="1">
            <a:off x="8274226" y="5540700"/>
            <a:ext cx="270806" cy="195418"/>
            <a:chOff x="7923296" y="4363843"/>
            <a:chExt cx="343582" cy="243320"/>
          </a:xfrm>
        </p:grpSpPr>
        <p:cxnSp>
          <p:nvCxnSpPr>
            <p:cNvPr id="137" name="Прямая соединительная линия 136"/>
            <p:cNvCxnSpPr/>
            <p:nvPr/>
          </p:nvCxnSpPr>
          <p:spPr>
            <a:xfrm rot="120000" flipH="1">
              <a:off x="7923296" y="4562339"/>
              <a:ext cx="274049" cy="44824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 rot="17940000" flipH="1">
              <a:off x="8074249" y="4328099"/>
              <a:ext cx="156886" cy="22837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Прямая соединительная линия 124"/>
          <p:cNvCxnSpPr/>
          <p:nvPr/>
        </p:nvCxnSpPr>
        <p:spPr>
          <a:xfrm flipH="1" flipV="1">
            <a:off x="7120779" y="3321344"/>
            <a:ext cx="620469" cy="3229589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164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indefinit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indefinit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indefinit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4" dur="indefinit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indefinit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7" dur="indefinit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indefinit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3" dur="indefinit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9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indefinit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indefinit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5" grpId="1" animBg="1"/>
      <p:bldP spid="148" grpId="0" animBg="1"/>
      <p:bldP spid="27" grpId="0" animBg="1"/>
      <p:bldP spid="27" grpId="1" animBg="1"/>
      <p:bldP spid="196" grpId="0"/>
      <p:bldP spid="201" grpId="0"/>
      <p:bldP spid="239" grpId="0"/>
      <p:bldP spid="169" grpId="0"/>
      <p:bldP spid="170" grpId="0"/>
      <p:bldP spid="112" grpId="0"/>
      <p:bldP spid="113" grpId="0"/>
      <p:bldP spid="116" grpId="0"/>
      <p:bldP spid="117" grpId="0"/>
      <p:bldP spid="118" grpId="0"/>
      <p:bldP spid="140" grpId="0"/>
      <p:bldP spid="149" grpId="0"/>
      <p:bldP spid="153" grpId="0"/>
      <p:bldP spid="154" grpId="0"/>
      <p:bldP spid="156" grpId="0"/>
      <p:bldP spid="133" grpId="0"/>
      <p:bldP spid="134" grpId="0"/>
      <p:bldP spid="121" grpId="0"/>
      <p:bldP spid="160" grpId="0" animBg="1"/>
      <p:bldP spid="160" grpId="1" animBg="1"/>
      <p:bldP spid="157" grpId="0" animBg="1"/>
      <p:bldP spid="157" grpId="1" animBg="1"/>
      <p:bldP spid="157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Прямая соединительная линия 43"/>
          <p:cNvCxnSpPr/>
          <p:nvPr/>
        </p:nvCxnSpPr>
        <p:spPr>
          <a:xfrm flipH="1">
            <a:off x="5127828" y="2310566"/>
            <a:ext cx="3598777" cy="1231318"/>
          </a:xfrm>
          <a:prstGeom prst="line">
            <a:avLst/>
          </a:prstGeom>
          <a:ln w="28575">
            <a:solidFill>
              <a:srgbClr val="009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6315827" y="2289365"/>
            <a:ext cx="1258651" cy="1261257"/>
          </a:xfrm>
          <a:prstGeom prst="line">
            <a:avLst/>
          </a:prstGeom>
          <a:ln w="28575">
            <a:solidFill>
              <a:srgbClr val="009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Равнобедренный треугольник 1"/>
          <p:cNvSpPr/>
          <p:nvPr/>
        </p:nvSpPr>
        <p:spPr>
          <a:xfrm>
            <a:off x="6301902" y="1628800"/>
            <a:ext cx="2459043" cy="650374"/>
          </a:xfrm>
          <a:prstGeom prst="triangle">
            <a:avLst>
              <a:gd name="adj" fmla="val 74593"/>
            </a:avLst>
          </a:prstGeom>
          <a:solidFill>
            <a:srgbClr val="FFCC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6339281" y="1616387"/>
            <a:ext cx="1764000" cy="648000"/>
          </a:xfrm>
          <a:prstGeom prst="line">
            <a:avLst/>
          </a:prstGeom>
          <a:ln w="28575">
            <a:solidFill>
              <a:srgbClr val="99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Равнобедренный треугольник 34"/>
          <p:cNvSpPr/>
          <p:nvPr/>
        </p:nvSpPr>
        <p:spPr>
          <a:xfrm rot="13647843">
            <a:off x="6212059" y="1193597"/>
            <a:ext cx="2661688" cy="864000"/>
          </a:xfrm>
          <a:prstGeom prst="triangle">
            <a:avLst>
              <a:gd name="adj" fmla="val 31589"/>
            </a:avLst>
          </a:prstGeom>
          <a:solidFill>
            <a:srgbClr val="9B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 rot="3720000" flipV="1">
            <a:off x="7542721" y="2070411"/>
            <a:ext cx="278187" cy="220096"/>
            <a:chOff x="7844755" y="4358722"/>
            <a:chExt cx="352947" cy="274049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rot="120000" flipH="1">
              <a:off x="7923654" y="4542237"/>
              <a:ext cx="274048" cy="64933"/>
            </a:xfrm>
            <a:prstGeom prst="line">
              <a:avLst/>
            </a:prstGeom>
            <a:ln w="19050">
              <a:solidFill>
                <a:srgbClr val="007A7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5420000" flipH="1">
              <a:off x="7740197" y="4463280"/>
              <a:ext cx="274049" cy="64933"/>
            </a:xfrm>
            <a:prstGeom prst="line">
              <a:avLst/>
            </a:prstGeom>
            <a:ln w="19050">
              <a:solidFill>
                <a:srgbClr val="007A7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Равнобедренный треугольник 63"/>
          <p:cNvSpPr/>
          <p:nvPr/>
        </p:nvSpPr>
        <p:spPr>
          <a:xfrm rot="7007204">
            <a:off x="7342376" y="2578660"/>
            <a:ext cx="1791326" cy="486000"/>
          </a:xfrm>
          <a:prstGeom prst="triangle">
            <a:avLst>
              <a:gd name="adj" fmla="val 10483"/>
            </a:avLst>
          </a:prstGeom>
          <a:solidFill>
            <a:srgbClr val="97FFBA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308304" y="218570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44892" y="3489665"/>
                <a:ext cx="742648" cy="44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ru-RU" sz="20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892" y="3489665"/>
                <a:ext cx="742648" cy="443391"/>
              </a:xfrm>
              <a:prstGeom prst="rect">
                <a:avLst/>
              </a:prstGeom>
              <a:blipFill rotWithShape="1">
                <a:blip r:embed="rId3"/>
                <a:stretch>
                  <a:fillRect l="-8197" t="-1370" b="-19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 flipH="1">
            <a:off x="7589118" y="1930068"/>
            <a:ext cx="828000" cy="1628019"/>
          </a:xfrm>
          <a:prstGeom prst="line">
            <a:avLst/>
          </a:prstGeom>
          <a:ln w="28575">
            <a:solidFill>
              <a:srgbClr val="00CC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flipH="1" flipV="1">
            <a:off x="7816390" y="1492387"/>
            <a:ext cx="180000" cy="216000"/>
            <a:chOff x="7930481" y="4324916"/>
            <a:chExt cx="274048" cy="31377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21240000" flipH="1">
              <a:off x="7930481" y="4573755"/>
              <a:ext cx="274048" cy="64933"/>
            </a:xfrm>
            <a:prstGeom prst="line">
              <a:avLst/>
            </a:prstGeom>
            <a:ln w="19050">
              <a:solidFill>
                <a:srgbClr val="99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4460000" flipH="1">
              <a:off x="7963367" y="4429473"/>
              <a:ext cx="274048" cy="64933"/>
            </a:xfrm>
            <a:prstGeom prst="line">
              <a:avLst/>
            </a:prstGeom>
            <a:ln w="19050">
              <a:solidFill>
                <a:srgbClr val="99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Прямая соединительная линия 19"/>
          <p:cNvCxnSpPr/>
          <p:nvPr/>
        </p:nvCxnSpPr>
        <p:spPr>
          <a:xfrm flipH="1">
            <a:off x="5127827" y="2289365"/>
            <a:ext cx="1188000" cy="125999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6315827" y="2289365"/>
            <a:ext cx="2446649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715372" y="193499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5580" y="189766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С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88024" y="335699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5142469" y="3549364"/>
            <a:ext cx="2446649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771206" y="-9939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12902" y="284874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27748" y="335699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94578" y="1460953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18121" y="1192651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 rot="-720000" flipV="1">
            <a:off x="5309869" y="3349833"/>
            <a:ext cx="216000" cy="226686"/>
            <a:chOff x="7923654" y="4324916"/>
            <a:chExt cx="274048" cy="282254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20000" flipH="1">
              <a:off x="7923654" y="4542237"/>
              <a:ext cx="274048" cy="6493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3680000" flipH="1">
              <a:off x="7963368" y="4429473"/>
              <a:ext cx="274048" cy="6493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Прямая соединительная линия 38"/>
          <p:cNvCxnSpPr/>
          <p:nvPr/>
        </p:nvCxnSpPr>
        <p:spPr>
          <a:xfrm flipV="1">
            <a:off x="5134559" y="319496"/>
            <a:ext cx="1820345" cy="3238591"/>
          </a:xfrm>
          <a:prstGeom prst="line">
            <a:avLst/>
          </a:prstGeom>
          <a:ln w="28575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6326864" y="319496"/>
            <a:ext cx="628039" cy="1967284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6954904" y="374050"/>
            <a:ext cx="619574" cy="3176574"/>
          </a:xfrm>
          <a:prstGeom prst="line">
            <a:avLst/>
          </a:prstGeom>
          <a:ln w="28575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6972650" y="351828"/>
            <a:ext cx="535394" cy="1908001"/>
          </a:xfrm>
          <a:prstGeom prst="line">
            <a:avLst/>
          </a:prstGeom>
          <a:ln w="28575">
            <a:solidFill>
              <a:srgbClr val="007A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0800000">
            <a:off x="6954904" y="322126"/>
            <a:ext cx="0" cy="2592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79512" y="428421"/>
                <a:ext cx="501663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20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Cambria Math"/>
                      </a:rPr>
                      <m:t>4</m:t>
                    </m:r>
                    <m:r>
                      <a:rPr lang="ru-RU" sz="2200" b="0" i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Cambria Math"/>
                      </a:rPr>
                      <m:t>.  </m:t>
                    </m:r>
                    <m:r>
                      <a:rPr lang="ru-RU" sz="2200" i="0" smtClean="0">
                        <a:ln>
                          <a:solidFill>
                            <a:srgbClr val="9900FF"/>
                          </a:solidFill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С</m:t>
                    </m:r>
                    <m:r>
                      <m:rPr>
                        <m:sty m:val="p"/>
                      </m:rPr>
                      <a:rPr lang="en-US" sz="2200" b="0" i="0" smtClean="0">
                        <a:ln>
                          <a:solidFill>
                            <a:srgbClr val="9900FF"/>
                          </a:solidFill>
                        </a:ln>
                        <a:latin typeface="Cambria Math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sz="22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sz="2200" b="0" i="0" smtClean="0">
                        <a:ln>
                          <a:solidFill>
                            <a:srgbClr val="0000FF"/>
                          </a:solidFill>
                        </a:ln>
                        <a:latin typeface="Cambria Math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 sz="2200" i="0">
                        <a:ln>
                          <a:solidFill>
                            <a:srgbClr val="0000FF"/>
                          </a:solidFill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200" i="0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200" i="0" smtClean="0">
                        <a:ln>
                          <a:solidFill>
                            <a:srgbClr val="FF66FF"/>
                          </a:solidFill>
                        </a:ln>
                        <a:latin typeface="Cambria Math"/>
                        <a:ea typeface="Cambria Math"/>
                      </a:rPr>
                      <m:t>△</m:t>
                    </m:r>
                    <m:r>
                      <m:rPr>
                        <m:sty m:val="p"/>
                      </m:rPr>
                      <a:rPr lang="en-US" sz="2200" b="0" i="0" smtClean="0">
                        <a:ln>
                          <a:solidFill>
                            <a:srgbClr val="FF66FF"/>
                          </a:solidFill>
                        </a:ln>
                        <a:latin typeface="Cambria Math"/>
                        <a:ea typeface="Cambria Math"/>
                      </a:rPr>
                      <m:t>CQB</m:t>
                    </m:r>
                    <m:r>
                      <a:rPr lang="en-US" sz="2200" b="0" i="0" smtClean="0">
                        <a:latin typeface="Cambria Math"/>
                        <a:ea typeface="Cambria Math"/>
                      </a:rPr>
                      <m:t>−прямоуг</m:t>
                    </m:r>
                  </m:oMath>
                </a14:m>
                <a:r>
                  <a:rPr lang="ru-RU" sz="2200" dirty="0" smtClean="0">
                    <a:latin typeface="Cambria Math"/>
                  </a:rPr>
                  <a:t>ольный</a:t>
                </a:r>
                <a:endParaRPr lang="en-US" sz="220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28421"/>
                <a:ext cx="5016630" cy="430887"/>
              </a:xfrm>
              <a:prstGeom prst="rect">
                <a:avLst/>
              </a:prstGeom>
              <a:blipFill rotWithShape="1">
                <a:blip r:embed="rId4"/>
                <a:stretch>
                  <a:fillRect t="-8451" r="-729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Группа 50"/>
          <p:cNvGrpSpPr/>
          <p:nvPr/>
        </p:nvGrpSpPr>
        <p:grpSpPr>
          <a:xfrm rot="-3120000" flipV="1">
            <a:off x="8106909" y="2565732"/>
            <a:ext cx="270806" cy="195418"/>
            <a:chOff x="7923296" y="4363843"/>
            <a:chExt cx="343582" cy="243320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 rot="120000" flipH="1">
              <a:off x="7923296" y="4562339"/>
              <a:ext cx="274049" cy="44824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rot="17940000" flipH="1">
              <a:off x="8074249" y="4328099"/>
              <a:ext cx="156886" cy="22837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8094307" y="278092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Н</a:t>
            </a:r>
          </a:p>
        </p:txBody>
      </p:sp>
      <p:sp>
        <p:nvSpPr>
          <p:cNvPr id="47" name="Полилиния 46"/>
          <p:cNvSpPr/>
          <p:nvPr/>
        </p:nvSpPr>
        <p:spPr>
          <a:xfrm>
            <a:off x="8513453" y="2084832"/>
            <a:ext cx="72000" cy="198000"/>
          </a:xfrm>
          <a:custGeom>
            <a:avLst/>
            <a:gdLst>
              <a:gd name="connsiteX0" fmla="*/ 62336 w 62336"/>
              <a:gd name="connsiteY0" fmla="*/ 0 h 219456"/>
              <a:gd name="connsiteX1" fmla="*/ 1376 w 62336"/>
              <a:gd name="connsiteY1" fmla="*/ 121920 h 219456"/>
              <a:gd name="connsiteX2" fmla="*/ 25760 w 62336"/>
              <a:gd name="connsiteY2" fmla="*/ 219456 h 21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336" h="219456">
                <a:moveTo>
                  <a:pt x="62336" y="0"/>
                </a:moveTo>
                <a:cubicBezTo>
                  <a:pt x="34904" y="42672"/>
                  <a:pt x="7472" y="85344"/>
                  <a:pt x="1376" y="121920"/>
                </a:cubicBezTo>
                <a:cubicBezTo>
                  <a:pt x="-4720" y="158496"/>
                  <a:pt x="10520" y="188976"/>
                  <a:pt x="25760" y="219456"/>
                </a:cubicBezTo>
              </a:path>
            </a:pathLst>
          </a:custGeom>
          <a:noFill/>
          <a:ln w="190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788804" y="3114288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804" y="3114288"/>
                <a:ext cx="428628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80471" y="856529"/>
                <a:ext cx="476765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n>
                          <a:solidFill>
                            <a:srgbClr val="00D1CC"/>
                          </a:solidFill>
                        </a:ln>
                        <a:latin typeface="Cambria Math"/>
                        <a:ea typeface="Cambria Math" panose="02040503050406030204" pitchFamily="18" charset="0"/>
                      </a:rPr>
                      <m:t>SM</m:t>
                    </m:r>
                    <m:r>
                      <a:rPr lang="en-US" sz="22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ru-RU" sz="2200" b="0" i="0" smtClean="0">
                        <a:latin typeface="Cambria Math"/>
                        <a:ea typeface="Cambria Math" panose="02040503050406030204" pitchFamily="18" charset="0"/>
                      </a:rPr>
                      <m:t>С</m:t>
                    </m:r>
                    <m:r>
                      <m:rPr>
                        <m:sty m:val="p"/>
                      </m:rPr>
                      <a:rPr lang="en-US" sz="22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200" i="0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200" i="0" smtClean="0">
                        <a:ln>
                          <a:solidFill>
                            <a:srgbClr val="00FFFF"/>
                          </a:solidFill>
                        </a:ln>
                        <a:latin typeface="Cambria Math"/>
                        <a:ea typeface="Cambria Math"/>
                      </a:rPr>
                      <m:t>△</m:t>
                    </m:r>
                    <m:r>
                      <m:rPr>
                        <m:sty m:val="p"/>
                      </m:rPr>
                      <a:rPr lang="en-US" sz="2200" b="0" i="0" smtClean="0">
                        <a:ln>
                          <a:solidFill>
                            <a:srgbClr val="00FFFF"/>
                          </a:solidFill>
                        </a:ln>
                        <a:latin typeface="Cambria Math"/>
                        <a:ea typeface="Cambria Math"/>
                      </a:rPr>
                      <m:t>SMB</m:t>
                    </m:r>
                    <m:r>
                      <a:rPr lang="en-US" sz="2200" b="0" i="0" smtClean="0">
                        <a:latin typeface="Cambria Math"/>
                        <a:ea typeface="Cambria Math"/>
                      </a:rPr>
                      <m:t>−прямоуг</m:t>
                    </m:r>
                  </m:oMath>
                </a14:m>
                <a:r>
                  <a:rPr lang="ru-RU" sz="2200" dirty="0" smtClean="0">
                    <a:latin typeface="Cambria Math"/>
                  </a:rPr>
                  <a:t>ольный</a:t>
                </a:r>
                <a:endParaRPr lang="en-US" sz="220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71" y="856529"/>
                <a:ext cx="4767652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128" t="-8571" r="-767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Правая фигурная скобка 60"/>
          <p:cNvSpPr/>
          <p:nvPr/>
        </p:nvSpPr>
        <p:spPr>
          <a:xfrm>
            <a:off x="5196142" y="597386"/>
            <a:ext cx="167946" cy="103141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364088" y="897649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0" smtClean="0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ru-RU" sz="22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897649"/>
                <a:ext cx="432048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05022" y="2687289"/>
                <a:ext cx="2208894" cy="771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200" i="0" smtClean="0">
                          <a:ln>
                            <a:solidFill>
                              <a:srgbClr val="CC0099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Q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CC0099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/>
                                  <a:ea typeface="Cambria Math"/>
                                </a:rPr>
                                <m:t>CB</m:t>
                              </m:r>
                            </m:e>
                            <m:sup>
                              <m:r>
                                <a:rPr lang="en-US" sz="220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  <a:ea typeface="Cambria Math"/>
                            </a:rPr>
                            <m:t>SB</m:t>
                          </m:r>
                        </m:den>
                      </m:f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ru-RU" sz="2200" b="0" i="1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22" y="2687289"/>
                <a:ext cx="2208894" cy="77162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Группа 12"/>
          <p:cNvGrpSpPr/>
          <p:nvPr/>
        </p:nvGrpSpPr>
        <p:grpSpPr>
          <a:xfrm rot="5640000" flipV="1">
            <a:off x="8318534" y="2019051"/>
            <a:ext cx="179015" cy="216011"/>
            <a:chOff x="7927674" y="4324916"/>
            <a:chExt cx="272548" cy="313791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8024726" y="4463211"/>
              <a:ext cx="78444" cy="272548"/>
            </a:xfrm>
            <a:prstGeom prst="line">
              <a:avLst/>
            </a:prstGeom>
            <a:ln w="19050">
              <a:solidFill>
                <a:srgbClr val="00CC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14460000" flipH="1">
              <a:off x="7963367" y="4429473"/>
              <a:ext cx="274048" cy="64933"/>
            </a:xfrm>
            <a:prstGeom prst="line">
              <a:avLst/>
            </a:prstGeom>
            <a:ln w="19050">
              <a:solidFill>
                <a:srgbClr val="00CC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79512" y="3717032"/>
                <a:ext cx="506632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5</m:t>
                      </m:r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Cambria Math"/>
                        </a:rPr>
                        <m:t>. 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B050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AP</m:t>
                      </m:r>
                      <m:r>
                        <a:rPr lang="en-US" sz="22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00FF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2200" i="0">
                          <a:ln>
                            <a:solidFill>
                              <a:srgbClr val="0000FF"/>
                            </a:solidFill>
                          </a:ln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sz="2200" i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0" smtClean="0">
                          <a:ln>
                            <a:solidFill>
                              <a:srgbClr val="00FF99"/>
                            </a:solidFill>
                          </a:ln>
                          <a:latin typeface="Cambria Math"/>
                          <a:ea typeface="Cambria Math"/>
                        </a:rPr>
                        <m:t>△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FF99"/>
                            </a:solidFill>
                          </a:ln>
                          <a:latin typeface="Cambria Math"/>
                          <a:ea typeface="Cambria Math"/>
                        </a:rPr>
                        <m:t>APB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−прямоуг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ольный</m:t>
                      </m:r>
                    </m:oMath>
                  </m:oMathPara>
                </a14:m>
                <a:endParaRPr lang="en-US" sz="220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17032"/>
                <a:ext cx="5066323" cy="430887"/>
              </a:xfrm>
              <a:prstGeom prst="rect">
                <a:avLst/>
              </a:prstGeom>
              <a:blipFill rotWithShape="1">
                <a:blip r:embed="rId9"/>
                <a:stretch>
                  <a:fillRect l="-120" b="-1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67544" y="4116459"/>
                <a:ext cx="46927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AD5207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SH</m:t>
                      </m:r>
                      <m:r>
                        <a:rPr lang="en-US" sz="22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US" sz="2200" i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sz="2200" i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0" smtClean="0">
                          <a:ln>
                            <a:solidFill>
                              <a:schemeClr val="accent6"/>
                            </a:solidFill>
                          </a:ln>
                          <a:latin typeface="Cambria Math"/>
                          <a:ea typeface="Cambria Math"/>
                        </a:rPr>
                        <m:t>△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chemeClr val="accent6"/>
                            </a:solidFill>
                          </a:ln>
                          <a:latin typeface="Cambria Math"/>
                          <a:ea typeface="Cambria Math"/>
                        </a:rPr>
                        <m:t>SH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F79646"/>
                            </a:solidFill>
                          </a:ln>
                          <a:latin typeface="Cambria Math"/>
                          <a:ea typeface="Cambria Math"/>
                        </a:rPr>
                        <m:t>B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−прямоуг</m:t>
                      </m:r>
                      <m:r>
                        <a:rPr lang="ru-RU" sz="2200">
                          <a:latin typeface="Cambria Math"/>
                          <a:ea typeface="Cambria Math"/>
                        </a:rPr>
                        <m:t>ольный</m:t>
                      </m:r>
                    </m:oMath>
                  </m:oMathPara>
                </a14:m>
                <a:endParaRPr lang="en-US" sz="22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116459"/>
                <a:ext cx="4692744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130" b="-11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Правая фигурная скобка 72"/>
          <p:cNvSpPr/>
          <p:nvPr/>
        </p:nvSpPr>
        <p:spPr>
          <a:xfrm>
            <a:off x="5148065" y="3861048"/>
            <a:ext cx="216024" cy="95940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364088" y="4086508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0" smtClean="0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ru-RU" sz="22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086508"/>
                <a:ext cx="432048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12880" y="4797152"/>
                <a:ext cx="2431851" cy="771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20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 i="0" smtClean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/>
                                  <a:ea typeface="Cambria Math"/>
                                </a:rPr>
                                <m:t>B</m:t>
                              </m:r>
                            </m:e>
                            <m:sup>
                              <m:r>
                                <a:rPr lang="en-US" sz="220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  <a:ea typeface="Cambria Math"/>
                            </a:rPr>
                            <m:t>SB</m:t>
                          </m:r>
                        </m:den>
                      </m:f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ru-RU" sz="2200" b="0" i="1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/>
                          <a:ea typeface="Cambria Math"/>
                        </a:rPr>
                        <m:t>∗∗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880" y="4797152"/>
                <a:ext cx="2431851" cy="77162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79512" y="5871191"/>
                <a:ext cx="2952328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6.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US" sz="220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 b="0" i="0" smtClean="0">
                              <a:ln>
                                <a:solidFill>
                                  <a:srgbClr val="CC0099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Q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n>
                                <a:solidFill>
                                  <a:srgbClr val="CC0099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B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200" b="0" i="0" smtClean="0">
                              <a:ln>
                                <a:solidFill>
                                  <a:srgbClr val="00B05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n>
                                <a:solidFill>
                                  <a:srgbClr val="00B05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B</m:t>
                          </m:r>
                        </m:den>
                      </m:f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871191"/>
                <a:ext cx="2952328" cy="72616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059832" y="6021289"/>
                <a:ext cx="177435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200" smtClean="0">
                          <a:ln>
                            <a:solidFill>
                              <a:srgbClr val="CC0099"/>
                            </a:solidFill>
                          </a:ln>
                          <a:latin typeface="Cambria Math"/>
                          <a:ea typeface="Cambria Math"/>
                        </a:rPr>
                        <m:t>QB</m:t>
                      </m:r>
                      <m:r>
                        <a:rPr lang="en-US" sz="2200" b="0" i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B050"/>
                            </a:solidFill>
                          </a:ln>
                          <a:latin typeface="Cambria Math"/>
                          <a:ea typeface="Cambria Math"/>
                        </a:rPr>
                        <m:t>PB</m:t>
                      </m:r>
                    </m:oMath>
                  </m:oMathPara>
                </a14:m>
                <a:endParaRPr lang="ru-RU" sz="2200" b="0" dirty="0" smtClean="0">
                  <a:ln>
                    <a:solidFill>
                      <a:srgbClr val="00B050"/>
                    </a:solidFill>
                  </a:ln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6021289"/>
                <a:ext cx="1774353" cy="430887"/>
              </a:xfrm>
              <a:prstGeom prst="rect">
                <a:avLst/>
              </a:prstGeom>
              <a:blipFill rotWithShape="1">
                <a:blip r:embed="rId1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788024" y="6021288"/>
                <a:ext cx="27403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Р−середина </m:t>
                      </m:r>
                      <m:r>
                        <m:rPr>
                          <m:sty m:val="p"/>
                        </m:rPr>
                        <a:rPr lang="en-US" sz="220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QB</m:t>
                      </m:r>
                    </m:oMath>
                  </m:oMathPara>
                </a14:m>
                <a:endParaRPr lang="ru-RU" sz="2200" b="0" dirty="0" smtClean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6021288"/>
                <a:ext cx="2740355" cy="430887"/>
              </a:xfrm>
              <a:prstGeom prst="rect">
                <a:avLst/>
              </a:prstGeom>
              <a:blipFill rotWithShape="1">
                <a:blip r:embed="rId15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Равнобедренный треугольник 78"/>
          <p:cNvSpPr/>
          <p:nvPr/>
        </p:nvSpPr>
        <p:spPr>
          <a:xfrm rot="3840000">
            <a:off x="6513969" y="1056721"/>
            <a:ext cx="2808000" cy="781074"/>
          </a:xfrm>
          <a:prstGeom prst="triangle">
            <a:avLst>
              <a:gd name="adj" fmla="val 90688"/>
            </a:avLst>
          </a:prstGeom>
          <a:solidFill>
            <a:srgbClr val="FFE26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10800000" flipH="1" flipV="1">
            <a:off x="6961932" y="346023"/>
            <a:ext cx="1224000" cy="2556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 flipH="1">
            <a:off x="7574476" y="2288965"/>
            <a:ext cx="1188000" cy="128160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6954904" y="319496"/>
            <a:ext cx="1807573" cy="1967284"/>
          </a:xfrm>
          <a:prstGeom prst="line">
            <a:avLst/>
          </a:prstGeom>
          <a:ln w="28575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олилиния 67"/>
          <p:cNvSpPr/>
          <p:nvPr/>
        </p:nvSpPr>
        <p:spPr>
          <a:xfrm>
            <a:off x="8522029" y="2132707"/>
            <a:ext cx="108000" cy="378358"/>
          </a:xfrm>
          <a:custGeom>
            <a:avLst/>
            <a:gdLst>
              <a:gd name="connsiteX0" fmla="*/ 62336 w 62336"/>
              <a:gd name="connsiteY0" fmla="*/ 0 h 219456"/>
              <a:gd name="connsiteX1" fmla="*/ 1376 w 62336"/>
              <a:gd name="connsiteY1" fmla="*/ 121920 h 219456"/>
              <a:gd name="connsiteX2" fmla="*/ 25760 w 62336"/>
              <a:gd name="connsiteY2" fmla="*/ 219456 h 21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336" h="219456">
                <a:moveTo>
                  <a:pt x="62336" y="0"/>
                </a:moveTo>
                <a:cubicBezTo>
                  <a:pt x="34904" y="42672"/>
                  <a:pt x="7472" y="85344"/>
                  <a:pt x="1376" y="121920"/>
                </a:cubicBezTo>
                <a:cubicBezTo>
                  <a:pt x="-4720" y="158496"/>
                  <a:pt x="10520" y="188976"/>
                  <a:pt x="25760" y="219456"/>
                </a:cubicBezTo>
              </a:path>
            </a:pathLst>
          </a:custGeom>
          <a:noFill/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39552" y="1287416"/>
                <a:ext cx="331147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smtClean="0">
                          <a:ln>
                            <a:solidFill>
                              <a:srgbClr val="990099"/>
                            </a:solidFill>
                          </a:ln>
                          <a:latin typeface="Cambria Math"/>
                          <a:ea typeface="Cambria Math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200" smtClean="0">
                          <a:ln>
                            <a:solidFill>
                              <a:srgbClr val="990099"/>
                            </a:solidFill>
                          </a:ln>
                          <a:latin typeface="Cambria Math"/>
                          <a:ea typeface="Cambria Math"/>
                        </a:rPr>
                        <m:t>CBS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−общий</m:t>
                      </m:r>
                    </m:oMath>
                  </m:oMathPara>
                </a14:m>
                <a:endParaRPr lang="ru-RU" sz="22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287416"/>
                <a:ext cx="3311470" cy="430887"/>
              </a:xfrm>
              <a:prstGeom prst="rect">
                <a:avLst/>
              </a:prstGeom>
              <a:blipFill rotWithShape="1">
                <a:blip r:embed="rId16"/>
                <a:stretch>
                  <a:fillRect l="-184" b="-11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07504" y="1981165"/>
                <a:ext cx="214827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>
                          <a:ln>
                            <a:solidFill>
                              <a:srgbClr val="FF66FF"/>
                            </a:solidFill>
                          </a:ln>
                          <a:latin typeface="Cambria Math"/>
                          <a:ea typeface="Cambria Math"/>
                        </a:rPr>
                        <m:t>△</m:t>
                      </m:r>
                      <m:r>
                        <m:rPr>
                          <m:sty m:val="p"/>
                        </m:rPr>
                        <a:rPr lang="en-US" sz="2200">
                          <a:ln>
                            <a:solidFill>
                              <a:srgbClr val="FF66FF"/>
                            </a:solidFill>
                          </a:ln>
                          <a:latin typeface="Cambria Math"/>
                          <a:ea typeface="Cambria Math"/>
                        </a:rPr>
                        <m:t>CQB</m:t>
                      </m:r>
                      <m:r>
                        <a:rPr lang="ru-RU" sz="2200" b="0" i="0" smtClean="0">
                          <a:ln>
                            <a:solidFill>
                              <a:srgbClr val="FF66FF"/>
                            </a:solidFill>
                          </a:ln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200">
                          <a:ln>
                            <a:solidFill>
                              <a:srgbClr val="00FFFF"/>
                            </a:solidFill>
                          </a:ln>
                          <a:latin typeface="Cambria Math"/>
                          <a:ea typeface="Cambria Math"/>
                        </a:rPr>
                        <m:t>△</m:t>
                      </m:r>
                      <m:r>
                        <m:rPr>
                          <m:sty m:val="p"/>
                        </m:rPr>
                        <a:rPr lang="en-US" sz="2200">
                          <a:ln>
                            <a:solidFill>
                              <a:srgbClr val="00FFFF"/>
                            </a:solidFill>
                          </a:ln>
                          <a:latin typeface="Cambria Math"/>
                          <a:ea typeface="Cambria Math"/>
                        </a:rPr>
                        <m:t>SMB</m:t>
                      </m:r>
                    </m:oMath>
                  </m:oMathPara>
                </a14:m>
                <a:endParaRPr lang="ru-RU" sz="22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981165"/>
                <a:ext cx="2148275" cy="430887"/>
              </a:xfrm>
              <a:prstGeom prst="rect">
                <a:avLst/>
              </a:prstGeom>
              <a:blipFill rotWithShape="1">
                <a:blip r:embed="rId1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123728" y="1827727"/>
                <a:ext cx="2051705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0" smtClean="0">
                          <a:latin typeface="Cambria Math"/>
                          <a:ea typeface="Cambria Math"/>
                        </a:rPr>
                        <m:t>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 smtClean="0">
                              <a:ln>
                                <a:solidFill>
                                  <a:srgbClr val="FF66FF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  <m:t>Q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n>
                                <a:solidFill>
                                  <a:srgbClr val="FF66FF"/>
                                </a:solidFill>
                              </a:ln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200" smtClean="0">
                              <a:ln>
                                <a:solidFill>
                                  <a:srgbClr val="00FF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MB</m:t>
                          </m:r>
                        </m:den>
                      </m:f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 b="0" i="0" smtClean="0">
                              <a:ln>
                                <a:solidFill>
                                  <a:srgbClr val="FF66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CB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200" b="0" i="0" smtClean="0">
                              <a:ln>
                                <a:solidFill>
                                  <a:srgbClr val="00FF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SB</m:t>
                          </m:r>
                        </m:den>
                      </m:f>
                    </m:oMath>
                  </m:oMathPara>
                </a14:m>
                <a:endParaRPr lang="ru-RU" sz="22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827727"/>
                <a:ext cx="2051705" cy="72834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746141" y="1781615"/>
                <a:ext cx="2051705" cy="999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0" smtClean="0">
                          <a:latin typeface="Cambria Math"/>
                          <a:ea typeface="Cambria Math"/>
                        </a:rPr>
                        <m:t>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  <a:ea typeface="Cambria Math" panose="02040503050406030204" pitchFamily="18" charset="0"/>
                            </a:rPr>
                            <m:t>Q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num>
                        <m:den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ru-RU" sz="2200" b="0" i="0" smtClean="0">
                              <a:latin typeface="Cambria Math"/>
                              <a:ea typeface="Cambria Math"/>
                            </a:rPr>
                            <m:t>С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den>
                      </m:f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200" b="0" i="0" smtClean="0">
                              <a:latin typeface="Cambria Math"/>
                              <a:ea typeface="Cambria Math"/>
                            </a:rPr>
                            <m:t>С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B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SB</m:t>
                          </m:r>
                        </m:den>
                      </m:f>
                    </m:oMath>
                  </m:oMathPara>
                </a14:m>
                <a:endParaRPr lang="ru-RU" sz="22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141" y="1781615"/>
                <a:ext cx="2051705" cy="99931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67544" y="4495946"/>
                <a:ext cx="331147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smtClean="0">
                          <a:ln>
                            <a:solidFill>
                              <a:srgbClr val="0070C0"/>
                            </a:solidFill>
                          </a:ln>
                          <a:latin typeface="Cambria Math"/>
                          <a:ea typeface="Cambria Math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70C0"/>
                            </a:solidFill>
                          </a:ln>
                          <a:latin typeface="Cambria Math"/>
                          <a:ea typeface="Cambria Math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US" sz="2200" smtClean="0">
                          <a:ln>
                            <a:solidFill>
                              <a:srgbClr val="0070C0"/>
                            </a:solidFill>
                          </a:ln>
                          <a:latin typeface="Cambria Math"/>
                          <a:ea typeface="Cambria Math"/>
                        </a:rPr>
                        <m:t>B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70C0"/>
                            </a:solidFill>
                          </a:ln>
                          <a:latin typeface="Cambria Math"/>
                          <a:ea typeface="Cambria Math"/>
                        </a:rPr>
                        <m:t>S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−общий</m:t>
                      </m:r>
                    </m:oMath>
                  </m:oMathPara>
                </a14:m>
                <a:endParaRPr lang="ru-RU" sz="22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495946"/>
                <a:ext cx="3311470" cy="430887"/>
              </a:xfrm>
              <a:prstGeom prst="rect">
                <a:avLst/>
              </a:prstGeom>
              <a:blipFill rotWithShape="1">
                <a:blip r:embed="rId20"/>
                <a:stretch>
                  <a:fillRect b="-1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724128" y="4077072"/>
                <a:ext cx="22322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>
                          <a:ln>
                            <a:solidFill>
                              <a:srgbClr val="00FF99"/>
                            </a:solidFill>
                          </a:ln>
                          <a:latin typeface="Cambria Math"/>
                          <a:ea typeface="Cambria Math"/>
                        </a:rPr>
                        <m:t>△</m:t>
                      </m:r>
                      <m:r>
                        <m:rPr>
                          <m:sty m:val="p"/>
                        </m:rPr>
                        <a:rPr lang="en-US" sz="2200">
                          <a:ln>
                            <a:solidFill>
                              <a:srgbClr val="00FF99"/>
                            </a:solidFill>
                          </a:ln>
                          <a:latin typeface="Cambria Math"/>
                          <a:ea typeface="Cambria Math"/>
                        </a:rPr>
                        <m:t>APB</m:t>
                      </m:r>
                      <m:r>
                        <a:rPr lang="ru-RU" sz="2200" b="0" i="0" smtClean="0">
                          <a:ln>
                            <a:solidFill>
                              <a:srgbClr val="FF66FF"/>
                            </a:solidFill>
                          </a:ln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200">
                          <a:ln>
                            <a:solidFill>
                              <a:schemeClr val="accent6"/>
                            </a:solidFill>
                          </a:ln>
                          <a:latin typeface="Cambria Math"/>
                          <a:ea typeface="Cambria Math"/>
                        </a:rPr>
                        <m:t>△</m:t>
                      </m:r>
                      <m:r>
                        <m:rPr>
                          <m:sty m:val="p"/>
                        </m:rPr>
                        <a:rPr lang="en-US" sz="2200">
                          <a:ln>
                            <a:solidFill>
                              <a:schemeClr val="accent6"/>
                            </a:solidFill>
                          </a:ln>
                          <a:latin typeface="Cambria Math"/>
                          <a:ea typeface="Cambria Math"/>
                        </a:rPr>
                        <m:t>SHB</m:t>
                      </m:r>
                    </m:oMath>
                  </m:oMathPara>
                </a14:m>
                <a:endParaRPr lang="ru-RU" sz="22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077072"/>
                <a:ext cx="2232248" cy="43088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226794" y="4894055"/>
                <a:ext cx="2051705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0" smtClean="0">
                          <a:latin typeface="Cambria Math"/>
                          <a:ea typeface="Cambria Math"/>
                        </a:rPr>
                        <m:t>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 b="0" i="0" smtClean="0">
                              <a:ln>
                                <a:solidFill>
                                  <a:srgbClr val="00FF99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n>
                                <a:solidFill>
                                  <a:srgbClr val="00FF99"/>
                                </a:solidFill>
                              </a:ln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200" b="0" i="0" smtClean="0">
                              <a:ln>
                                <a:solidFill>
                                  <a:srgbClr val="F79646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n>
                                <a:solidFill>
                                  <a:srgbClr val="F79646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B</m:t>
                          </m:r>
                        </m:den>
                      </m:f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 b="0" i="0" smtClean="0">
                              <a:ln>
                                <a:solidFill>
                                  <a:srgbClr val="00FF99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AB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200" b="0" i="0" smtClean="0">
                              <a:ln>
                                <a:solidFill>
                                  <a:srgbClr val="F79646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SB</m:t>
                          </m:r>
                        </m:den>
                      </m:f>
                    </m:oMath>
                  </m:oMathPara>
                </a14:m>
                <a:endParaRPr lang="ru-RU" sz="22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94" y="4894055"/>
                <a:ext cx="2051705" cy="728341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849207" y="4847943"/>
                <a:ext cx="2051705" cy="999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0" smtClean="0">
                          <a:latin typeface="Cambria Math"/>
                          <a:ea typeface="Cambria Math"/>
                        </a:rPr>
                        <m:t>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num>
                        <m:den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A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den>
                      </m:f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AB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SB</m:t>
                          </m:r>
                        </m:den>
                      </m:f>
                    </m:oMath>
                  </m:oMathPara>
                </a14:m>
                <a:endParaRPr lang="ru-RU" sz="22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207" y="4847943"/>
                <a:ext cx="2051705" cy="999313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Группа 82"/>
          <p:cNvGrpSpPr/>
          <p:nvPr/>
        </p:nvGrpSpPr>
        <p:grpSpPr>
          <a:xfrm>
            <a:off x="8162629" y="1666189"/>
            <a:ext cx="502773" cy="505212"/>
            <a:chOff x="8246126" y="1673230"/>
            <a:chExt cx="502773" cy="505212"/>
          </a:xfrm>
        </p:grpSpPr>
        <p:grpSp>
          <p:nvGrpSpPr>
            <p:cNvPr id="84" name="Группа 83"/>
            <p:cNvGrpSpPr/>
            <p:nvPr/>
          </p:nvGrpSpPr>
          <p:grpSpPr>
            <a:xfrm>
              <a:off x="8604899" y="2070442"/>
              <a:ext cx="144000" cy="108000"/>
              <a:chOff x="4463233" y="3378730"/>
              <a:chExt cx="183474" cy="117387"/>
            </a:xfrm>
          </p:grpSpPr>
          <p:cxnSp>
            <p:nvCxnSpPr>
              <p:cNvPr id="94" name="Прямая соединительная линия 93"/>
              <p:cNvCxnSpPr/>
              <p:nvPr/>
            </p:nvCxnSpPr>
            <p:spPr>
              <a:xfrm rot="240000" flipV="1">
                <a:off x="4463233" y="3378730"/>
                <a:ext cx="144000" cy="108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/>
              <p:cNvCxnSpPr/>
              <p:nvPr/>
            </p:nvCxnSpPr>
            <p:spPr>
              <a:xfrm rot="240000" flipV="1">
                <a:off x="4502707" y="3388117"/>
                <a:ext cx="144000" cy="108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Группа 84"/>
            <p:cNvGrpSpPr/>
            <p:nvPr/>
          </p:nvGrpSpPr>
          <p:grpSpPr>
            <a:xfrm>
              <a:off x="8246126" y="1673230"/>
              <a:ext cx="144000" cy="108000"/>
              <a:chOff x="4463233" y="3378730"/>
              <a:chExt cx="183474" cy="117387"/>
            </a:xfrm>
          </p:grpSpPr>
          <p:cxnSp>
            <p:nvCxnSpPr>
              <p:cNvPr id="92" name="Прямая соединительная линия 91"/>
              <p:cNvCxnSpPr/>
              <p:nvPr/>
            </p:nvCxnSpPr>
            <p:spPr>
              <a:xfrm rot="240000" flipV="1">
                <a:off x="4463233" y="3378730"/>
                <a:ext cx="144000" cy="108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единительная линия 92"/>
              <p:cNvCxnSpPr/>
              <p:nvPr/>
            </p:nvCxnSpPr>
            <p:spPr>
              <a:xfrm rot="240000" flipV="1">
                <a:off x="4502707" y="3388117"/>
                <a:ext cx="144000" cy="108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6" name="Скругленный прямоугольник 95"/>
          <p:cNvSpPr/>
          <p:nvPr/>
        </p:nvSpPr>
        <p:spPr>
          <a:xfrm>
            <a:off x="1655677" y="2733916"/>
            <a:ext cx="1032150" cy="742275"/>
          </a:xfrm>
          <a:prstGeom prst="round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4665758" y="4838058"/>
            <a:ext cx="1130378" cy="742275"/>
          </a:xfrm>
          <a:prstGeom prst="round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259183" y="5825731"/>
                <a:ext cx="2016673" cy="771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/>
                                  <a:ea typeface="Cambria Math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/>
                                  <a:ea typeface="Cambria Math"/>
                                </a:rPr>
                                <m:t>B</m:t>
                              </m:r>
                            </m:e>
                            <m:sup>
                              <m:r>
                                <a:rPr lang="en-US" sz="220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/>
                                  <a:ea typeface="Cambria Math"/>
                                </a:rPr>
                                <m:t>AB</m:t>
                              </m:r>
                            </m:e>
                            <m:sup>
                              <m:r>
                                <a:rPr lang="en-US" sz="220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16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183" y="5825731"/>
                <a:ext cx="2016673" cy="771621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Овал 81"/>
          <p:cNvSpPr/>
          <p:nvPr/>
        </p:nvSpPr>
        <p:spPr>
          <a:xfrm>
            <a:off x="8374749" y="1868387"/>
            <a:ext cx="72000" cy="720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500"/>
                            </p:stCondLst>
                            <p:childTnLst>
                              <p:par>
                                <p:cTn id="17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5" grpId="0" animBg="1"/>
      <p:bldP spid="35" grpId="1" animBg="1"/>
      <p:bldP spid="64" grpId="0" animBg="1"/>
      <p:bldP spid="64" grpId="1" animBg="1"/>
      <p:bldP spid="30" grpId="0"/>
      <p:bldP spid="48" grpId="0"/>
      <p:bldP spid="47" grpId="0" animBg="1"/>
      <p:bldP spid="47" grpId="1" animBg="1"/>
      <p:bldP spid="59" grpId="0"/>
      <p:bldP spid="61" grpId="0" animBg="1"/>
      <p:bldP spid="62" grpId="0"/>
      <p:bldP spid="63" grpId="0"/>
      <p:bldP spid="69" grpId="0"/>
      <p:bldP spid="71" grpId="0"/>
      <p:bldP spid="73" grpId="0" animBg="1"/>
      <p:bldP spid="74" grpId="0"/>
      <p:bldP spid="75" grpId="0"/>
      <p:bldP spid="76" grpId="0"/>
      <p:bldP spid="77" grpId="0"/>
      <p:bldP spid="78" grpId="0"/>
      <p:bldP spid="79" grpId="0" animBg="1"/>
      <p:bldP spid="79" grpId="1" animBg="1"/>
      <p:bldP spid="68" grpId="0" animBg="1"/>
      <p:bldP spid="68" grpId="1" animBg="1"/>
      <p:bldP spid="67" grpId="0"/>
      <p:bldP spid="80" grpId="0"/>
      <p:bldP spid="81" grpId="0"/>
      <p:bldP spid="86" grpId="0"/>
      <p:bldP spid="87" grpId="0"/>
      <p:bldP spid="88" grpId="0"/>
      <p:bldP spid="89" grpId="0"/>
      <p:bldP spid="90" grpId="0"/>
      <p:bldP spid="96" grpId="0" animBg="1"/>
      <p:bldP spid="97" grpId="0" animBg="1"/>
      <p:bldP spid="98" grpId="0"/>
      <p:bldP spid="82" grpId="0" animBg="1"/>
      <p:bldP spid="8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Равнобедренный треугольник 65"/>
          <p:cNvSpPr/>
          <p:nvPr/>
        </p:nvSpPr>
        <p:spPr>
          <a:xfrm rot="17820000">
            <a:off x="6928419" y="2290181"/>
            <a:ext cx="1738829" cy="594000"/>
          </a:xfrm>
          <a:prstGeom prst="triangle">
            <a:avLst>
              <a:gd name="adj" fmla="val 61381"/>
            </a:avLst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9965" y="1416645"/>
                <a:ext cx="6177715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9900FF"/>
                            </a:solidFill>
                          </a:ln>
                          <a:latin typeface="Cambria Math"/>
                          <a:ea typeface="Cambria Math"/>
                        </a:rPr>
                        <m:t>MP</m:t>
                      </m:r>
                      <m:r>
                        <a:rPr lang="en-US" sz="220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0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9900FF"/>
                            </a:solidFill>
                          </a:ln>
                          <a:latin typeface="Cambria Math"/>
                          <a:ea typeface="Cambria Math"/>
                        </a:rPr>
                        <m:t>CQ</m:t>
                      </m:r>
                      <m:r>
                        <a:rPr lang="en-US" sz="2200" b="0" i="0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i="0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свойство средней линии)</m:t>
                      </m:r>
                    </m:oMath>
                  </m:oMathPara>
                </a14:m>
                <a:endParaRPr lang="ru-RU" sz="22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5" y="1416645"/>
                <a:ext cx="6177715" cy="7261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Прямоугольник 106"/>
              <p:cNvSpPr/>
              <p:nvPr/>
            </p:nvSpPr>
            <p:spPr>
              <a:xfrm>
                <a:off x="7740352" y="2254013"/>
                <a:ext cx="541430" cy="3331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140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14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ru-RU" sz="1400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7" name="Прямоугольник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2254013"/>
                <a:ext cx="541430" cy="3331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Группа 92"/>
          <p:cNvGrpSpPr/>
          <p:nvPr/>
        </p:nvGrpSpPr>
        <p:grpSpPr>
          <a:xfrm rot="-2160000" flipH="1" flipV="1">
            <a:off x="8479321" y="2321008"/>
            <a:ext cx="216000" cy="226686"/>
            <a:chOff x="7923654" y="4324916"/>
            <a:chExt cx="274048" cy="282254"/>
          </a:xfrm>
        </p:grpSpPr>
        <p:cxnSp>
          <p:nvCxnSpPr>
            <p:cNvPr id="94" name="Прямая соединительная линия 93"/>
            <p:cNvCxnSpPr/>
            <p:nvPr/>
          </p:nvCxnSpPr>
          <p:spPr>
            <a:xfrm rot="120000" flipH="1">
              <a:off x="7923654" y="4542237"/>
              <a:ext cx="274048" cy="6493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 rot="13680000" flipH="1">
              <a:off x="7963368" y="4429473"/>
              <a:ext cx="274048" cy="6493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064525" y="3665491"/>
                <a:ext cx="2883739" cy="771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i="0" smtClean="0">
                          <a:ln>
                            <a:solidFill>
                              <a:srgbClr val="CC0099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Q</m:t>
                      </m:r>
                      <m:r>
                        <m:rPr>
                          <m:sty m:val="p"/>
                        </m:rPr>
                        <a:rPr lang="en-US" sz="2200" i="0" smtClean="0">
                          <a:ln>
                            <a:solidFill>
                              <a:srgbClr val="CC0099"/>
                            </a:solidFill>
                          </a:ln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sz="2200" i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 i="0" smtClean="0">
                                  <a:latin typeface="Cambria Math"/>
                                  <a:ea typeface="Cambria Math"/>
                                </a:rPr>
                                <m:t>CB</m:t>
                              </m:r>
                            </m:e>
                            <m:sup>
                              <m:r>
                                <a:rPr lang="en-US" sz="220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i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  <a:ea typeface="Cambria Math"/>
                            </a:rPr>
                            <m:t>SB</m:t>
                          </m:r>
                        </m:den>
                      </m:f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32</m:t>
                          </m:r>
                        </m:num>
                        <m:den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16</m:t>
                          </m:r>
                        </m:den>
                      </m:f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200" i="1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sz="2200" i="0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525" y="3665491"/>
                <a:ext cx="2883739" cy="77162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Равнобедренный треугольник 60"/>
          <p:cNvSpPr/>
          <p:nvPr/>
        </p:nvSpPr>
        <p:spPr>
          <a:xfrm>
            <a:off x="6402293" y="332771"/>
            <a:ext cx="2421326" cy="1950326"/>
          </a:xfrm>
          <a:prstGeom prst="triangle">
            <a:avLst>
              <a:gd name="adj" fmla="val 25010"/>
            </a:avLst>
          </a:prstGeom>
          <a:solidFill>
            <a:srgbClr val="E8D1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авнобедренный треугольник 52"/>
          <p:cNvSpPr/>
          <p:nvPr/>
        </p:nvSpPr>
        <p:spPr>
          <a:xfrm>
            <a:off x="6377330" y="1628800"/>
            <a:ext cx="2431379" cy="650374"/>
          </a:xfrm>
          <a:prstGeom prst="triangle">
            <a:avLst>
              <a:gd name="adj" fmla="val 75655"/>
            </a:avLst>
          </a:prstGeom>
          <a:solidFill>
            <a:srgbClr val="FFCC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" name="Прямая соединительная линия 1"/>
          <p:cNvCxnSpPr/>
          <p:nvPr/>
        </p:nvCxnSpPr>
        <p:spPr>
          <a:xfrm flipH="1" flipV="1">
            <a:off x="7593689" y="2276017"/>
            <a:ext cx="70857" cy="1294548"/>
          </a:xfrm>
          <a:prstGeom prst="line">
            <a:avLst/>
          </a:prstGeom>
          <a:ln w="28575">
            <a:solidFill>
              <a:srgbClr val="0058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20320" y="3140968"/>
                <a:ext cx="742648" cy="44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ru-RU" sz="20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320" y="3140968"/>
                <a:ext cx="742648" cy="443391"/>
              </a:xfrm>
              <a:prstGeom prst="rect">
                <a:avLst/>
              </a:prstGeom>
              <a:blipFill rotWithShape="1">
                <a:blip r:embed="rId7"/>
                <a:stretch>
                  <a:fillRect l="-8197" t="-1370" b="-19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 flipH="1">
            <a:off x="7583472" y="1926975"/>
            <a:ext cx="900000" cy="345949"/>
          </a:xfrm>
          <a:prstGeom prst="line">
            <a:avLst/>
          </a:prstGeom>
          <a:ln w="28575">
            <a:solidFill>
              <a:srgbClr val="99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6414709" y="1616387"/>
            <a:ext cx="1764000" cy="648000"/>
          </a:xfrm>
          <a:prstGeom prst="line">
            <a:avLst/>
          </a:prstGeom>
          <a:ln w="28575">
            <a:solidFill>
              <a:srgbClr val="99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 flipH="1" flipV="1">
            <a:off x="7891818" y="1492387"/>
            <a:ext cx="180000" cy="216000"/>
            <a:chOff x="7930481" y="4324916"/>
            <a:chExt cx="274048" cy="313772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rot="21240000" flipH="1">
              <a:off x="7930481" y="4573755"/>
              <a:ext cx="274048" cy="64933"/>
            </a:xfrm>
            <a:prstGeom prst="line">
              <a:avLst/>
            </a:prstGeom>
            <a:ln w="19050">
              <a:solidFill>
                <a:srgbClr val="99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14460000" flipH="1">
              <a:off x="7963367" y="4429473"/>
              <a:ext cx="274048" cy="64933"/>
            </a:xfrm>
            <a:prstGeom prst="line">
              <a:avLst/>
            </a:prstGeom>
            <a:ln w="19050">
              <a:solidFill>
                <a:srgbClr val="99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 flipH="1" flipV="1">
            <a:off x="8196938" y="1810067"/>
            <a:ext cx="180000" cy="216000"/>
            <a:chOff x="7930481" y="4324916"/>
            <a:chExt cx="274048" cy="313772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rot="21240000" flipH="1">
              <a:off x="7930481" y="4573755"/>
              <a:ext cx="274048" cy="64933"/>
            </a:xfrm>
            <a:prstGeom prst="line">
              <a:avLst/>
            </a:prstGeom>
            <a:ln w="19050">
              <a:solidFill>
                <a:srgbClr val="99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14460000" flipH="1">
              <a:off x="7963367" y="4429473"/>
              <a:ext cx="274048" cy="64933"/>
            </a:xfrm>
            <a:prstGeom prst="line">
              <a:avLst/>
            </a:prstGeom>
            <a:ln w="19050">
              <a:solidFill>
                <a:srgbClr val="99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Прямая соединительная линия 18"/>
          <p:cNvCxnSpPr/>
          <p:nvPr/>
        </p:nvCxnSpPr>
        <p:spPr>
          <a:xfrm flipH="1">
            <a:off x="5203255" y="2289365"/>
            <a:ext cx="1188000" cy="125999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6391255" y="2289365"/>
            <a:ext cx="2446649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748464" y="184482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87588" y="191683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С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3452" y="328498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5217897" y="3549364"/>
            <a:ext cx="2446649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46634" y="-9939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8330" y="284874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99756" y="328498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37444" y="146130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endParaRPr lang="ru-RU" sz="2800" dirty="0">
              <a:ln>
                <a:solidFill>
                  <a:srgbClr val="6600CC"/>
                </a:solidFill>
              </a:ln>
              <a:solidFill>
                <a:srgbClr val="6600C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03812" y="114194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 rot="-720000" flipV="1">
            <a:off x="5385297" y="3349833"/>
            <a:ext cx="216000" cy="226686"/>
            <a:chOff x="7923654" y="4324916"/>
            <a:chExt cx="274048" cy="282254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 rot="120000" flipH="1">
              <a:off x="7923654" y="4542237"/>
              <a:ext cx="274048" cy="6493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3680000" flipH="1">
              <a:off x="7963368" y="4429473"/>
              <a:ext cx="274048" cy="6493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Прямая соединительная линия 33"/>
          <p:cNvCxnSpPr/>
          <p:nvPr/>
        </p:nvCxnSpPr>
        <p:spPr>
          <a:xfrm flipV="1">
            <a:off x="5209987" y="319496"/>
            <a:ext cx="1820345" cy="3238591"/>
          </a:xfrm>
          <a:prstGeom prst="line">
            <a:avLst/>
          </a:prstGeom>
          <a:ln w="28575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6402292" y="319496"/>
            <a:ext cx="628039" cy="1967284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5203256" y="2310566"/>
            <a:ext cx="3598777" cy="1231318"/>
          </a:xfrm>
          <a:prstGeom prst="line">
            <a:avLst/>
          </a:prstGeom>
          <a:ln w="28575">
            <a:solidFill>
              <a:srgbClr val="009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6391255" y="2289365"/>
            <a:ext cx="1258651" cy="1261257"/>
          </a:xfrm>
          <a:prstGeom prst="line">
            <a:avLst/>
          </a:prstGeom>
          <a:ln w="28575">
            <a:solidFill>
              <a:srgbClr val="009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0800000">
            <a:off x="7030332" y="322126"/>
            <a:ext cx="0" cy="2592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Группа 48"/>
          <p:cNvGrpSpPr/>
          <p:nvPr/>
        </p:nvGrpSpPr>
        <p:grpSpPr>
          <a:xfrm rot="5640000" flipV="1">
            <a:off x="8393962" y="2019051"/>
            <a:ext cx="179015" cy="216011"/>
            <a:chOff x="7927674" y="4324916"/>
            <a:chExt cx="272548" cy="313791"/>
          </a:xfrm>
        </p:grpSpPr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8024726" y="4463211"/>
              <a:ext cx="78444" cy="272548"/>
            </a:xfrm>
            <a:prstGeom prst="line">
              <a:avLst/>
            </a:prstGeom>
            <a:ln w="19050">
              <a:solidFill>
                <a:srgbClr val="00CC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14460000" flipH="1">
              <a:off x="7963367" y="4429473"/>
              <a:ext cx="274048" cy="64933"/>
            </a:xfrm>
            <a:prstGeom prst="line">
              <a:avLst/>
            </a:prstGeom>
            <a:ln w="19050">
              <a:solidFill>
                <a:srgbClr val="00CC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948702" y="1328934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702" y="1328934"/>
                <a:ext cx="428628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130248" y="2782089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248" y="2782089"/>
                <a:ext cx="428628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Группа 41"/>
          <p:cNvGrpSpPr/>
          <p:nvPr/>
        </p:nvGrpSpPr>
        <p:grpSpPr>
          <a:xfrm>
            <a:off x="136692" y="44624"/>
            <a:ext cx="546876" cy="430887"/>
            <a:chOff x="29441" y="5346350"/>
            <a:chExt cx="546876" cy="430887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76251" y="5378978"/>
              <a:ext cx="468000" cy="396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Rectangle 2"/>
            <p:cNvSpPr>
              <a:spLocks noChangeArrowheads="1"/>
            </p:cNvSpPr>
            <p:nvPr/>
          </p:nvSpPr>
          <p:spPr bwMode="auto">
            <a:xfrm>
              <a:off x="29441" y="5346350"/>
              <a:ext cx="54687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200" dirty="0" smtClean="0">
                  <a:ln>
                    <a:solidFill>
                      <a:sysClr val="windowText" lastClr="000000"/>
                    </a:solidFill>
                  </a:ln>
                  <a:latin typeface="Cambria Math" pitchFamily="18" charset="0"/>
                  <a:ea typeface="Times New Roman" pitchFamily="18" charset="0"/>
                  <a:cs typeface="Times New Roman" pitchFamily="18" charset="0"/>
                </a:rPr>
                <a:t>б</a:t>
              </a:r>
              <a:r>
                <a:rPr kumimoji="0" lang="ru-RU" sz="2200" i="0" u="none" strike="noStrike" cap="none" normalizeH="0" baseline="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Times New Roman" pitchFamily="18" charset="0"/>
                  <a:cs typeface="Times New Roman" pitchFamily="18" charset="0"/>
                </a:rPr>
                <a:t>).</a:t>
              </a:r>
              <a:endParaRPr kumimoji="0" lang="ru-RU" sz="220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5496" y="815094"/>
                <a:ext cx="28083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ru-RU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lang="ru-RU" sz="220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/>
                        </a:rPr>
                        <m:t>М</m:t>
                      </m:r>
                      <m:r>
                        <a:rPr lang="ru-RU" sz="2200" smtClean="0">
                          <a:latin typeface="Cambria Math"/>
                          <a:ea typeface="Cambria Math"/>
                        </a:rPr>
                        <m:t>−середина СВ,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815094"/>
                <a:ext cx="2808312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217" b="-1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па 2"/>
          <p:cNvGrpSpPr/>
          <p:nvPr/>
        </p:nvGrpSpPr>
        <p:grpSpPr>
          <a:xfrm>
            <a:off x="7340119" y="1805011"/>
            <a:ext cx="428628" cy="523220"/>
            <a:chOff x="7276932" y="1795226"/>
            <a:chExt cx="428628" cy="523220"/>
          </a:xfrm>
        </p:grpSpPr>
        <p:sp>
          <p:nvSpPr>
            <p:cNvPr id="8" name="TextBox 7"/>
            <p:cNvSpPr txBox="1"/>
            <p:nvPr/>
          </p:nvSpPr>
          <p:spPr>
            <a:xfrm>
              <a:off x="7276932" y="1795226"/>
              <a:ext cx="428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6600CC"/>
                    </a:solidFill>
                  </a:ln>
                  <a:solidFill>
                    <a:srgbClr val="6600CC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M</a:t>
              </a:r>
              <a:endParaRPr lang="ru-RU" sz="2800" dirty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7" name="Овал 46"/>
            <p:cNvSpPr/>
            <p:nvPr/>
          </p:nvSpPr>
          <p:spPr>
            <a:xfrm rot="5400000">
              <a:off x="7506320" y="2240872"/>
              <a:ext cx="54000" cy="54000"/>
            </a:xfrm>
            <a:prstGeom prst="ellipse">
              <a:avLst/>
            </a:prstGeom>
            <a:solidFill>
              <a:srgbClr val="9900FF"/>
            </a:solidFill>
            <a:ln w="28575">
              <a:solidFill>
                <a:srgbClr val="99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7234" y="1175134"/>
                <a:ext cx="39581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b="0" i="0" smtClean="0">
                          <a:ln>
                            <a:solidFill>
                              <a:srgbClr val="9900FF"/>
                            </a:solidFill>
                          </a:ln>
                          <a:latin typeface="Cambria Math"/>
                          <a:ea typeface="Cambria Math"/>
                        </a:rPr>
                        <m:t>МР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−средняя линия</m:t>
                      </m:r>
                      <m:r>
                        <a:rPr lang="en-US" sz="2200">
                          <a:ln>
                            <a:solidFill>
                              <a:srgbClr val="FF66FF"/>
                            </a:solidFill>
                          </a:ln>
                          <a:latin typeface="Cambria Math"/>
                          <a:ea typeface="Cambria Math"/>
                        </a:rPr>
                        <m:t>△</m:t>
                      </m:r>
                      <m:r>
                        <m:rPr>
                          <m:sty m:val="p"/>
                        </m:rPr>
                        <a:rPr lang="en-US" sz="2200">
                          <a:ln>
                            <a:solidFill>
                              <a:srgbClr val="FF66FF"/>
                            </a:solidFill>
                          </a:ln>
                          <a:latin typeface="Cambria Math"/>
                          <a:ea typeface="Cambria Math"/>
                        </a:rPr>
                        <m:t>CQB</m:t>
                      </m:r>
                    </m:oMath>
                  </m:oMathPara>
                </a14:m>
                <a:endParaRPr lang="ru-RU" sz="22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4" y="1175134"/>
                <a:ext cx="3958139" cy="430887"/>
              </a:xfrm>
              <a:prstGeom prst="rect">
                <a:avLst/>
              </a:prstGeom>
              <a:blipFill rotWithShape="1">
                <a:blip r:embed="rId11"/>
                <a:stretch>
                  <a:fillRect r="-616" b="-1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283968" y="815094"/>
                <a:ext cx="228096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200" b="0" i="0" smtClean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Cambria Math"/>
                        <a:ea typeface="Cambria Math"/>
                      </a:rPr>
                      <m:t>Р</m:t>
                    </m:r>
                    <m:r>
                      <a:rPr lang="ru-RU" sz="2200">
                        <a:latin typeface="Cambria Math"/>
                        <a:ea typeface="Cambria Math"/>
                      </a:rPr>
                      <m:t>−середина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Q</m:t>
                    </m:r>
                    <m:r>
                      <a:rPr lang="ru-RU" sz="2200">
                        <a:latin typeface="Cambria Math"/>
                        <a:ea typeface="Cambria Math"/>
                      </a:rPr>
                      <m:t>В</m:t>
                    </m:r>
                  </m:oMath>
                </a14:m>
                <a:r>
                  <a:rPr lang="en-US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815094"/>
                <a:ext cx="2280961" cy="430887"/>
              </a:xfrm>
              <a:prstGeom prst="rect">
                <a:avLst/>
              </a:prstGeom>
              <a:blipFill rotWithShape="1">
                <a:blip r:embed="rId12"/>
                <a:stretch>
                  <a:fillRect l="-267" b="-1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961655" y="1201782"/>
                <a:ext cx="17333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b="0" i="0" smtClean="0">
                          <a:ln>
                            <a:solidFill>
                              <a:srgbClr val="9900FF"/>
                            </a:solidFill>
                          </a:ln>
                          <a:latin typeface="Cambria Math"/>
                          <a:ea typeface="Cambria Math"/>
                        </a:rPr>
                        <m:t>МР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∥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9900FF"/>
                            </a:solidFill>
                          </a:ln>
                          <a:latin typeface="Cambria Math"/>
                          <a:ea typeface="Cambria Math"/>
                        </a:rPr>
                        <m:t>CQ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, </m:t>
                      </m:r>
                    </m:oMath>
                  </m:oMathPara>
                </a14:m>
                <a:endParaRPr lang="ru-RU" sz="22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655" y="1201782"/>
                <a:ext cx="1733322" cy="430887"/>
              </a:xfrm>
              <a:prstGeom prst="rect">
                <a:avLst/>
              </a:prstGeom>
              <a:blipFill rotWithShape="1">
                <a:blip r:embed="rId1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5496" y="2062009"/>
                <a:ext cx="382245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0" smtClean="0">
                          <a:ln>
                            <a:solidFill>
                              <a:srgbClr val="9900FF"/>
                            </a:solidFill>
                          </a:ln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9900FF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Q</m:t>
                      </m:r>
                      <m:r>
                        <a:rPr lang="en-US" sz="22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00FF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2200" i="0">
                          <a:ln>
                            <a:solidFill>
                              <a:srgbClr val="0000FF"/>
                            </a:solidFill>
                          </a:ln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ru-RU" sz="2200" i="0" smtClean="0">
                          <a:latin typeface="Cambria Math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ru-RU" sz="2200">
                          <a:ln>
                            <a:solidFill>
                              <a:srgbClr val="9900FF"/>
                            </a:solidFill>
                          </a:ln>
                          <a:latin typeface="Cambria Math"/>
                          <a:ea typeface="Cambria Math"/>
                        </a:rPr>
                        <m:t>МР</m:t>
                      </m:r>
                      <m:r>
                        <a:rPr lang="ru-RU" sz="2200">
                          <a:latin typeface="Cambria Math"/>
                          <a:ea typeface="Cambria Math"/>
                        </a:rPr>
                        <m:t>∥</m:t>
                      </m:r>
                      <m:r>
                        <m:rPr>
                          <m:sty m:val="p"/>
                        </m:rPr>
                        <a:rPr lang="en-US" sz="2200">
                          <a:ln>
                            <a:solidFill>
                              <a:srgbClr val="9900FF"/>
                            </a:solidFill>
                          </a:ln>
                          <a:latin typeface="Cambria Math"/>
                          <a:ea typeface="Cambria Math"/>
                        </a:rPr>
                        <m:t>CQ</m:t>
                      </m:r>
                      <m:r>
                        <a:rPr lang="en-US" sz="2200" i="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b="0" i="0" smtClean="0">
                          <a:ln>
                            <a:solidFill>
                              <a:srgbClr val="9900FF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МР</m:t>
                      </m:r>
                      <m:r>
                        <a:rPr lang="en-US" sz="2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m:rPr>
                          <m:sty m:val="p"/>
                        </m:rPr>
                        <a:rPr lang="en-US" sz="2200">
                          <a:ln>
                            <a:solidFill>
                              <a:srgbClr val="0000FF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2200">
                          <a:ln>
                            <a:solidFill>
                              <a:srgbClr val="0000FF"/>
                            </a:solidFill>
                          </a:ln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en-US" sz="220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062009"/>
                <a:ext cx="3822457" cy="430887"/>
              </a:xfrm>
              <a:prstGeom prst="rect">
                <a:avLst/>
              </a:prstGeom>
              <a:blipFill rotWithShape="1">
                <a:blip r:embed="rId1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Равнобедренный треугольник 61"/>
          <p:cNvSpPr/>
          <p:nvPr/>
        </p:nvSpPr>
        <p:spPr>
          <a:xfrm rot="4740000">
            <a:off x="6401240" y="1079184"/>
            <a:ext cx="3276000" cy="1395052"/>
          </a:xfrm>
          <a:prstGeom prst="triangle">
            <a:avLst>
              <a:gd name="adj" fmla="val 69789"/>
            </a:avLst>
          </a:prstGeom>
          <a:solidFill>
            <a:srgbClr val="B7FFB7">
              <a:alpha val="5019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755576" y="54574"/>
                <a:ext cx="482795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1.  </m:t>
                      </m:r>
                      <m:r>
                        <a:rPr lang="ru-RU" sz="2200">
                          <a:latin typeface="Cambria Math"/>
                          <a:ea typeface="Cambria Math"/>
                        </a:rPr>
                        <m:t>Угол между 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гранями 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/>
                          <a:ea typeface="Cambria Math"/>
                        </a:rPr>
                        <m:t>SBA</m:t>
                      </m:r>
                      <m:r>
                        <a:rPr lang="ru-RU" sz="2200">
                          <a:latin typeface="Cambria Math"/>
                          <a:ea typeface="Cambria Math"/>
                        </a:rPr>
                        <m:t> и 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/>
                          <a:ea typeface="Cambria Math"/>
                        </a:rPr>
                        <m:t>SBC</m:t>
                      </m:r>
                    </m:oMath>
                  </m:oMathPara>
                </a14:m>
                <a:endParaRPr lang="ru-RU" sz="2200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4574"/>
                <a:ext cx="4827957" cy="430887"/>
              </a:xfrm>
              <a:prstGeom prst="rect">
                <a:avLst/>
              </a:prstGeom>
              <a:blipFill rotWithShape="1">
                <a:blip r:embed="rId15"/>
                <a:stretch>
                  <a:fillRect l="-126" b="-11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758092" y="415775"/>
                <a:ext cx="484369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двугранный у</m:t>
                      </m:r>
                      <m:r>
                        <a:rPr lang="ru-RU" sz="2200">
                          <a:latin typeface="Cambria Math"/>
                          <a:ea typeface="Cambria Math"/>
                        </a:rPr>
                        <m:t>гол 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С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/>
                          <a:ea typeface="Cambria Math"/>
                        </a:rPr>
                        <m:t>SBA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 с ребром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SB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200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92" y="415775"/>
                <a:ext cx="4843694" cy="430887"/>
              </a:xfrm>
              <a:prstGeom prst="rect">
                <a:avLst/>
              </a:prstGeom>
              <a:blipFill rotWithShape="1">
                <a:blip r:embed="rId16"/>
                <a:stretch>
                  <a:fillRect r="-252" b="-18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5496" y="2566065"/>
                <a:ext cx="150817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3</m:t>
                      </m:r>
                      <m:r>
                        <a:rPr lang="ru-RU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Имеем: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566065"/>
                <a:ext cx="1508178" cy="430887"/>
              </a:xfrm>
              <a:prstGeom prst="rect">
                <a:avLst/>
              </a:prstGeom>
              <a:blipFill rotWithShape="1">
                <a:blip r:embed="rId17"/>
                <a:stretch>
                  <a:fillRect l="-4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олилиния 4"/>
          <p:cNvSpPr/>
          <p:nvPr/>
        </p:nvSpPr>
        <p:spPr>
          <a:xfrm rot="1200000">
            <a:off x="8169427" y="2064596"/>
            <a:ext cx="182880" cy="144000"/>
          </a:xfrm>
          <a:custGeom>
            <a:avLst/>
            <a:gdLst>
              <a:gd name="connsiteX0" fmla="*/ 0 w 182880"/>
              <a:gd name="connsiteY0" fmla="*/ 0 h 117856"/>
              <a:gd name="connsiteX1" fmla="*/ 36576 w 182880"/>
              <a:gd name="connsiteY1" fmla="*/ 109728 h 117856"/>
              <a:gd name="connsiteX2" fmla="*/ 182880 w 182880"/>
              <a:gd name="connsiteY2" fmla="*/ 109728 h 117856"/>
              <a:gd name="connsiteX3" fmla="*/ 182880 w 182880"/>
              <a:gd name="connsiteY3" fmla="*/ 109728 h 11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" h="117856">
                <a:moveTo>
                  <a:pt x="0" y="0"/>
                </a:moveTo>
                <a:cubicBezTo>
                  <a:pt x="3048" y="45720"/>
                  <a:pt x="6096" y="91440"/>
                  <a:pt x="36576" y="109728"/>
                </a:cubicBezTo>
                <a:cubicBezTo>
                  <a:pt x="67056" y="128016"/>
                  <a:pt x="182880" y="109728"/>
                  <a:pt x="182880" y="109728"/>
                </a:cubicBezTo>
                <a:lnTo>
                  <a:pt x="182880" y="109728"/>
                </a:lnTo>
              </a:path>
            </a:pathLst>
          </a:custGeom>
          <a:noFill/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1521146" y="2478801"/>
                <a:ext cx="339924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0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1) </m:t>
                      </m:r>
                      <m:r>
                        <m:rPr>
                          <m:sty m:val="p"/>
                        </m:rPr>
                        <a:rPr lang="en-US" sz="2200" i="0" smtClean="0">
                          <a:ln>
                            <a:solidFill>
                              <a:srgbClr val="00B050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AP</m:t>
                      </m:r>
                      <m:r>
                        <a:rPr lang="en-US" sz="22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m:rPr>
                          <m:sty m:val="p"/>
                        </m:rPr>
                        <a:rPr lang="en-US" sz="2200" i="0" smtClean="0">
                          <a:ln>
                            <a:solidFill>
                              <a:srgbClr val="0000FF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SB</m:t>
                      </m:r>
                      <m:r>
                        <a:rPr lang="en-US" sz="2200" b="0" i="0" smtClean="0">
                          <a:latin typeface="Cambria Math"/>
                          <a:ea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 panose="02040503050406030204" pitchFamily="18" charset="0"/>
                        </a:rPr>
                        <m:t>AP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⊂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SAB</m:t>
                          </m:r>
                        </m:e>
                      </m:d>
                    </m:oMath>
                  </m:oMathPara>
                </a14:m>
                <a:endParaRPr lang="en-US" sz="22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146" y="2478801"/>
                <a:ext cx="3399247" cy="430887"/>
              </a:xfrm>
              <a:prstGeom prst="rect">
                <a:avLst/>
              </a:prstGeom>
              <a:blipFill rotWithShape="1">
                <a:blip r:embed="rId18"/>
                <a:stretch>
                  <a:fillRect l="-180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1521146" y="2854097"/>
                <a:ext cx="311121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ru-RU" sz="2200" i="0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2200" i="0" smtClean="0">
                          <a:ln>
                            <a:solidFill>
                              <a:srgbClr val="9900FF"/>
                            </a:solidFill>
                          </a:ln>
                          <a:latin typeface="Cambria Math"/>
                          <a:ea typeface="Cambria Math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sz="2200" i="0">
                          <a:ln>
                            <a:solidFill>
                              <a:srgbClr val="9900FF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P</m:t>
                      </m:r>
                      <m:r>
                        <a:rPr lang="en-US" sz="22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m:rPr>
                          <m:sty m:val="p"/>
                        </m:rPr>
                        <a:rPr lang="en-US" sz="2200" i="0" smtClean="0">
                          <a:ln>
                            <a:solidFill>
                              <a:srgbClr val="0000FF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SB</m:t>
                      </m:r>
                      <m:r>
                        <a:rPr lang="en-US" sz="2200" b="0" i="0" smtClean="0">
                          <a:latin typeface="Cambria Math"/>
                          <a:ea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 panose="02040503050406030204" pitchFamily="18" charset="0"/>
                        </a:rPr>
                        <m:t>MP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⊂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SCB</m:t>
                          </m:r>
                        </m:e>
                      </m:d>
                    </m:oMath>
                  </m:oMathPara>
                </a14:m>
                <a:endParaRPr lang="en-US" sz="22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146" y="2854097"/>
                <a:ext cx="3111215" cy="430887"/>
              </a:xfrm>
              <a:prstGeom prst="rect">
                <a:avLst/>
              </a:prstGeom>
              <a:blipFill rotWithShape="1">
                <a:blip r:embed="rId19"/>
                <a:stretch>
                  <a:fillRect l="-196" b="-18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Правая фигурная скобка 69"/>
          <p:cNvSpPr/>
          <p:nvPr/>
        </p:nvSpPr>
        <p:spPr>
          <a:xfrm>
            <a:off x="4578538" y="2523832"/>
            <a:ext cx="131103" cy="76115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716016" y="2683052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0" smtClean="0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ru-RU" sz="22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683052"/>
                <a:ext cx="432048" cy="43088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23528" y="3193173"/>
                <a:ext cx="3376630" cy="701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smtClean="0">
                          <a:ln>
                            <a:solidFill>
                              <a:srgbClr val="993366"/>
                            </a:solidFill>
                          </a:ln>
                          <a:latin typeface="Cambria Math"/>
                          <a:ea typeface="Cambria Math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993366"/>
                            </a:solidFill>
                          </a:ln>
                          <a:latin typeface="Cambria Math"/>
                          <a:ea typeface="Cambria Math"/>
                        </a:rPr>
                        <m:t>APM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−линейный угол </m:t>
                      </m:r>
                    </m:oMath>
                  </m:oMathPara>
                </a14:m>
                <a:endParaRPr lang="en-US" sz="2200" b="0" i="0" dirty="0" smtClean="0">
                  <a:latin typeface="Cambria Math"/>
                  <a:ea typeface="Cambria Math"/>
                </a:endParaRP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>
                          <a:latin typeface="Cambria Math"/>
                          <a:ea typeface="Cambria Math"/>
                        </a:rPr>
                        <m:t>дв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угранного</m:t>
                      </m:r>
                      <m:r>
                        <a:rPr lang="ru-RU" sz="2200">
                          <a:latin typeface="Cambria Math"/>
                          <a:ea typeface="Cambria Math"/>
                        </a:rPr>
                        <m:t> угл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а</m:t>
                      </m:r>
                      <m:r>
                        <a:rPr lang="ru-RU" sz="2200">
                          <a:latin typeface="Cambria Math"/>
                          <a:ea typeface="Cambria Math"/>
                        </a:rPr>
                        <m:t> С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/>
                          <a:ea typeface="Cambria Math"/>
                        </a:rPr>
                        <m:t>SBA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193173"/>
                <a:ext cx="3376630" cy="701731"/>
              </a:xfrm>
              <a:prstGeom prst="rect">
                <a:avLst/>
              </a:prstGeom>
              <a:blipFill rotWithShape="1">
                <a:blip r:embed="rId21"/>
                <a:stretch>
                  <a:fillRect b="-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9965" y="3820468"/>
                <a:ext cx="4072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4.</m:t>
                      </m:r>
                      <m:r>
                        <a:rPr lang="en-US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Из равенств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∗</m:t>
                          </m:r>
                        </m:e>
                      </m:d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и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a:rPr lang="ru-RU" sz="2200" b="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∗</m:t>
                          </m:r>
                        </m:e>
                      </m:d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п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. 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а)</m:t>
                      </m:r>
                      <m:r>
                        <a:rPr lang="en-US" sz="2400"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5" y="3820468"/>
                <a:ext cx="4072312" cy="461665"/>
              </a:xfrm>
              <a:prstGeom prst="rect">
                <a:avLst/>
              </a:prstGeom>
              <a:blipFill rotWithShape="1">
                <a:blip r:embed="rId22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271514" y="4382746"/>
                <a:ext cx="3734227" cy="470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n>
                            <a:solidFill>
                              <a:srgbClr val="FF66FF"/>
                            </a:solidFill>
                          </a:ln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i="0" smtClean="0">
                          <a:latin typeface="Cambria Math"/>
                          <a:ea typeface="Cambria Math"/>
                        </a:rPr>
                        <m:t>CQ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32−4</m:t>
                          </m:r>
                        </m:e>
                      </m:ra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28</m:t>
                          </m:r>
                        </m:e>
                      </m:rad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514" y="4382746"/>
                <a:ext cx="3734227" cy="470835"/>
              </a:xfrm>
              <a:prstGeom prst="rect">
                <a:avLst/>
              </a:prstGeom>
              <a:blipFill rotWithShape="1">
                <a:blip r:embed="rId23"/>
                <a:stretch>
                  <a:fillRect b="-129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1268322" y="4823513"/>
                <a:ext cx="2860014" cy="477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B050"/>
                            </a:solidFill>
                          </a:ln>
                          <a:latin typeface="Cambria Math"/>
                          <a:ea typeface="Cambria Math"/>
                        </a:rPr>
                        <m:t>AP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16−1</m:t>
                          </m:r>
                        </m:e>
                      </m:ra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 smtClean="0">
                              <a:ln>
                                <a:solidFill>
                                  <a:srgbClr val="0099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i="1">
                              <a:ln>
                                <a:solidFill>
                                  <a:srgbClr val="0099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15</m:t>
                          </m:r>
                        </m:e>
                      </m:rad>
                      <m:r>
                        <a:rPr lang="en-US" sz="2200" i="1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322" y="4823513"/>
                <a:ext cx="2860014" cy="47769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5971425" y="4814794"/>
                <a:ext cx="2993063" cy="470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smtClean="0">
                          <a:ln>
                            <a:solidFill>
                              <a:srgbClr val="00589A"/>
                            </a:solidFill>
                          </a:ln>
                          <a:latin typeface="Cambria Math"/>
                          <a:ea typeface="Cambria Math"/>
                        </a:rPr>
                        <m:t>AM</m:t>
                      </m:r>
                      <m:r>
                        <a:rPr lang="en-US" sz="220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>
                              <a:latin typeface="Cambria Math"/>
                              <a:ea typeface="Cambria Math"/>
                            </a:rPr>
                            <m:t>16+8</m:t>
                          </m:r>
                        </m:e>
                      </m:rad>
                      <m:r>
                        <a:rPr lang="en-US" sz="220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 smtClean="0">
                              <a:ln>
                                <a:solidFill>
                                  <a:srgbClr val="00589A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>
                              <a:ln>
                                <a:solidFill>
                                  <a:srgbClr val="00589A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24</m:t>
                          </m:r>
                        </m:e>
                      </m:rad>
                      <m:r>
                        <a:rPr lang="ru-RU" sz="220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200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425" y="4814794"/>
                <a:ext cx="2993063" cy="47083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рямоугольник 78"/>
              <p:cNvSpPr/>
              <p:nvPr/>
            </p:nvSpPr>
            <p:spPr>
              <a:xfrm>
                <a:off x="1331640" y="5229200"/>
                <a:ext cx="432394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i="0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200" i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∠</m:t>
                          </m:r>
                          <m:r>
                            <m:rPr>
                              <m:sty m:val="p"/>
                            </m:rPr>
                            <a:rPr lang="en-US" sz="2200" i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APM</m:t>
                          </m:r>
                        </m:e>
                      </m:func>
                      <m:r>
                        <a:rPr lang="en-US" sz="220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/>
                                  <a:ea typeface="Cambria Math"/>
                                </a:rPr>
                                <m:t>MP</m:t>
                              </m:r>
                            </m:e>
                            <m:sup>
                              <m:r>
                                <a:rPr lang="en-US" sz="22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/>
                                  <a:ea typeface="Cambria Math"/>
                                </a:rPr>
                                <m:t>P</m:t>
                              </m:r>
                            </m:e>
                            <m:sup>
                              <m:r>
                                <a:rPr lang="en-US" sz="2200" i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/>
                                  <a:ea typeface="Cambria Math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sz="2200" i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2∙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AP</m:t>
                          </m:r>
                          <m: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MP</m:t>
                          </m:r>
                        </m:den>
                      </m:f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9" name="Прямоугольник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229200"/>
                <a:ext cx="4323941" cy="769441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35496" y="5917169"/>
                <a:ext cx="3723492" cy="896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20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APM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arccos</m:t>
                      </m:r>
                      <m:d>
                        <m:dPr>
                          <m:ctrlPr>
                            <a:rPr lang="en-US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200" b="0" i="1" smtClean="0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b="0" i="1" smtClean="0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  <a:ea typeface="Cambria Math"/>
                                    </a:rPr>
                                    <m:t>105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200" b="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105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917169"/>
                <a:ext cx="3723492" cy="896207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Группа 79"/>
          <p:cNvGrpSpPr/>
          <p:nvPr/>
        </p:nvGrpSpPr>
        <p:grpSpPr>
          <a:xfrm>
            <a:off x="4764241" y="6165304"/>
            <a:ext cx="4056231" cy="576064"/>
            <a:chOff x="141704" y="6065920"/>
            <a:chExt cx="5156233" cy="576064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141704" y="6066000"/>
              <a:ext cx="4574390" cy="575984"/>
            </a:xfrm>
            <a:prstGeom prst="roundRect">
              <a:avLst/>
            </a:prstGeom>
            <a:solidFill>
              <a:srgbClr val="FFE8C5"/>
            </a:solidFill>
            <a:ln w="28575">
              <a:solidFill>
                <a:srgbClr val="CC33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Прямоугольник 81"/>
                <p:cNvSpPr/>
                <p:nvPr/>
              </p:nvSpPr>
              <p:spPr>
                <a:xfrm>
                  <a:off x="141705" y="6065920"/>
                  <a:ext cx="5156232" cy="5048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2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Ответ:</m:t>
                        </m:r>
                        <m:r>
                          <m:rPr>
                            <m:sty m:val="p"/>
                          </m:rPr>
                          <a:rPr lang="en-US" sz="220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  <a:ea typeface="Cambria Math"/>
                          </a:rPr>
                          <m:t>arccos</m:t>
                        </m:r>
                        <m:d>
                          <m:dPr>
                            <m:ctrlPr>
                              <a:rPr lang="en-US" sz="220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220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2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/>
                                    <a:ea typeface="Cambria Math"/>
                                  </a:rPr>
                                  <m:t>105</m:t>
                                </m:r>
                              </m:e>
                            </m:rad>
                            <m:r>
                              <a:rPr lang="ru-RU" sz="22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  <a:ea typeface="Cambria Math"/>
                              </a:rPr>
                              <m:t>/105</m:t>
                            </m:r>
                          </m:e>
                        </m:d>
                      </m:oMath>
                    </m:oMathPara>
                  </a14:m>
                  <a:endParaRPr lang="ru-RU" sz="2200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</mc:Choice>
          <mc:Fallback xmlns="">
            <p:sp>
              <p:nvSpPr>
                <p:cNvPr id="82" name="Прямоугольник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705" y="6065920"/>
                  <a:ext cx="5156232" cy="504818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3" name="Равнобедренный треугольник 82"/>
          <p:cNvSpPr/>
          <p:nvPr/>
        </p:nvSpPr>
        <p:spPr>
          <a:xfrm rot="18780000">
            <a:off x="7098668" y="2142962"/>
            <a:ext cx="1656000" cy="900000"/>
          </a:xfrm>
          <a:prstGeom prst="triangle">
            <a:avLst>
              <a:gd name="adj" fmla="val 49555"/>
            </a:avLst>
          </a:prstGeom>
          <a:solidFill>
            <a:srgbClr val="AFD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4" name="Равнобедренный треугольник 83"/>
          <p:cNvSpPr/>
          <p:nvPr/>
        </p:nvSpPr>
        <p:spPr>
          <a:xfrm rot="7007204">
            <a:off x="7391274" y="2622064"/>
            <a:ext cx="1791326" cy="432000"/>
          </a:xfrm>
          <a:prstGeom prst="triangle">
            <a:avLst>
              <a:gd name="adj" fmla="val 8967"/>
            </a:avLst>
          </a:prstGeom>
          <a:solidFill>
            <a:srgbClr val="97FFBA">
              <a:alpha val="5490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7713096" y="1841870"/>
                <a:ext cx="442044" cy="331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400" i="1" smtClean="0">
                              <a:ln>
                                <a:solidFill>
                                  <a:srgbClr val="9900FF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n>
                                <a:solidFill>
                                  <a:srgbClr val="9900FF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ru-RU" sz="1400" dirty="0">
                  <a:ln>
                    <a:solidFill>
                      <a:srgbClr val="9900FF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096" y="1841870"/>
                <a:ext cx="442044" cy="331757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Прямоугольник 85"/>
              <p:cNvSpPr/>
              <p:nvPr/>
            </p:nvSpPr>
            <p:spPr>
              <a:xfrm>
                <a:off x="6665" y="5446385"/>
                <a:ext cx="154099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8</m:t>
                      </m:r>
                      <m:r>
                        <a:rPr lang="ru-RU" sz="220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sz="2200" i="0" smtClean="0">
                          <a:ln>
                            <a:solidFill>
                              <a:srgbClr val="FFC000"/>
                            </a:solidFill>
                          </a:ln>
                          <a:latin typeface="Cambria Math"/>
                          <a:ea typeface="Cambria Math"/>
                        </a:rPr>
                        <m:t>△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FFC000"/>
                            </a:solidFill>
                          </a:ln>
                          <a:latin typeface="Cambria Math"/>
                          <a:ea typeface="Cambria Math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sz="2200" i="0" smtClean="0">
                          <a:ln>
                            <a:solidFill>
                              <a:srgbClr val="FFC000"/>
                            </a:solidFill>
                          </a:ln>
                          <a:latin typeface="Cambria Math"/>
                          <a:ea typeface="Cambria Math"/>
                        </a:rPr>
                        <m:t>AP</m:t>
                      </m:r>
                      <m:r>
                        <a:rPr lang="ru-RU" sz="2200" i="0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200" b="0" i="0" smtClean="0">
                          <a:ln>
                            <a:solidFill>
                              <a:srgbClr val="FFC000"/>
                            </a:solidFill>
                          </a:ln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6" name="Прямоугольник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" y="5446385"/>
                <a:ext cx="1540999" cy="430887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Прямоугольник 86"/>
              <p:cNvSpPr/>
              <p:nvPr/>
            </p:nvSpPr>
            <p:spPr>
              <a:xfrm>
                <a:off x="-36512" y="4422694"/>
                <a:ext cx="148970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5.</m:t>
                      </m:r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sz="2200">
                          <a:ln>
                            <a:solidFill>
                              <a:srgbClr val="FF66FF"/>
                            </a:solidFill>
                          </a:ln>
                          <a:latin typeface="Cambria Math"/>
                          <a:ea typeface="Cambria Math"/>
                        </a:rPr>
                        <m:t>△</m:t>
                      </m:r>
                      <m:r>
                        <m:rPr>
                          <m:sty m:val="p"/>
                        </m:rPr>
                        <a:rPr lang="en-US" sz="2200">
                          <a:ln>
                            <a:solidFill>
                              <a:srgbClr val="FF66FF"/>
                            </a:solidFill>
                          </a:ln>
                          <a:latin typeface="Cambria Math"/>
                          <a:ea typeface="Cambria Math"/>
                        </a:rPr>
                        <m:t>CQB</m:t>
                      </m:r>
                      <m:r>
                        <a:rPr lang="ru-RU" sz="2200" i="0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ru-RU" sz="2200" b="0" i="0" smtClean="0">
                          <a:ln>
                            <a:solidFill>
                              <a:srgbClr val="FF66FF"/>
                            </a:solidFill>
                          </a:ln>
                          <a:latin typeface="Cambria Math"/>
                          <a:ea typeface="Cambria Math"/>
                        </a:rPr>
                        <m:t>  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7" name="Прямоугольник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4422694"/>
                <a:ext cx="1489703" cy="430887"/>
              </a:xfrm>
              <a:prstGeom prst="rect">
                <a:avLst/>
              </a:prstGeom>
              <a:blipFill rotWithShape="1">
                <a:blip r:embed="rId32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Прямоугольник 87"/>
              <p:cNvSpPr/>
              <p:nvPr/>
            </p:nvSpPr>
            <p:spPr>
              <a:xfrm>
                <a:off x="-36512" y="4852428"/>
                <a:ext cx="136306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Cambria Math"/>
                      </a:rPr>
                      <m:t>6</m:t>
                    </m:r>
                    <m:r>
                      <a:rPr lang="ru-RU" sz="220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Cambria Math"/>
                      </a:rPr>
                      <m:t>.</m:t>
                    </m:r>
                    <m:r>
                      <a:rPr lang="ru-RU" sz="2200" b="0" i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Cambria Math"/>
                      </a:rPr>
                      <m:t>   </m:t>
                    </m:r>
                    <m:r>
                      <a:rPr lang="en-US" sz="2200">
                        <a:ln>
                          <a:solidFill>
                            <a:srgbClr val="00FF99"/>
                          </a:solidFill>
                        </a:ln>
                        <a:latin typeface="Cambria Math"/>
                        <a:ea typeface="Cambria Math"/>
                      </a:rPr>
                      <m:t>△</m:t>
                    </m:r>
                    <m:r>
                      <m:rPr>
                        <m:sty m:val="p"/>
                      </m:rPr>
                      <a:rPr lang="en-US" sz="2200">
                        <a:ln>
                          <a:solidFill>
                            <a:srgbClr val="00FF99"/>
                          </a:solidFill>
                        </a:ln>
                        <a:latin typeface="Cambria Math"/>
                        <a:ea typeface="Cambria Math"/>
                      </a:rPr>
                      <m:t>APB</m:t>
                    </m:r>
                  </m:oMath>
                </a14:m>
                <a:r>
                  <a:rPr lang="ru-RU" sz="2200" dirty="0" smtClean="0"/>
                  <a:t>.</a:t>
                </a:r>
                <a:endParaRPr lang="ru-RU" sz="2200" dirty="0"/>
              </a:p>
            </p:txBody>
          </p:sp>
        </mc:Choice>
        <mc:Fallback xmlns="">
          <p:sp>
            <p:nvSpPr>
              <p:cNvPr id="88" name="Прямоугольник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4852428"/>
                <a:ext cx="1363065" cy="430887"/>
              </a:xfrm>
              <a:prstGeom prst="rect">
                <a:avLst/>
              </a:prstGeom>
              <a:blipFill rotWithShape="1">
                <a:blip r:embed="rId33"/>
                <a:stretch>
                  <a:fillRect t="-8451" r="-5804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Прямоугольник 88"/>
              <p:cNvSpPr/>
              <p:nvPr/>
            </p:nvSpPr>
            <p:spPr>
              <a:xfrm>
                <a:off x="4602353" y="4863461"/>
                <a:ext cx="155382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7</m:t>
                      </m:r>
                      <m:r>
                        <a:rPr lang="ru-RU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sz="2200" smtClean="0">
                          <a:ln>
                            <a:solidFill>
                              <a:srgbClr val="0099FF"/>
                            </a:solidFill>
                          </a:ln>
                          <a:latin typeface="Cambria Math"/>
                          <a:ea typeface="Cambria Math"/>
                        </a:rPr>
                        <m:t>△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99FF"/>
                            </a:solidFill>
                          </a:ln>
                          <a:latin typeface="Cambria Math"/>
                          <a:ea typeface="Cambria Math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sz="2200" smtClean="0">
                          <a:ln>
                            <a:solidFill>
                              <a:srgbClr val="0099FF"/>
                            </a:solidFill>
                          </a:ln>
                          <a:latin typeface="Cambria Math"/>
                          <a:ea typeface="Cambria Math"/>
                        </a:rPr>
                        <m:t>AB</m:t>
                      </m:r>
                      <m:r>
                        <a:rPr lang="ru-RU" sz="2200" i="0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200" b="0" i="0" smtClean="0">
                          <a:ln>
                            <a:solidFill>
                              <a:srgbClr val="0099FF"/>
                            </a:solidFill>
                          </a:ln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b="0" i="0" smtClean="0">
                          <a:ln>
                            <a:solidFill>
                              <a:srgbClr val="0099FF"/>
                            </a:solidFill>
                          </a:ln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9" name="Прямоугольник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353" y="4863461"/>
                <a:ext cx="1553823" cy="430887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/>
          <p:cNvSpPr txBox="1"/>
          <p:nvPr/>
        </p:nvSpPr>
        <p:spPr>
          <a:xfrm>
            <a:off x="7349503" y="183089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endParaRPr lang="ru-RU" sz="2800" dirty="0">
              <a:ln>
                <a:solidFill>
                  <a:srgbClr val="6600CC"/>
                </a:solidFill>
              </a:ln>
              <a:solidFill>
                <a:srgbClr val="6600C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6822953" y="2241452"/>
            <a:ext cx="1320477" cy="72000"/>
            <a:chOff x="7481021" y="367006"/>
            <a:chExt cx="1320477" cy="119779"/>
          </a:xfrm>
        </p:grpSpPr>
        <p:cxnSp>
          <p:nvCxnSpPr>
            <p:cNvPr id="99" name="Прямая соединительная линия 98"/>
            <p:cNvCxnSpPr/>
            <p:nvPr/>
          </p:nvCxnSpPr>
          <p:spPr>
            <a:xfrm rot="18836300" flipV="1">
              <a:off x="7496812" y="357975"/>
              <a:ext cx="113019" cy="144601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 rot="18836300" flipV="1">
              <a:off x="8672688" y="351215"/>
              <a:ext cx="113019" cy="144601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Группа 67"/>
          <p:cNvGrpSpPr/>
          <p:nvPr/>
        </p:nvGrpSpPr>
        <p:grpSpPr>
          <a:xfrm>
            <a:off x="8246126" y="1673230"/>
            <a:ext cx="502773" cy="505212"/>
            <a:chOff x="8246126" y="1673230"/>
            <a:chExt cx="502773" cy="505212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8604899" y="2070442"/>
              <a:ext cx="144000" cy="108000"/>
              <a:chOff x="4463233" y="3378730"/>
              <a:chExt cx="183474" cy="117387"/>
            </a:xfrm>
          </p:grpSpPr>
          <p:cxnSp>
            <p:nvCxnSpPr>
              <p:cNvPr id="102" name="Прямая соединительная линия 101"/>
              <p:cNvCxnSpPr/>
              <p:nvPr/>
            </p:nvCxnSpPr>
            <p:spPr>
              <a:xfrm rot="240000" flipV="1">
                <a:off x="4463233" y="3378730"/>
                <a:ext cx="144000" cy="108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/>
              <p:nvPr/>
            </p:nvCxnSpPr>
            <p:spPr>
              <a:xfrm rot="240000" flipV="1">
                <a:off x="4502707" y="3388117"/>
                <a:ext cx="144000" cy="108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Группа 103"/>
            <p:cNvGrpSpPr/>
            <p:nvPr/>
          </p:nvGrpSpPr>
          <p:grpSpPr>
            <a:xfrm>
              <a:off x="8246126" y="1673230"/>
              <a:ext cx="144000" cy="108000"/>
              <a:chOff x="4463233" y="3378730"/>
              <a:chExt cx="183474" cy="117387"/>
            </a:xfrm>
          </p:grpSpPr>
          <p:cxnSp>
            <p:nvCxnSpPr>
              <p:cNvPr id="105" name="Прямая соединительная линия 104"/>
              <p:cNvCxnSpPr/>
              <p:nvPr/>
            </p:nvCxnSpPr>
            <p:spPr>
              <a:xfrm rot="240000" flipV="1">
                <a:off x="4463233" y="3378730"/>
                <a:ext cx="144000" cy="108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единительная линия 105"/>
              <p:cNvCxnSpPr/>
              <p:nvPr/>
            </p:nvCxnSpPr>
            <p:spPr>
              <a:xfrm rot="240000" flipV="1">
                <a:off x="4502707" y="3388117"/>
                <a:ext cx="144000" cy="108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 73"/>
              <p:cNvSpPr/>
              <p:nvPr/>
            </p:nvSpPr>
            <p:spPr>
              <a:xfrm>
                <a:off x="8557115" y="176761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4" name="Прямоугольник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115" y="1767613"/>
                <a:ext cx="365806" cy="369332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2555776" y="795119"/>
                <a:ext cx="1895455" cy="470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МВ</m:t>
                      </m:r>
                      <m:r>
                        <a:rPr lang="ru-RU" sz="220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200" b="0" i="1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ru-RU" sz="22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22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795119"/>
                <a:ext cx="1895455" cy="470835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 flipH="1">
            <a:off x="7664546" y="1930068"/>
            <a:ext cx="828000" cy="1628019"/>
          </a:xfrm>
          <a:prstGeom prst="line">
            <a:avLst/>
          </a:prstGeom>
          <a:ln w="28575">
            <a:solidFill>
              <a:srgbClr val="00CC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 flipV="1">
            <a:off x="7030332" y="319496"/>
            <a:ext cx="1807573" cy="1967284"/>
          </a:xfrm>
          <a:prstGeom prst="line">
            <a:avLst/>
          </a:prstGeom>
          <a:ln w="28575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0800000" flipH="1">
            <a:off x="7649904" y="2288965"/>
            <a:ext cx="1188000" cy="128160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7030332" y="374050"/>
            <a:ext cx="619574" cy="3176574"/>
          </a:xfrm>
          <a:prstGeom prst="line">
            <a:avLst/>
          </a:prstGeom>
          <a:ln w="28575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8028384" y="2443400"/>
                <a:ext cx="541430" cy="337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400" i="1" smtClean="0">
                              <a:ln>
                                <a:solidFill>
                                  <a:srgbClr val="009900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1400" b="0" i="1" smtClean="0">
                              <a:ln>
                                <a:solidFill>
                                  <a:srgbClr val="009900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15</m:t>
                          </m:r>
                        </m:e>
                      </m:rad>
                    </m:oMath>
                  </m:oMathPara>
                </a14:m>
                <a:endParaRPr lang="ru-RU" sz="1400" dirty="0">
                  <a:ln>
                    <a:solidFill>
                      <a:srgbClr val="009900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2443400"/>
                <a:ext cx="541430" cy="337528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Прямоугольник 107"/>
              <p:cNvSpPr/>
              <p:nvPr/>
            </p:nvSpPr>
            <p:spPr>
              <a:xfrm>
                <a:off x="5364088" y="5283315"/>
                <a:ext cx="1985415" cy="8025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7+15−24</m:t>
                          </m:r>
                        </m:num>
                        <m:den>
                          <m:r>
                            <a:rPr lang="en-US" sz="2200">
                              <a:latin typeface="Cambria Math"/>
                              <a:ea typeface="Cambria Math"/>
                            </a:rPr>
                            <m:t>2∙</m:t>
                          </m:r>
                          <m:rad>
                            <m:radPr>
                              <m:degHide m:val="on"/>
                              <m:ctrlP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15</m:t>
                              </m:r>
                            </m:e>
                          </m:rad>
                          <m:r>
                            <a:rPr lang="en-US" sz="2200"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7</m:t>
                              </m:r>
                            </m:e>
                          </m:rad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08" name="Прямоугольник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283315"/>
                <a:ext cx="1985415" cy="802527"/>
              </a:xfrm>
              <a:prstGeom prst="rect">
                <a:avLst/>
              </a:prstGeom>
              <a:blipFill rotWithShape="1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Прямоугольник 108"/>
              <p:cNvSpPr/>
              <p:nvPr/>
            </p:nvSpPr>
            <p:spPr>
              <a:xfrm>
                <a:off x="7086847" y="5283315"/>
                <a:ext cx="1157561" cy="791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105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09" name="Прямоугольник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847" y="5283315"/>
                <a:ext cx="1157561" cy="791755"/>
              </a:xfrm>
              <a:prstGeom prst="rect">
                <a:avLst/>
              </a:prstGeom>
              <a:blipFill rotWithShape="1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Прямоугольник 110"/>
              <p:cNvSpPr/>
              <p:nvPr/>
            </p:nvSpPr>
            <p:spPr>
              <a:xfrm>
                <a:off x="4789077" y="4382746"/>
                <a:ext cx="1727139" cy="468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>
                          <a:latin typeface="Cambria Math"/>
                          <a:ea typeface="Cambria Math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9900FF"/>
                            </a:solidFill>
                          </a:ln>
                          <a:latin typeface="Cambria Math"/>
                          <a:ea typeface="Cambria Math"/>
                        </a:rPr>
                        <m:t>MP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n>
                                <a:solidFill>
                                  <a:srgbClr val="9900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9900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7</m:t>
                          </m:r>
                        </m:e>
                      </m:rad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1" name="Прямоугольник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077" y="4382746"/>
                <a:ext cx="1727139" cy="468654"/>
              </a:xfrm>
              <a:prstGeom prst="rect">
                <a:avLst/>
              </a:prstGeom>
              <a:blipFill rotWithShape="1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6525288" y="3665491"/>
                <a:ext cx="2583216" cy="771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smtClean="0">
                          <a:ln>
                            <a:solidFill>
                              <a:srgbClr val="00B050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200">
                          <a:ln>
                            <a:solidFill>
                              <a:srgbClr val="00B050"/>
                            </a:solidFill>
                          </a:ln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ru-RU" sz="2200" b="0" i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/>
                                  <a:ea typeface="Cambria Math"/>
                                </a:rPr>
                                <m:t>AB</m:t>
                              </m:r>
                            </m:e>
                            <m:sup>
                              <m:r>
                                <a:rPr lang="en-US" sz="220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  <a:ea typeface="Cambria Math"/>
                            </a:rPr>
                            <m:t>SB</m:t>
                          </m:r>
                        </m:den>
                      </m:f>
                      <m:r>
                        <a:rPr lang="ru-RU" sz="2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16</m:t>
                          </m:r>
                        </m:num>
                        <m:den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16</m:t>
                          </m:r>
                        </m:den>
                      </m:f>
                      <m:r>
                        <a:rPr lang="en-US" sz="220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20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288" y="3665491"/>
                <a:ext cx="2583216" cy="771621"/>
              </a:xfrm>
              <a:prstGeom prst="rect">
                <a:avLst/>
              </a:prstGeom>
              <a:blipFill rotWithShape="1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Прямоугольник 84"/>
              <p:cNvSpPr/>
              <p:nvPr/>
            </p:nvSpPr>
            <p:spPr>
              <a:xfrm>
                <a:off x="7157300" y="2420597"/>
                <a:ext cx="541430" cy="3331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400" i="1" smtClean="0">
                              <a:ln>
                                <a:solidFill>
                                  <a:srgbClr val="00589A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1400" b="0" i="1" smtClean="0">
                              <a:ln>
                                <a:solidFill>
                                  <a:srgbClr val="00589A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24</m:t>
                          </m:r>
                        </m:e>
                      </m:rad>
                    </m:oMath>
                  </m:oMathPara>
                </a14:m>
                <a:endParaRPr lang="ru-RU" sz="1400" dirty="0">
                  <a:ln>
                    <a:solidFill>
                      <a:srgbClr val="00589A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Прямоугольник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300" y="2420597"/>
                <a:ext cx="541430" cy="333168"/>
              </a:xfrm>
              <a:prstGeom prst="rect">
                <a:avLst/>
              </a:prstGeom>
              <a:blipFill rotWithShape="1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Овал 91"/>
          <p:cNvSpPr/>
          <p:nvPr/>
        </p:nvSpPr>
        <p:spPr>
          <a:xfrm rot="5400000">
            <a:off x="8468153" y="1876068"/>
            <a:ext cx="54000" cy="54000"/>
          </a:xfrm>
          <a:prstGeom prst="ellipse">
            <a:avLst/>
          </a:prstGeom>
          <a:solidFill>
            <a:srgbClr val="9900FF"/>
          </a:solidFill>
          <a:ln w="28575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67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3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5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7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0" grpId="0"/>
      <p:bldP spid="107" grpId="0"/>
      <p:bldP spid="107" grpId="1"/>
      <p:bldP spid="73" grpId="0"/>
      <p:bldP spid="61" grpId="0" animBg="1"/>
      <p:bldP spid="61" grpId="1" animBg="1"/>
      <p:bldP spid="53" grpId="0" animBg="1"/>
      <p:bldP spid="53" grpId="1" animBg="1"/>
      <p:bldP spid="57" grpId="0"/>
      <p:bldP spid="46" grpId="0"/>
      <p:bldP spid="48" grpId="0"/>
      <p:bldP spid="52" grpId="0"/>
      <p:bldP spid="56" grpId="0"/>
      <p:bldP spid="59" grpId="0"/>
      <p:bldP spid="62" grpId="0" animBg="1"/>
      <p:bldP spid="62" grpId="1" animBg="1"/>
      <p:bldP spid="4" grpId="0"/>
      <p:bldP spid="63" grpId="0"/>
      <p:bldP spid="64" grpId="0"/>
      <p:bldP spid="5" grpId="0" animBg="1"/>
      <p:bldP spid="67" grpId="0"/>
      <p:bldP spid="69" grpId="0"/>
      <p:bldP spid="70" grpId="0" animBg="1"/>
      <p:bldP spid="71" grpId="0"/>
      <p:bldP spid="6" grpId="0"/>
      <p:bldP spid="72" grpId="0"/>
      <p:bldP spid="7" grpId="0"/>
      <p:bldP spid="77" grpId="0"/>
      <p:bldP spid="78" grpId="0"/>
      <p:bldP spid="79" grpId="0"/>
      <p:bldP spid="33" grpId="0"/>
      <p:bldP spid="83" grpId="0" animBg="1"/>
      <p:bldP spid="83" grpId="1" animBg="1"/>
      <p:bldP spid="84" grpId="0" animBg="1"/>
      <p:bldP spid="84" grpId="1" animBg="1"/>
      <p:bldP spid="37" grpId="0"/>
      <p:bldP spid="37" grpId="1"/>
      <p:bldP spid="86" grpId="0"/>
      <p:bldP spid="87" grpId="0"/>
      <p:bldP spid="88" grpId="0"/>
      <p:bldP spid="89" grpId="0"/>
      <p:bldP spid="97" grpId="0"/>
      <p:bldP spid="74" grpId="0"/>
      <p:bldP spid="44" grpId="0"/>
      <p:bldP spid="41" grpId="0"/>
      <p:bldP spid="41" grpId="1"/>
      <p:bldP spid="108" grpId="0"/>
      <p:bldP spid="109" grpId="0"/>
      <p:bldP spid="111" grpId="0"/>
      <p:bldP spid="112" grpId="0"/>
      <p:bldP spid="85" grpId="0"/>
      <p:bldP spid="85" grpId="1"/>
      <p:bldP spid="92" grpId="0" animBg="1"/>
      <p:bldP spid="9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Скругленный прямоугольник 153"/>
          <p:cNvSpPr/>
          <p:nvPr/>
        </p:nvSpPr>
        <p:spPr>
          <a:xfrm>
            <a:off x="1792758" y="560737"/>
            <a:ext cx="5587554" cy="924047"/>
          </a:xfrm>
          <a:prstGeom prst="roundRect">
            <a:avLst/>
          </a:prstGeom>
          <a:solidFill>
            <a:srgbClr val="FFE8C5"/>
          </a:solidFill>
          <a:ln w="28575">
            <a:solidFill>
              <a:srgbClr val="CC33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40307" y="-2233"/>
            <a:ext cx="20633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Задание №15</a:t>
            </a:r>
            <a:endParaRPr kumimoji="0" lang="ru-RU" sz="2400" i="0" u="sng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3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006990" y="1628800"/>
            <a:ext cx="152351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Решение.  </a:t>
            </a:r>
            <a:r>
              <a:rPr kumimoji="0" lang="ru-RU" sz="2000" i="0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i="0" u="sng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55" name="Прямая со стрелкой 154"/>
          <p:cNvCxnSpPr/>
          <p:nvPr/>
        </p:nvCxnSpPr>
        <p:spPr>
          <a:xfrm flipV="1">
            <a:off x="4823521" y="4485206"/>
            <a:ext cx="3812260" cy="4790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" name="Группа 22"/>
          <p:cNvGrpSpPr/>
          <p:nvPr/>
        </p:nvGrpSpPr>
        <p:grpSpPr>
          <a:xfrm flipH="1">
            <a:off x="7685756" y="4520472"/>
            <a:ext cx="774385" cy="186698"/>
            <a:chOff x="3170615" y="5789816"/>
            <a:chExt cx="778854" cy="166222"/>
          </a:xfrm>
        </p:grpSpPr>
        <p:cxnSp>
          <p:nvCxnSpPr>
            <p:cNvPr id="175" name="Прямая соединительная линия 174"/>
            <p:cNvCxnSpPr/>
            <p:nvPr/>
          </p:nvCxnSpPr>
          <p:spPr>
            <a:xfrm rot="18480000" flipV="1">
              <a:off x="3096401" y="5864030"/>
              <a:ext cx="149416" cy="9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/>
            <p:cNvCxnSpPr/>
            <p:nvPr/>
          </p:nvCxnSpPr>
          <p:spPr>
            <a:xfrm rot="18480000" flipV="1">
              <a:off x="3251974" y="5867390"/>
              <a:ext cx="149416" cy="9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Прямая соединительная линия 176"/>
            <p:cNvCxnSpPr/>
            <p:nvPr/>
          </p:nvCxnSpPr>
          <p:spPr>
            <a:xfrm rot="18480000" flipV="1">
              <a:off x="3407547" y="5870752"/>
              <a:ext cx="149416" cy="9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Прямая соединительная линия 177"/>
            <p:cNvCxnSpPr/>
            <p:nvPr/>
          </p:nvCxnSpPr>
          <p:spPr>
            <a:xfrm rot="18480000" flipV="1">
              <a:off x="3563121" y="5874113"/>
              <a:ext cx="149416" cy="9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Прямая соединительная линия 178"/>
            <p:cNvCxnSpPr/>
            <p:nvPr/>
          </p:nvCxnSpPr>
          <p:spPr>
            <a:xfrm rot="18480000" flipV="1">
              <a:off x="3718693" y="5877474"/>
              <a:ext cx="149416" cy="9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Прямая соединительная линия 179"/>
            <p:cNvCxnSpPr/>
            <p:nvPr/>
          </p:nvCxnSpPr>
          <p:spPr>
            <a:xfrm rot="18480000" flipV="1">
              <a:off x="3874267" y="5880836"/>
              <a:ext cx="149416" cy="9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TextBox 64"/>
          <p:cNvSpPr txBox="1"/>
          <p:nvPr/>
        </p:nvSpPr>
        <p:spPr>
          <a:xfrm>
            <a:off x="8610174" y="4245658"/>
            <a:ext cx="4862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200" i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" name="Полилиния 181"/>
          <p:cNvSpPr/>
          <p:nvPr/>
        </p:nvSpPr>
        <p:spPr>
          <a:xfrm>
            <a:off x="6521451" y="4187029"/>
            <a:ext cx="1055007" cy="281383"/>
          </a:xfrm>
          <a:custGeom>
            <a:avLst/>
            <a:gdLst>
              <a:gd name="connsiteX0" fmla="*/ 0 w 990600"/>
              <a:gd name="connsiteY0" fmla="*/ 186267 h 186267"/>
              <a:gd name="connsiteX1" fmla="*/ 406400 w 990600"/>
              <a:gd name="connsiteY1" fmla="*/ 21167 h 186267"/>
              <a:gd name="connsiteX2" fmla="*/ 774700 w 990600"/>
              <a:gd name="connsiteY2" fmla="*/ 59267 h 186267"/>
              <a:gd name="connsiteX3" fmla="*/ 990600 w 990600"/>
              <a:gd name="connsiteY3" fmla="*/ 186267 h 186267"/>
              <a:gd name="connsiteX4" fmla="*/ 990600 w 990600"/>
              <a:gd name="connsiteY4" fmla="*/ 186267 h 18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186267">
                <a:moveTo>
                  <a:pt x="0" y="186267"/>
                </a:moveTo>
                <a:cubicBezTo>
                  <a:pt x="138641" y="114300"/>
                  <a:pt x="277283" y="42334"/>
                  <a:pt x="406400" y="21167"/>
                </a:cubicBezTo>
                <a:cubicBezTo>
                  <a:pt x="535517" y="0"/>
                  <a:pt x="677334" y="31750"/>
                  <a:pt x="774700" y="59267"/>
                </a:cubicBezTo>
                <a:cubicBezTo>
                  <a:pt x="872066" y="86784"/>
                  <a:pt x="990600" y="186267"/>
                  <a:pt x="990600" y="186267"/>
                </a:cubicBezTo>
                <a:lnTo>
                  <a:pt x="990600" y="186267"/>
                </a:lnTo>
              </a:path>
            </a:pathLst>
          </a:custGeom>
          <a:ln w="127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7610145" y="4139111"/>
            <a:ext cx="763579" cy="316278"/>
          </a:xfrm>
          <a:custGeom>
            <a:avLst/>
            <a:gdLst>
              <a:gd name="connsiteX0" fmla="*/ 0 w 673100"/>
              <a:gd name="connsiteY0" fmla="*/ 279400 h 279400"/>
              <a:gd name="connsiteX1" fmla="*/ 215900 w 673100"/>
              <a:gd name="connsiteY1" fmla="*/ 101600 h 279400"/>
              <a:gd name="connsiteX2" fmla="*/ 673100 w 673100"/>
              <a:gd name="connsiteY2" fmla="*/ 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100" h="279400">
                <a:moveTo>
                  <a:pt x="0" y="279400"/>
                </a:moveTo>
                <a:cubicBezTo>
                  <a:pt x="51858" y="213783"/>
                  <a:pt x="103717" y="148167"/>
                  <a:pt x="215900" y="101600"/>
                </a:cubicBezTo>
                <a:cubicBezTo>
                  <a:pt x="328083" y="55033"/>
                  <a:pt x="500591" y="27516"/>
                  <a:pt x="673100" y="0"/>
                </a:cubicBezTo>
              </a:path>
            </a:pathLst>
          </a:custGeom>
          <a:ln w="127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5" name="Полилиния 184"/>
          <p:cNvSpPr/>
          <p:nvPr/>
        </p:nvSpPr>
        <p:spPr>
          <a:xfrm flipH="1">
            <a:off x="4823521" y="4155272"/>
            <a:ext cx="730286" cy="334723"/>
          </a:xfrm>
          <a:custGeom>
            <a:avLst/>
            <a:gdLst>
              <a:gd name="connsiteX0" fmla="*/ 0 w 673100"/>
              <a:gd name="connsiteY0" fmla="*/ 279400 h 279400"/>
              <a:gd name="connsiteX1" fmla="*/ 215900 w 673100"/>
              <a:gd name="connsiteY1" fmla="*/ 101600 h 279400"/>
              <a:gd name="connsiteX2" fmla="*/ 673100 w 673100"/>
              <a:gd name="connsiteY2" fmla="*/ 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100" h="279400">
                <a:moveTo>
                  <a:pt x="0" y="279400"/>
                </a:moveTo>
                <a:cubicBezTo>
                  <a:pt x="51858" y="213783"/>
                  <a:pt x="103717" y="148167"/>
                  <a:pt x="215900" y="101600"/>
                </a:cubicBezTo>
                <a:cubicBezTo>
                  <a:pt x="328083" y="55033"/>
                  <a:pt x="500591" y="27516"/>
                  <a:pt x="673100" y="0"/>
                </a:cubicBezTo>
              </a:path>
            </a:pathLst>
          </a:custGeom>
          <a:ln w="127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6" name="TextBox 70"/>
          <p:cNvSpPr txBox="1"/>
          <p:nvPr/>
        </p:nvSpPr>
        <p:spPr>
          <a:xfrm>
            <a:off x="8049561" y="4120362"/>
            <a:ext cx="324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3399"/>
                </a:solidFill>
              </a:rPr>
              <a:t>+</a:t>
            </a:r>
            <a:endParaRPr lang="ru-RU" sz="2000" b="1" dirty="0">
              <a:solidFill>
                <a:srgbClr val="003399"/>
              </a:solidFill>
            </a:endParaRPr>
          </a:p>
        </p:txBody>
      </p:sp>
      <p:sp>
        <p:nvSpPr>
          <p:cNvPr id="187" name="TextBox 71"/>
          <p:cNvSpPr txBox="1"/>
          <p:nvPr/>
        </p:nvSpPr>
        <p:spPr>
          <a:xfrm>
            <a:off x="6925942" y="4142879"/>
            <a:ext cx="324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3399"/>
                </a:solidFill>
              </a:rPr>
              <a:t>–</a:t>
            </a:r>
            <a:endParaRPr lang="ru-RU" sz="2000" b="1" dirty="0">
              <a:solidFill>
                <a:srgbClr val="003399"/>
              </a:solidFill>
            </a:endParaRPr>
          </a:p>
        </p:txBody>
      </p:sp>
      <p:sp>
        <p:nvSpPr>
          <p:cNvPr id="190" name="TextBox 65"/>
          <p:cNvSpPr txBox="1"/>
          <p:nvPr/>
        </p:nvSpPr>
        <p:spPr>
          <a:xfrm>
            <a:off x="7352579" y="4485206"/>
            <a:ext cx="567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4</a:t>
            </a:r>
            <a:endParaRPr lang="ru-RU" sz="2200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1" name="TextBox 74"/>
          <p:cNvSpPr txBox="1"/>
          <p:nvPr/>
        </p:nvSpPr>
        <p:spPr>
          <a:xfrm>
            <a:off x="5390431" y="4498639"/>
            <a:ext cx="567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0</a:t>
            </a:r>
            <a:endParaRPr lang="ru-RU" sz="2200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59" name="Овал 158"/>
          <p:cNvSpPr/>
          <p:nvPr/>
        </p:nvSpPr>
        <p:spPr>
          <a:xfrm rot="10800000">
            <a:off x="7514660" y="4445129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07704" y="581909"/>
                <a:ext cx="5472608" cy="832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Решите неравенство  </m:t>
                      </m:r>
                      <m:f>
                        <m:fPr>
                          <m:ctrlPr>
                            <a:rPr lang="en-US" sz="2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200" b="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200" b="0" i="1" smtClean="0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ru-RU" sz="2200" b="0" i="1" smtClean="0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200" b="0" i="1" smtClean="0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9</m:t>
                                  </m:r>
                                  <m:r>
                                    <a:rPr lang="en-US" sz="2200" b="0" i="1" smtClean="0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−13</m:t>
                          </m:r>
                        </m:num>
                        <m:den>
                          <m:sSubSup>
                            <m:sSubSupPr>
                              <m:ctrlPr>
                                <a:rPr lang="ru-RU" sz="2200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ru-RU" sz="220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220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ru-RU" sz="220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200" b="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200" b="0" i="1" smtClean="0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sSup>
                                <m:sSupPr>
                                  <m:ctrlPr>
                                    <a:rPr lang="en-US" sz="2200" b="0" i="1" smtClean="0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US" sz="2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≤1</m:t>
                      </m:r>
                    </m:oMath>
                  </m:oMathPara>
                </a14:m>
                <a:endParaRPr lang="ru-RU" sz="2200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81909"/>
                <a:ext cx="5472608" cy="8325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9" name="Полилиния 288"/>
          <p:cNvSpPr/>
          <p:nvPr/>
        </p:nvSpPr>
        <p:spPr>
          <a:xfrm>
            <a:off x="5525835" y="4179633"/>
            <a:ext cx="1025877" cy="285960"/>
          </a:xfrm>
          <a:custGeom>
            <a:avLst/>
            <a:gdLst>
              <a:gd name="connsiteX0" fmla="*/ 0 w 990600"/>
              <a:gd name="connsiteY0" fmla="*/ 186267 h 186267"/>
              <a:gd name="connsiteX1" fmla="*/ 406400 w 990600"/>
              <a:gd name="connsiteY1" fmla="*/ 21167 h 186267"/>
              <a:gd name="connsiteX2" fmla="*/ 774700 w 990600"/>
              <a:gd name="connsiteY2" fmla="*/ 59267 h 186267"/>
              <a:gd name="connsiteX3" fmla="*/ 990600 w 990600"/>
              <a:gd name="connsiteY3" fmla="*/ 186267 h 186267"/>
              <a:gd name="connsiteX4" fmla="*/ 990600 w 990600"/>
              <a:gd name="connsiteY4" fmla="*/ 186267 h 18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186267">
                <a:moveTo>
                  <a:pt x="0" y="186267"/>
                </a:moveTo>
                <a:cubicBezTo>
                  <a:pt x="138641" y="114300"/>
                  <a:pt x="277283" y="42334"/>
                  <a:pt x="406400" y="21167"/>
                </a:cubicBezTo>
                <a:cubicBezTo>
                  <a:pt x="535517" y="0"/>
                  <a:pt x="677334" y="31750"/>
                  <a:pt x="774700" y="59267"/>
                </a:cubicBezTo>
                <a:cubicBezTo>
                  <a:pt x="872066" y="86784"/>
                  <a:pt x="990600" y="186267"/>
                  <a:pt x="990600" y="186267"/>
                </a:cubicBezTo>
                <a:lnTo>
                  <a:pt x="990600" y="186267"/>
                </a:lnTo>
              </a:path>
            </a:pathLst>
          </a:custGeom>
          <a:ln w="127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90" name="TextBox 72"/>
          <p:cNvSpPr txBox="1"/>
          <p:nvPr/>
        </p:nvSpPr>
        <p:spPr>
          <a:xfrm>
            <a:off x="4945849" y="4153273"/>
            <a:ext cx="324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3399"/>
                </a:solidFill>
              </a:rPr>
              <a:t>+</a:t>
            </a:r>
            <a:endParaRPr lang="ru-RU" sz="2000" b="1" dirty="0">
              <a:solidFill>
                <a:srgbClr val="003399"/>
              </a:solidFill>
            </a:endParaRPr>
          </a:p>
        </p:txBody>
      </p:sp>
      <p:sp>
        <p:nvSpPr>
          <p:cNvPr id="291" name="TextBox 74"/>
          <p:cNvSpPr txBox="1"/>
          <p:nvPr/>
        </p:nvSpPr>
        <p:spPr>
          <a:xfrm>
            <a:off x="6416475" y="4481142"/>
            <a:ext cx="567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3</a:t>
            </a:r>
            <a:endParaRPr lang="ru-RU" sz="2200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92" name="Овал 291"/>
          <p:cNvSpPr/>
          <p:nvPr/>
        </p:nvSpPr>
        <p:spPr>
          <a:xfrm rot="10800000">
            <a:off x="6484501" y="4429601"/>
            <a:ext cx="108000" cy="10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293" name="Группа 21"/>
          <p:cNvGrpSpPr/>
          <p:nvPr/>
        </p:nvGrpSpPr>
        <p:grpSpPr>
          <a:xfrm rot="21540000">
            <a:off x="4803631" y="4520376"/>
            <a:ext cx="625477" cy="211462"/>
            <a:chOff x="7156465" y="5932692"/>
            <a:chExt cx="623280" cy="162860"/>
          </a:xfrm>
        </p:grpSpPr>
        <p:cxnSp>
          <p:nvCxnSpPr>
            <p:cNvPr id="302" name="Прямая соединительная линия 301"/>
            <p:cNvCxnSpPr/>
            <p:nvPr/>
          </p:nvCxnSpPr>
          <p:spPr>
            <a:xfrm rot="18480000" flipV="1">
              <a:off x="7082251" y="6006906"/>
              <a:ext cx="149416" cy="9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Прямая соединительная линия 302"/>
            <p:cNvCxnSpPr/>
            <p:nvPr/>
          </p:nvCxnSpPr>
          <p:spPr>
            <a:xfrm rot="18480000" flipV="1">
              <a:off x="7237824" y="6010266"/>
              <a:ext cx="149416" cy="9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Прямая соединительная линия 303"/>
            <p:cNvCxnSpPr/>
            <p:nvPr/>
          </p:nvCxnSpPr>
          <p:spPr>
            <a:xfrm rot="18480000" flipV="1">
              <a:off x="7393397" y="6013628"/>
              <a:ext cx="149416" cy="9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Прямая соединительная линия 304"/>
            <p:cNvCxnSpPr/>
            <p:nvPr/>
          </p:nvCxnSpPr>
          <p:spPr>
            <a:xfrm rot="18480000" flipV="1">
              <a:off x="7548971" y="6016989"/>
              <a:ext cx="149416" cy="9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Прямая соединительная линия 305"/>
            <p:cNvCxnSpPr/>
            <p:nvPr/>
          </p:nvCxnSpPr>
          <p:spPr>
            <a:xfrm rot="18480000" flipV="1">
              <a:off x="7704543" y="6020350"/>
              <a:ext cx="149416" cy="9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7" name="TextBox 306"/>
              <p:cNvSpPr txBox="1"/>
              <p:nvPr/>
            </p:nvSpPr>
            <p:spPr>
              <a:xfrm>
                <a:off x="104890" y="2201795"/>
                <a:ext cx="3908570" cy="1173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2200" i="1"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200">
                                                  <a:latin typeface="Cambria Math"/>
                                                </a:rPr>
                                                <m:t>log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9</m:t>
                                          </m:r>
                                        </m:e>
                                      </m:func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+</m:t>
                                      </m:r>
                                      <m:func>
                                        <m:funcPr>
                                          <m:ctrlPr>
                                            <a:rPr lang="en-US" sz="2200" i="1"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200">
                                                  <a:latin typeface="Cambria Math"/>
                                                </a:rPr>
                                                <m:t>log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e>
                                  </m:d>
                                  <m:r>
                                    <a:rPr lang="en-US" sz="2200" i="1">
                                      <a:latin typeface="Cambria Math"/>
                                    </a:rPr>
                                    <m:t>−13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ru-RU" sz="22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2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ru-RU" sz="2200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  <m:sup>
                                      <m:r>
                                        <a:rPr lang="ru-RU"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200" i="1"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>
                                              <a:latin typeface="Cambria Math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den>
                              </m:f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&gt;0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07" name="TextBox 3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90" y="2201795"/>
                <a:ext cx="3908570" cy="11732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TextBox 312"/>
              <p:cNvSpPr txBox="1"/>
              <p:nvPr/>
            </p:nvSpPr>
            <p:spPr>
              <a:xfrm>
                <a:off x="4283968" y="2201795"/>
                <a:ext cx="3691331" cy="771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22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2+</m:t>
                              </m:r>
                              <m:r>
                                <a:rPr lang="en-US" sz="22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−13−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+4</m:t>
                          </m:r>
                          <m:r>
                            <a:rPr lang="en-US" sz="2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2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≤0</m:t>
                      </m:r>
                      <m:r>
                        <a:rPr lang="ru-RU" sz="22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13" name="TextBox 3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201795"/>
                <a:ext cx="3691331" cy="7716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TextBox 314"/>
              <p:cNvSpPr txBox="1"/>
              <p:nvPr/>
            </p:nvSpPr>
            <p:spPr>
              <a:xfrm>
                <a:off x="3667281" y="3294513"/>
                <a:ext cx="2412392" cy="83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+6</m:t>
                          </m:r>
                          <m:r>
                            <a:rPr lang="en-US" sz="22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2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−9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−4</m:t>
                              </m:r>
                            </m:e>
                          </m:d>
                        </m:den>
                      </m:f>
                      <m:r>
                        <a:rPr lang="en-US" sz="22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≤0</m:t>
                      </m:r>
                      <m:r>
                        <a:rPr lang="ru-RU" sz="22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15" name="TextBox 3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281" y="3294513"/>
                <a:ext cx="2412392" cy="8317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9" name="TextBox 71"/>
          <p:cNvSpPr txBox="1"/>
          <p:nvPr/>
        </p:nvSpPr>
        <p:spPr>
          <a:xfrm>
            <a:off x="5881953" y="4137491"/>
            <a:ext cx="324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3399"/>
                </a:solidFill>
              </a:rPr>
              <a:t>–</a:t>
            </a:r>
            <a:endParaRPr lang="ru-RU" sz="2000" b="1" dirty="0">
              <a:solidFill>
                <a:srgbClr val="00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716016" y="5538617"/>
                <a:ext cx="401032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en-US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ru-RU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;1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27</m:t>
                          </m:r>
                        </m:e>
                      </m:d>
                      <m:r>
                        <a:rPr lang="en-US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∪</m:t>
                      </m:r>
                      <m:d>
                        <m:dPr>
                          <m:ctrlPr>
                            <a:rPr lang="en-US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81;+∞</m:t>
                          </m: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538617"/>
                <a:ext cx="4010329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Группа 7"/>
          <p:cNvGrpSpPr/>
          <p:nvPr/>
        </p:nvGrpSpPr>
        <p:grpSpPr>
          <a:xfrm>
            <a:off x="4283968" y="6165303"/>
            <a:ext cx="4944046" cy="544521"/>
            <a:chOff x="4283968" y="6165303"/>
            <a:chExt cx="4944046" cy="544521"/>
          </a:xfrm>
        </p:grpSpPr>
        <p:sp>
          <p:nvSpPr>
            <p:cNvPr id="326" name="Скругленный прямоугольник 325"/>
            <p:cNvSpPr/>
            <p:nvPr/>
          </p:nvSpPr>
          <p:spPr>
            <a:xfrm rot="10800000">
              <a:off x="4302983" y="6165303"/>
              <a:ext cx="4793435" cy="544521"/>
            </a:xfrm>
            <a:prstGeom prst="roundRect">
              <a:avLst>
                <a:gd name="adj" fmla="val 23762"/>
              </a:avLst>
            </a:prstGeom>
            <a:solidFill>
              <a:srgbClr val="FFE8C5"/>
            </a:solidFill>
            <a:ln w="28575">
              <a:solidFill>
                <a:srgbClr val="CC33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0" name="Прямоугольник 329"/>
                <p:cNvSpPr/>
                <p:nvPr/>
              </p:nvSpPr>
              <p:spPr>
                <a:xfrm>
                  <a:off x="4283968" y="6203536"/>
                  <a:ext cx="49440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4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  <a:ea typeface="Cambria Math"/>
                          </a:rPr>
                          <m:t>Ответ:</m:t>
                        </m:r>
                        <m:r>
                          <a:rPr lang="en-US" sz="2400" b="0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b="0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  <a:ea typeface="Cambria Math"/>
                          </a:rPr>
                          <m:t>∈</m:t>
                        </m:r>
                        <m:d>
                          <m:dPr>
                            <m:ctrlPr>
                              <a:rPr lang="en-US" sz="240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a:rPr lang="ru-RU" sz="2400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  <a:ea typeface="Cambria Math"/>
                              </a:rPr>
                              <m:t>;1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400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  <a:ea typeface="Cambria Math"/>
                              </a:rPr>
                              <m:t>27</m:t>
                            </m:r>
                          </m:e>
                        </m:d>
                        <m:r>
                          <a:rPr lang="en-US" sz="2400" b="0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  <a:ea typeface="Cambria Math"/>
                          </a:rPr>
                          <m:t>∪</m:t>
                        </m:r>
                        <m:d>
                          <m:dPr>
                            <m:ctrlPr>
                              <a:rPr lang="en-US" sz="240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400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  <a:ea typeface="Cambria Math"/>
                              </a:rPr>
                              <m:t>81;+∞</m:t>
                            </m:r>
                          </m:e>
                        </m:d>
                      </m:oMath>
                    </m:oMathPara>
                  </a14:m>
                  <a:endParaRPr lang="ru-RU" sz="2400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</mc:Choice>
          <mc:Fallback xmlns="">
            <p:sp>
              <p:nvSpPr>
                <p:cNvPr id="330" name="Прямоугольник 3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968" y="6203536"/>
                  <a:ext cx="4944046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37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1" name="Овал 330"/>
          <p:cNvSpPr/>
          <p:nvPr/>
        </p:nvSpPr>
        <p:spPr>
          <a:xfrm rot="10800000">
            <a:off x="5499807" y="4437507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51520" y="3302993"/>
                <a:ext cx="3457165" cy="771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4+2</m:t>
                          </m:r>
                          <m:r>
                            <a:rPr lang="en-US" sz="2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−13−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+4</m:t>
                          </m:r>
                          <m:r>
                            <a:rPr lang="en-US" sz="2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2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≤0</m:t>
                      </m:r>
                      <m:r>
                        <a:rPr lang="ru-RU" sz="22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02993"/>
                <a:ext cx="3457165" cy="77162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042828" y="3241614"/>
                <a:ext cx="1819216" cy="819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−4</m:t>
                              </m:r>
                            </m:e>
                          </m:d>
                        </m:den>
                      </m:f>
                      <m:r>
                        <a:rPr lang="en-US" sz="22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2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ru-RU" sz="22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828" y="3241614"/>
                <a:ext cx="1819216" cy="8195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35496" y="5083038"/>
                <a:ext cx="1002582" cy="990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sz="22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=3</m:t>
                              </m:r>
                            </m:e>
                            <m:e>
                              <m: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083038"/>
                <a:ext cx="1002582" cy="99033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187624" y="4873790"/>
                <a:ext cx="1812612" cy="1453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ru-RU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func>
                                        <m:funcPr>
                                          <m:ctrlPr>
                                            <a:rPr lang="en-US" sz="2200" i="1"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200">
                                                  <a:latin typeface="Cambria Math"/>
                                                </a:rPr>
                                                <m:t>log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&lt;0</m:t>
                                      </m:r>
                                    </m:e>
                                    <m:e>
                                      <m:func>
                                        <m:funcPr>
                                          <m:ctrlPr>
                                            <a:rPr lang="en-US" sz="2200" i="1"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200">
                                                  <a:latin typeface="Cambria Math"/>
                                                </a:rPr>
                                                <m:t>log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=3</m:t>
                                      </m:r>
                                    </m:e>
                                    <m:e>
                                      <m:func>
                                        <m:funcPr>
                                          <m:ctrlPr>
                                            <a:rPr lang="en-US" sz="2200" i="1"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200">
                                                  <a:latin typeface="Cambria Math"/>
                                                </a:rPr>
                                                <m:t>log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&gt;4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&gt;0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873790"/>
                <a:ext cx="1812612" cy="145353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/>
          <p:cNvGrpSpPr/>
          <p:nvPr/>
        </p:nvGrpSpPr>
        <p:grpSpPr>
          <a:xfrm>
            <a:off x="87895" y="4095081"/>
            <a:ext cx="2539889" cy="803668"/>
            <a:chOff x="591951" y="4569548"/>
            <a:chExt cx="2539889" cy="803668"/>
          </a:xfrm>
        </p:grpSpPr>
        <p:sp>
          <p:nvSpPr>
            <p:cNvPr id="88" name="AutoShape 62"/>
            <p:cNvSpPr>
              <a:spLocks noChangeArrowheads="1"/>
            </p:cNvSpPr>
            <p:nvPr/>
          </p:nvSpPr>
          <p:spPr bwMode="auto">
            <a:xfrm>
              <a:off x="591951" y="4569548"/>
              <a:ext cx="2452289" cy="796314"/>
            </a:xfrm>
            <a:prstGeom prst="wedgeEllipseCallout">
              <a:avLst>
                <a:gd name="adj1" fmla="val -7834"/>
                <a:gd name="adj2" fmla="val 117595"/>
              </a:avLst>
            </a:prstGeom>
            <a:ln w="19050">
              <a:solidFill>
                <a:srgbClr val="0000FF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ru-RU" sz="2200" dirty="0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628621" y="4705341"/>
                  <a:ext cx="2503219" cy="667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ru-RU" sz="2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Обратная</a:t>
                  </a:r>
                  <a:r>
                    <a:rPr lang="en-US" sz="2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ru-RU" sz="2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замена  </a:t>
                  </a:r>
                  <a:endParaRPr lang="en-US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ctr">
                    <a:lnSpc>
                      <a:spcPct val="85000"/>
                    </a:lnSpc>
                  </a:pPr>
                  <a:r>
                    <a:rPr lang="en-US" sz="2200" dirty="0" smtClean="0">
                      <a:ln>
                        <a:solidFill>
                          <a:schemeClr val="tx1"/>
                        </a:solidFill>
                      </a:ln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200" i="1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200" i="1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200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200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2200" i="1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a14:m>
                  <a:endParaRPr lang="ru-RU" sz="22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21" y="4705341"/>
                  <a:ext cx="2503219" cy="66787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2920" t="-13636" r="-2190" b="-1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Прямоугольник 89"/>
              <p:cNvSpPr/>
              <p:nvPr/>
            </p:nvSpPr>
            <p:spPr>
              <a:xfrm>
                <a:off x="899592" y="5388066"/>
                <a:ext cx="53893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⇔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0" name="Прямоугольник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388066"/>
                <a:ext cx="538930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129247" y="4947641"/>
                <a:ext cx="1637435" cy="990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0&lt;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&lt;1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=27      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81      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247" y="4947641"/>
                <a:ext cx="1637435" cy="990336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Прямоугольник 91"/>
              <p:cNvSpPr/>
              <p:nvPr/>
            </p:nvSpPr>
            <p:spPr>
              <a:xfrm>
                <a:off x="2841215" y="5318825"/>
                <a:ext cx="53893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⇔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2" name="Прямоугольник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215" y="5318825"/>
                <a:ext cx="538930" cy="43088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па 2"/>
          <p:cNvGrpSpPr/>
          <p:nvPr/>
        </p:nvGrpSpPr>
        <p:grpSpPr>
          <a:xfrm>
            <a:off x="2771800" y="1576229"/>
            <a:ext cx="2630534" cy="556627"/>
            <a:chOff x="322416" y="-97196"/>
            <a:chExt cx="2630534" cy="556627"/>
          </a:xfrm>
        </p:grpSpPr>
        <p:sp>
          <p:nvSpPr>
            <p:cNvPr id="70" name="AutoShape 62"/>
            <p:cNvSpPr>
              <a:spLocks noChangeArrowheads="1"/>
            </p:cNvSpPr>
            <p:nvPr/>
          </p:nvSpPr>
          <p:spPr bwMode="auto">
            <a:xfrm>
              <a:off x="322416" y="-97196"/>
              <a:ext cx="2630534" cy="556627"/>
            </a:xfrm>
            <a:prstGeom prst="wedgeEllipseCallout">
              <a:avLst>
                <a:gd name="adj1" fmla="val -1697"/>
                <a:gd name="adj2" fmla="val 118554"/>
              </a:avLst>
            </a:prstGeom>
            <a:ln w="19050">
              <a:solidFill>
                <a:srgbClr val="0000FF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ru-RU" sz="2200" dirty="0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" name="TextBox 307"/>
                <p:cNvSpPr txBox="1"/>
                <p:nvPr/>
              </p:nvSpPr>
              <p:spPr>
                <a:xfrm>
                  <a:off x="329948" y="-36205"/>
                  <a:ext cx="2547812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ru-RU" sz="2200" i="1" smtClean="0">
                            <a:latin typeface="Cambria Math"/>
                          </a:rPr>
                          <m:t>Замена</m:t>
                        </m:r>
                        <m:r>
                          <a:rPr lang="ru-RU" sz="2200" b="0" i="1" smtClean="0">
                            <a:latin typeface="Cambria Math"/>
                          </a:rPr>
                          <m:t>:</m:t>
                        </m:r>
                        <m:func>
                          <m:funcPr>
                            <m:ctrlPr>
                              <a:rPr lang="en-US" sz="220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200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2200" b="0" i="1" smtClean="0">
                            <a:latin typeface="Cambria Math"/>
                          </a:rPr>
                          <m:t>=</m:t>
                        </m:r>
                        <m:r>
                          <a:rPr lang="en-US" sz="2200" i="1" smtClean="0">
                            <a:ln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ru-RU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8" name="TextBox 3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948" y="-36205"/>
                  <a:ext cx="2547812" cy="430887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1549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1" name="Прямая со стрелкой 70"/>
          <p:cNvCxnSpPr/>
          <p:nvPr/>
        </p:nvCxnSpPr>
        <p:spPr>
          <a:xfrm flipV="1">
            <a:off x="4788024" y="5130506"/>
            <a:ext cx="405025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Группа 22"/>
          <p:cNvGrpSpPr/>
          <p:nvPr/>
        </p:nvGrpSpPr>
        <p:grpSpPr>
          <a:xfrm flipH="1">
            <a:off x="7902070" y="5165772"/>
            <a:ext cx="828000" cy="186698"/>
            <a:chOff x="3170615" y="5789816"/>
            <a:chExt cx="778854" cy="166222"/>
          </a:xfrm>
        </p:grpSpPr>
        <p:cxnSp>
          <p:nvCxnSpPr>
            <p:cNvPr id="73" name="Прямая соединительная линия 72"/>
            <p:cNvCxnSpPr/>
            <p:nvPr/>
          </p:nvCxnSpPr>
          <p:spPr>
            <a:xfrm rot="18480000" flipV="1">
              <a:off x="3096401" y="5864030"/>
              <a:ext cx="149416" cy="9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18480000" flipV="1">
              <a:off x="3251974" y="5867390"/>
              <a:ext cx="149416" cy="9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rot="18480000" flipV="1">
              <a:off x="3407547" y="5870752"/>
              <a:ext cx="149416" cy="9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rot="18480000" flipV="1">
              <a:off x="3563121" y="5874113"/>
              <a:ext cx="149416" cy="9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rot="18480000" flipV="1">
              <a:off x="3718693" y="5877474"/>
              <a:ext cx="149416" cy="9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rot="18480000" flipV="1">
              <a:off x="3874267" y="5880836"/>
              <a:ext cx="149416" cy="9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64"/>
          <p:cNvSpPr txBox="1"/>
          <p:nvPr/>
        </p:nvSpPr>
        <p:spPr>
          <a:xfrm>
            <a:off x="8760656" y="4941168"/>
            <a:ext cx="4862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i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x</a:t>
            </a:r>
            <a:endParaRPr lang="ru-RU" sz="2200" i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65"/>
          <p:cNvSpPr txBox="1"/>
          <p:nvPr/>
        </p:nvSpPr>
        <p:spPr>
          <a:xfrm>
            <a:off x="7536441" y="5167541"/>
            <a:ext cx="567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Cambria Math" pitchFamily="18" charset="0"/>
                <a:ea typeface="Cambria Math" pitchFamily="18" charset="0"/>
              </a:rPr>
              <a:t>81</a:t>
            </a:r>
            <a:endParaRPr lang="ru-RU" sz="2000" dirty="0">
              <a:ln>
                <a:solidFill>
                  <a:schemeClr val="tx1"/>
                </a:solidFill>
              </a:ln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7" name="TextBox 74"/>
          <p:cNvSpPr txBox="1"/>
          <p:nvPr/>
        </p:nvSpPr>
        <p:spPr>
          <a:xfrm>
            <a:off x="5076056" y="5144429"/>
            <a:ext cx="567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n>
                  <a:solidFill>
                    <a:schemeClr val="tx1"/>
                  </a:solidFill>
                </a:ln>
                <a:latin typeface="Cambria Math" pitchFamily="18" charset="0"/>
                <a:ea typeface="Cambria Math" pitchFamily="18" charset="0"/>
              </a:rPr>
              <a:t>0</a:t>
            </a:r>
            <a:endParaRPr lang="ru-RU" sz="2000" dirty="0">
              <a:ln>
                <a:solidFill>
                  <a:schemeClr val="tx1"/>
                </a:solidFill>
              </a:ln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9" name="Овал 98"/>
          <p:cNvSpPr/>
          <p:nvPr/>
        </p:nvSpPr>
        <p:spPr>
          <a:xfrm rot="10800000">
            <a:off x="6146927" y="5078348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7740352" y="5090429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4" name="TextBox 74"/>
          <p:cNvSpPr txBox="1"/>
          <p:nvPr/>
        </p:nvSpPr>
        <p:spPr>
          <a:xfrm>
            <a:off x="6092946" y="5130506"/>
            <a:ext cx="567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n>
                  <a:solidFill>
                    <a:schemeClr val="tx1"/>
                  </a:solidFill>
                </a:ln>
                <a:latin typeface="Cambria Math" pitchFamily="18" charset="0"/>
                <a:ea typeface="Cambria Math" pitchFamily="18" charset="0"/>
              </a:rPr>
              <a:t>1</a:t>
            </a:r>
            <a:endParaRPr lang="ru-RU" sz="2000" dirty="0">
              <a:ln>
                <a:solidFill>
                  <a:schemeClr val="tx1"/>
                </a:solidFill>
              </a:ln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5" name="Овал 104"/>
          <p:cNvSpPr/>
          <p:nvPr/>
        </p:nvSpPr>
        <p:spPr>
          <a:xfrm rot="10800000">
            <a:off x="6844436" y="508219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106" name="Группа 21"/>
          <p:cNvGrpSpPr/>
          <p:nvPr/>
        </p:nvGrpSpPr>
        <p:grpSpPr>
          <a:xfrm rot="21600000">
            <a:off x="5398335" y="5185641"/>
            <a:ext cx="684000" cy="216000"/>
            <a:chOff x="7156465" y="5932692"/>
            <a:chExt cx="623280" cy="162860"/>
          </a:xfrm>
        </p:grpSpPr>
        <p:cxnSp>
          <p:nvCxnSpPr>
            <p:cNvPr id="107" name="Прямая соединительная линия 106"/>
            <p:cNvCxnSpPr/>
            <p:nvPr/>
          </p:nvCxnSpPr>
          <p:spPr>
            <a:xfrm rot="18480000" flipV="1">
              <a:off x="7082251" y="6006906"/>
              <a:ext cx="149416" cy="9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 rot="18480000" flipV="1">
              <a:off x="7237824" y="6010266"/>
              <a:ext cx="149416" cy="9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 rot="18480000" flipV="1">
              <a:off x="7393397" y="6013628"/>
              <a:ext cx="149416" cy="9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 rot="18480000" flipV="1">
              <a:off x="7548971" y="6016989"/>
              <a:ext cx="149416" cy="9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 rot="18480000" flipV="1">
              <a:off x="7704543" y="6020350"/>
              <a:ext cx="149416" cy="9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Овал 113"/>
          <p:cNvSpPr/>
          <p:nvPr/>
        </p:nvSpPr>
        <p:spPr>
          <a:xfrm rot="10800000">
            <a:off x="5261943" y="508219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5" name="TextBox 65"/>
          <p:cNvSpPr txBox="1"/>
          <p:nvPr/>
        </p:nvSpPr>
        <p:spPr>
          <a:xfrm>
            <a:off x="6651894" y="5152568"/>
            <a:ext cx="567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Cambria Math" pitchFamily="18" charset="0"/>
                <a:ea typeface="Cambria Math" pitchFamily="18" charset="0"/>
              </a:rPr>
              <a:t>27</a:t>
            </a:r>
            <a:endParaRPr lang="ru-RU" sz="2000" dirty="0">
              <a:ln>
                <a:solidFill>
                  <a:schemeClr val="tx1"/>
                </a:solidFill>
              </a:ln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Прямоугольник 115"/>
              <p:cNvSpPr/>
              <p:nvPr/>
            </p:nvSpPr>
            <p:spPr>
              <a:xfrm>
                <a:off x="3779356" y="2420888"/>
                <a:ext cx="49084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6" name="Прямоугольник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356" y="2420888"/>
                <a:ext cx="490840" cy="43088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6415970" y="4353328"/>
            <a:ext cx="313681" cy="520463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6682387" y="4997001"/>
            <a:ext cx="415391" cy="5204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0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6000"/>
                            </p:stCondLst>
                            <p:childTnLst>
                              <p:par>
                                <p:cTn id="1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8000"/>
                            </p:stCondLst>
                            <p:childTnLst>
                              <p:par>
                                <p:cTn id="2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181" grpId="0"/>
      <p:bldP spid="182" grpId="0" animBg="1"/>
      <p:bldP spid="184" grpId="0" animBg="1"/>
      <p:bldP spid="185" grpId="0" animBg="1"/>
      <p:bldP spid="186" grpId="0"/>
      <p:bldP spid="187" grpId="0"/>
      <p:bldP spid="190" grpId="0"/>
      <p:bldP spid="191" grpId="0"/>
      <p:bldP spid="159" grpId="0" animBg="1"/>
      <p:bldP spid="289" grpId="0" animBg="1"/>
      <p:bldP spid="290" grpId="0"/>
      <p:bldP spid="291" grpId="0"/>
      <p:bldP spid="292" grpId="0" animBg="1"/>
      <p:bldP spid="307" grpId="0"/>
      <p:bldP spid="313" grpId="0"/>
      <p:bldP spid="315" grpId="0"/>
      <p:bldP spid="319" grpId="0"/>
      <p:bldP spid="14" grpId="0"/>
      <p:bldP spid="331" grpId="0" animBg="1"/>
      <p:bldP spid="81" grpId="0"/>
      <p:bldP spid="82" grpId="0"/>
      <p:bldP spid="85" grpId="0"/>
      <p:bldP spid="86" grpId="0"/>
      <p:bldP spid="90" grpId="0"/>
      <p:bldP spid="91" grpId="0"/>
      <p:bldP spid="92" grpId="0"/>
      <p:bldP spid="79" grpId="0"/>
      <p:bldP spid="96" grpId="0"/>
      <p:bldP spid="97" grpId="0"/>
      <p:bldP spid="99" grpId="0" animBg="1"/>
      <p:bldP spid="101" grpId="0" animBg="1"/>
      <p:bldP spid="104" grpId="0"/>
      <p:bldP spid="105" grpId="0" animBg="1"/>
      <p:bldP spid="114" grpId="0" animBg="1"/>
      <p:bldP spid="115" grpId="0"/>
      <p:bldP spid="116" grpId="0"/>
      <p:bldP spid="4" grpId="0" animBg="1"/>
      <p:bldP spid="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>
          <a:xfrm>
            <a:off x="179512" y="554110"/>
            <a:ext cx="8764827" cy="2154810"/>
          </a:xfrm>
          <a:prstGeom prst="roundRect">
            <a:avLst>
              <a:gd name="adj" fmla="val 13250"/>
            </a:avLst>
          </a:prstGeom>
          <a:solidFill>
            <a:srgbClr val="FFE8C5"/>
          </a:solidFill>
          <a:ln w="28575">
            <a:solidFill>
              <a:srgbClr val="CC33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Дуга 70"/>
          <p:cNvSpPr/>
          <p:nvPr/>
        </p:nvSpPr>
        <p:spPr>
          <a:xfrm rot="398325">
            <a:off x="5698402" y="4438978"/>
            <a:ext cx="717662" cy="699756"/>
          </a:xfrm>
          <a:prstGeom prst="arc">
            <a:avLst>
              <a:gd name="adj1" fmla="val 15397989"/>
              <a:gd name="adj2" fmla="val 17552706"/>
            </a:avLst>
          </a:prstGeom>
          <a:solidFill>
            <a:srgbClr val="00E668">
              <a:alpha val="45882"/>
            </a:srgbClr>
          </a:solidFill>
          <a:ln w="1905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Дуга 71"/>
          <p:cNvSpPr/>
          <p:nvPr/>
        </p:nvSpPr>
        <p:spPr>
          <a:xfrm rot="398325">
            <a:off x="5619105" y="4493847"/>
            <a:ext cx="806687" cy="649865"/>
          </a:xfrm>
          <a:prstGeom prst="arc">
            <a:avLst>
              <a:gd name="adj1" fmla="val 19395319"/>
              <a:gd name="adj2" fmla="val 21365882"/>
            </a:avLst>
          </a:prstGeom>
          <a:solidFill>
            <a:srgbClr val="00E668">
              <a:alpha val="45882"/>
            </a:srgbClr>
          </a:solidFill>
          <a:ln w="1905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57682" y="552176"/>
                <a:ext cx="8621040" cy="2156744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22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В </a:t>
                </a:r>
                <a:r>
                  <a:rPr lang="ru-RU" sz="220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трапеции АВС</a:t>
                </a:r>
                <a:r>
                  <a:rPr lang="en-US" sz="220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 </a:t>
                </a:r>
                <a:r>
                  <a:rPr lang="ru-RU" sz="220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угол </a:t>
                </a:r>
                <a:r>
                  <a:rPr lang="en-US" sz="220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BAD</a:t>
                </a:r>
                <a:r>
                  <a:rPr lang="ru-RU" sz="220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прямой. Окружность, </a:t>
                </a:r>
                <a:r>
                  <a:rPr lang="ru-RU" sz="22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построенная </a:t>
                </a:r>
                <a:r>
                  <a:rPr lang="ru-RU" sz="220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 большем основании </a:t>
                </a:r>
                <a:r>
                  <a:rPr lang="en-US" sz="220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AD</a:t>
                </a:r>
                <a:r>
                  <a:rPr lang="ru-RU" sz="220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как на диаметре,  </a:t>
                </a:r>
                <a:r>
                  <a:rPr lang="ru-RU" sz="22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пересекает меньшее основание ВС в точках С и М.    </a:t>
                </a:r>
              </a:p>
              <a:p>
                <a:pPr lvl="0"/>
                <a:r>
                  <a:rPr lang="ru-RU" sz="22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а) Докажите, что </a:t>
                </a:r>
                <a14:m>
                  <m:oMath xmlns:m="http://schemas.openxmlformats.org/officeDocument/2006/math">
                    <m:r>
                      <a:rPr lang="en-US" sz="22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sz="22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ВАМ=</m:t>
                    </m:r>
                    <m:r>
                      <a:rPr lang="en-US" sz="22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20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CAD</a:t>
                </a:r>
                <a:r>
                  <a:rPr lang="ru-RU" sz="22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lvl="0"/>
                <a:r>
                  <a:rPr lang="ru-RU" sz="22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б) Диагонали трапеции </a:t>
                </a:r>
                <a:r>
                  <a:rPr lang="en-US" sz="22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ABCD </a:t>
                </a:r>
                <a:r>
                  <a:rPr lang="ru-RU" sz="22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пересекаются в точке О. Найдите площадь </a:t>
                </a:r>
                <a14:m>
                  <m:oMath xmlns:m="http://schemas.openxmlformats.org/officeDocument/2006/math">
                    <m:r>
                      <a:rPr lang="en-US" sz="22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sz="22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ru-RU" sz="2200" b="0" i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О</m:t>
                    </m:r>
                    <m:r>
                      <m:rPr>
                        <m:sty m:val="p"/>
                      </m:rPr>
                      <a:rPr lang="en-US" sz="22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ru-RU" sz="2200" b="0" i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, если АВ=</m:t>
                    </m:r>
                    <m:rad>
                      <m:radPr>
                        <m:degHide m:val="on"/>
                        <m:ctrlPr>
                          <a:rPr lang="ru-RU" sz="22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2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21</m:t>
                        </m:r>
                      </m:e>
                    </m:rad>
                    <m:r>
                      <a:rPr lang="ru-RU" sz="2200" b="0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, а ВС=3ВМ.</m:t>
                    </m:r>
                  </m:oMath>
                </a14:m>
                <a:r>
                  <a:rPr lang="ru-RU" sz="220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82" y="552176"/>
                <a:ext cx="8621040" cy="2156744"/>
              </a:xfrm>
              <a:prstGeom prst="rect">
                <a:avLst/>
              </a:prstGeom>
              <a:blipFill rotWithShape="1">
                <a:blip r:embed="rId3"/>
                <a:stretch>
                  <a:fillRect l="-849" t="-1700" b="-481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Соединительная линия уступом 31"/>
          <p:cNvCxnSpPr/>
          <p:nvPr/>
        </p:nvCxnSpPr>
        <p:spPr>
          <a:xfrm rot="5400000" flipH="1">
            <a:off x="6042565" y="4630241"/>
            <a:ext cx="216000" cy="216000"/>
          </a:xfrm>
          <a:prstGeom prst="bentConnector3">
            <a:avLst>
              <a:gd name="adj1" fmla="val 10004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468121" y="306976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ambria Math" panose="02040503050406030204" pitchFamily="18" charset="0"/>
                <a:ea typeface="Cambria Math" panose="02040503050406030204" pitchFamily="18" charset="0"/>
              </a:rPr>
              <a:t>М</a:t>
            </a:r>
          </a:p>
        </p:txBody>
      </p:sp>
      <p:sp>
        <p:nvSpPr>
          <p:cNvPr id="3" name="Овал 2"/>
          <p:cNvSpPr/>
          <p:nvPr/>
        </p:nvSpPr>
        <p:spPr>
          <a:xfrm rot="10800000">
            <a:off x="6032714" y="3377984"/>
            <a:ext cx="2862000" cy="2808000"/>
          </a:xfrm>
          <a:prstGeom prst="ellipse">
            <a:avLst/>
          </a:prstGeom>
          <a:noFill/>
          <a:ln w="28575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74940" y="4578078"/>
                <a:ext cx="5349188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0" smtClean="0">
                          <a:ln>
                            <a:solidFill>
                              <a:srgbClr val="008080"/>
                            </a:solidFill>
                          </a:ln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sz="2200" i="0">
                          <a:ln>
                            <a:solidFill>
                              <a:srgbClr val="008080"/>
                            </a:solidFill>
                          </a:ln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ru-RU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b="0" i="1" smtClean="0">
                              <a:ln>
                                <a:solidFill>
                                  <a:srgbClr val="00FF00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200" b="0" i="0" smtClean="0">
                              <a:ln>
                                <a:solidFill>
                                  <a:srgbClr val="00FF00"/>
                                </a:solidFill>
                              </a:ln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200" b="0" i="0" smtClean="0">
                              <a:ln>
                                <a:solidFill>
                                  <a:srgbClr val="00FF00"/>
                                </a:solidFill>
                              </a:ln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̆"/>
                          <m:ctrlPr>
                            <a:rPr lang="en-US" sz="2200" b="0" i="1" smtClean="0">
                              <a:ln>
                                <a:solidFill>
                                  <a:srgbClr val="00FF00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n>
                                <a:solidFill>
                                  <a:srgbClr val="00FF00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  <m:t>A</m:t>
                          </m:r>
                          <m:r>
                            <a:rPr lang="ru-RU" sz="2200" b="0" i="0" smtClean="0">
                              <a:ln>
                                <a:solidFill>
                                  <a:srgbClr val="00FF00"/>
                                </a:solidFill>
                              </a:ln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e>
                      </m:acc>
                      <m:r>
                        <a:rPr lang="ru-RU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по св−ву вписан</m:t>
                      </m:r>
                      <m:r>
                        <a:rPr lang="ru-RU" sz="2200" b="0" i="0" smtClean="0">
                          <a:latin typeface="Cambria Math"/>
                          <a:ea typeface="Cambria Math" panose="02040503050406030204" pitchFamily="18" charset="0"/>
                        </a:rPr>
                        <m:t>ного</m:t>
                      </m:r>
                      <m:r>
                        <a:rPr lang="ru-RU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угла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40" y="4578078"/>
                <a:ext cx="5349188" cy="72616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797832" y="3573016"/>
                <a:ext cx="459414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008080"/>
                            </a:solidFill>
                          </a:ln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sz="2200" b="0" i="0" smtClean="0">
                          <a:ln>
                            <a:solidFill>
                              <a:srgbClr val="008080"/>
                            </a:solidFill>
                          </a:ln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n>
                            <a:solidFill>
                              <a:srgbClr val="008080"/>
                            </a:solidFill>
                          </a:ln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sz="2200" b="0" i="1" smtClean="0">
                          <a:ln>
                            <a:solidFill>
                              <a:srgbClr val="008080"/>
                            </a:solidFill>
                          </a:ln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2 </m:t>
                      </m:r>
                      <m:r>
                        <a:rPr lang="ru-RU" sz="2200" b="0" i="1" smtClean="0">
                          <a:ln>
                            <a:solidFill>
                              <a:srgbClr val="008080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200" i="1" smtClean="0">
                          <a:latin typeface="Cambria Math"/>
                          <a:ea typeface="Cambria Math" panose="02040503050406030204" pitchFamily="18" charset="0"/>
                        </a:rPr>
                        <m:t>как</m:t>
                      </m:r>
                      <m:r>
                        <a:rPr lang="ru-RU" sz="2200" b="0" i="1" smtClean="0">
                          <a:ln>
                            <a:solidFill>
                              <a:srgbClr val="008080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накрест</m:t>
                      </m:r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 лежащащие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32" y="3573016"/>
                <a:ext cx="4594143" cy="430887"/>
              </a:xfrm>
              <a:prstGeom prst="rect">
                <a:avLst/>
              </a:prstGeom>
              <a:blipFill rotWithShape="1">
                <a:blip r:embed="rId5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5652120" y="3121804"/>
            <a:ext cx="3672408" cy="2015771"/>
            <a:chOff x="-112652" y="2669076"/>
            <a:chExt cx="3672408" cy="2015771"/>
          </a:xfrm>
        </p:grpSpPr>
        <p:sp>
          <p:nvSpPr>
            <p:cNvPr id="6" name="TextBox 5"/>
            <p:cNvSpPr txBox="1"/>
            <p:nvPr/>
          </p:nvSpPr>
          <p:spPr>
            <a:xfrm>
              <a:off x="3055700" y="4161627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latin typeface="Cambria Math" panose="02040503050406030204" pitchFamily="18" charset="0"/>
                  <a:ea typeface="Cambria Math" panose="02040503050406030204" pitchFamily="18" charset="0"/>
                </a:rPr>
                <a:t>D</a:t>
              </a:r>
              <a:endParaRPr lang="ru-RU" sz="28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364" y="2669076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latin typeface="Cambria Math" panose="02040503050406030204" pitchFamily="18" charset="0"/>
                  <a:ea typeface="Cambria Math" panose="02040503050406030204" pitchFamily="18" charset="0"/>
                </a:rPr>
                <a:t>В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112652" y="4134256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latin typeface="Cambria Math" panose="02040503050406030204" pitchFamily="18" charset="0"/>
                  <a:ea typeface="Cambria Math" panose="02040503050406030204" pitchFamily="18" charset="0"/>
                </a:rPr>
                <a:t>А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65886" y="2683661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latin typeface="Cambria Math" panose="02040503050406030204" pitchFamily="18" charset="0"/>
                  <a:ea typeface="Cambria Math" panose="02040503050406030204" pitchFamily="18" charset="0"/>
                </a:rPr>
                <a:t>С</a:t>
              </a:r>
            </a:p>
          </p:txBody>
        </p:sp>
        <p:cxnSp>
          <p:nvCxnSpPr>
            <p:cNvPr id="68" name="Прямая соединительная линия 67"/>
            <p:cNvCxnSpPr/>
            <p:nvPr/>
          </p:nvCxnSpPr>
          <p:spPr>
            <a:xfrm rot="10800000" flipV="1">
              <a:off x="257000" y="3124314"/>
              <a:ext cx="0" cy="126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Прямая соединительная линия 68"/>
          <p:cNvCxnSpPr/>
          <p:nvPr/>
        </p:nvCxnSpPr>
        <p:spPr>
          <a:xfrm flipV="1">
            <a:off x="6022448" y="3577043"/>
            <a:ext cx="2152266" cy="12518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Дуга 48"/>
          <p:cNvSpPr/>
          <p:nvPr/>
        </p:nvSpPr>
        <p:spPr>
          <a:xfrm rot="19441650" flipH="1">
            <a:off x="7782291" y="3243918"/>
            <a:ext cx="806687" cy="649865"/>
          </a:xfrm>
          <a:prstGeom prst="arc">
            <a:avLst>
              <a:gd name="adj1" fmla="val 19437375"/>
              <a:gd name="adj2" fmla="val 21162251"/>
            </a:avLst>
          </a:prstGeom>
          <a:solidFill>
            <a:srgbClr val="00E668">
              <a:alpha val="45098"/>
            </a:srgbClr>
          </a:solidFill>
          <a:ln w="1905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6438585" y="4489877"/>
            <a:ext cx="36004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>
                  <a:solidFill>
                    <a:srgbClr val="008080"/>
                  </a:solidFill>
                </a:ln>
                <a:solidFill>
                  <a:srgbClr val="0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ru-RU" sz="2000" dirty="0">
              <a:ln>
                <a:solidFill>
                  <a:srgbClr val="008080"/>
                </a:solidFill>
              </a:ln>
              <a:solidFill>
                <a:srgbClr val="00808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01440" y="3502987"/>
            <a:ext cx="36004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ln>
                  <a:solidFill>
                    <a:srgbClr val="008080"/>
                  </a:solidFill>
                </a:ln>
                <a:solidFill>
                  <a:srgbClr val="0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79512" y="5589240"/>
                <a:ext cx="4871348" cy="1064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3</m:t>
                      </m:r>
                      <m:r>
                        <a:rPr lang="ru-RU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200" i="0" smtClean="0">
                          <a:ln>
                            <a:solidFill>
                              <a:srgbClr val="008080"/>
                            </a:solidFill>
                          </a:ln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sz="2200" b="0" i="0" smtClean="0">
                          <a:ln>
                            <a:solidFill>
                              <a:srgbClr val="008080"/>
                            </a:solidFill>
                          </a:ln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ru-RU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b="0" i="1" smtClean="0">
                              <a:ln>
                                <a:solidFill>
                                  <a:srgbClr val="00FF00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200" b="0" i="0" smtClean="0">
                              <a:ln>
                                <a:solidFill>
                                  <a:srgbClr val="00FF00"/>
                                </a:solidFill>
                              </a:ln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200" b="0" i="0" smtClean="0">
                              <a:ln>
                                <a:solidFill>
                                  <a:srgbClr val="00FF00"/>
                                </a:solidFill>
                              </a:ln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̆"/>
                          <m:ctrlPr>
                            <a:rPr lang="en-US" sz="2200" b="0" i="1" smtClean="0">
                              <a:ln>
                                <a:solidFill>
                                  <a:srgbClr val="00FF00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n>
                                <a:solidFill>
                                  <a:srgbClr val="00FF00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  <m:t>A</m:t>
                          </m:r>
                          <m:r>
                            <a:rPr lang="ru-RU" sz="2200" b="0" i="0" smtClean="0">
                              <a:ln>
                                <a:solidFill>
                                  <a:srgbClr val="00FF00"/>
                                </a:solidFill>
                              </a:ln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e>
                      </m:acc>
                      <m:r>
                        <a:rPr lang="ru-RU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по св−ву угла между </m:t>
                      </m:r>
                    </m:oMath>
                  </m:oMathPara>
                </a14:m>
                <a:endParaRPr lang="ru-RU" sz="22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касательной и хордой</m:t>
                    </m:r>
                  </m:oMath>
                </a14:m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589240"/>
                <a:ext cx="4871348" cy="1064715"/>
              </a:xfrm>
              <a:prstGeom prst="rect">
                <a:avLst/>
              </a:prstGeom>
              <a:blipFill rotWithShape="1">
                <a:blip r:embed="rId6"/>
                <a:stretch>
                  <a:fillRect b="-6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авая фигурная скобка 9"/>
          <p:cNvSpPr/>
          <p:nvPr/>
        </p:nvSpPr>
        <p:spPr>
          <a:xfrm>
            <a:off x="5278561" y="4154673"/>
            <a:ext cx="157535" cy="100555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2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375701" y="4419118"/>
                <a:ext cx="49244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701" y="4419118"/>
                <a:ext cx="492443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198018" y="6238473"/>
                <a:ext cx="160509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200" i="1" smtClean="0">
                        <a:ln>
                          <a:solidFill>
                            <a:srgbClr val="008080"/>
                          </a:solidFill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sz="2200" b="0" i="1" smtClean="0">
                        <a:ln>
                          <a:solidFill>
                            <a:srgbClr val="008080"/>
                          </a:solidFill>
                        </a:ln>
                        <a:latin typeface="Cambria Math"/>
                        <a:ea typeface="Cambria Math" panose="02040503050406030204" pitchFamily="18" charset="0"/>
                      </a:rPr>
                      <m:t>1</m:t>
                    </m:r>
                    <m:r>
                      <a:rPr lang="ru-RU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n>
                          <a:solidFill>
                            <a:srgbClr val="008080"/>
                          </a:solidFill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sz="2200" i="1">
                        <a:ln>
                          <a:solidFill>
                            <a:srgbClr val="008080"/>
                          </a:solidFill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ru-RU" sz="2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018" y="6238473"/>
                <a:ext cx="1605093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716016" y="6238473"/>
                <a:ext cx="255813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или </m:t>
                    </m:r>
                    <m:r>
                      <a:rPr lang="en-US" sz="2200" i="0" smtClean="0">
                        <a:ln>
                          <a:solidFill>
                            <a:srgbClr val="6600CC"/>
                          </a:solidFill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200" b="0" i="0" smtClean="0">
                        <a:ln>
                          <a:solidFill>
                            <a:srgbClr val="6600CC"/>
                          </a:solidFill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CAD</m:t>
                    </m:r>
                    <m:r>
                      <a:rPr lang="ru-RU" sz="2200" i="0">
                        <a:ln>
                          <a:solidFill>
                            <a:srgbClr val="6600CC"/>
                          </a:solidFill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ln>
                      <a:solidFill>
                        <a:srgbClr val="6600CC"/>
                      </a:solidFill>
                    </a:ln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0" smtClean="0">
                        <a:ln>
                          <a:solidFill>
                            <a:srgbClr val="6600CC"/>
                          </a:solidFill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200" dirty="0" smtClean="0">
                    <a:ln>
                      <a:solidFill>
                        <a:srgbClr val="6600CC"/>
                      </a:solidFill>
                    </a:ln>
                    <a:latin typeface="Cambria Math" panose="02040503050406030204" pitchFamily="18" charset="0"/>
                    <a:ea typeface="Cambria Math" panose="02040503050406030204" pitchFamily="18" charset="0"/>
                  </a:rPr>
                  <a:t>BAM</a:t>
                </a:r>
                <a:endParaRPr lang="ru-RU" sz="2200" dirty="0">
                  <a:ln>
                    <a:solidFill>
                      <a:srgbClr val="6600CC"/>
                    </a:solidFill>
                  </a:ln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6238473"/>
                <a:ext cx="2558136" cy="430887"/>
              </a:xfrm>
              <a:prstGeom prst="rect">
                <a:avLst/>
              </a:prstGeom>
              <a:blipFill rotWithShape="1">
                <a:blip r:embed="rId9"/>
                <a:stretch>
                  <a:fillRect t="-8451" r="-2387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057873" y="3179719"/>
                <a:ext cx="187416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1.</m:t>
                      </m:r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lang="ru-RU" sz="2200" i="0" smtClean="0">
                          <a:ln>
                            <a:solidFill>
                              <a:srgbClr val="0066FF"/>
                            </a:solidFill>
                          </a:ln>
                          <a:latin typeface="Cambria Math"/>
                        </a:rPr>
                        <m:t>В</m:t>
                      </m:r>
                      <m:r>
                        <a:rPr lang="ru-RU" sz="2200" b="0" i="0" smtClean="0">
                          <a:ln>
                            <a:solidFill>
                              <a:srgbClr val="0066FF"/>
                            </a:solidFill>
                          </a:ln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ru-RU" sz="2200" b="0" i="0" smtClean="0">
                          <a:ln>
                            <a:solidFill>
                              <a:srgbClr val="0066FF"/>
                            </a:solidFill>
                          </a:ln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А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66FF"/>
                            </a:solidFill>
                          </a:ln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sz="2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873" y="3179719"/>
                <a:ext cx="1874167" cy="430887"/>
              </a:xfrm>
              <a:prstGeom prst="rect">
                <a:avLst/>
              </a:prstGeom>
              <a:blipFill rotWithShape="1">
                <a:blip r:embed="rId10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3540307" y="-2233"/>
            <a:ext cx="20633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Задание №16</a:t>
            </a:r>
            <a:endParaRPr kumimoji="0" lang="ru-RU" sz="2400" i="0" u="sng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4207729" y="2782089"/>
            <a:ext cx="152351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Решение.  </a:t>
            </a:r>
            <a:r>
              <a:rPr kumimoji="0" lang="ru-RU" sz="2000" i="0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i="0" u="sng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120408" y="3177586"/>
            <a:ext cx="546876" cy="467438"/>
            <a:chOff x="96034" y="3033000"/>
            <a:chExt cx="546876" cy="467438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142844" y="3104438"/>
              <a:ext cx="468000" cy="396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Rectangle 2"/>
            <p:cNvSpPr>
              <a:spLocks noChangeArrowheads="1"/>
            </p:cNvSpPr>
            <p:nvPr/>
          </p:nvSpPr>
          <p:spPr bwMode="auto">
            <a:xfrm>
              <a:off x="96034" y="3033000"/>
              <a:ext cx="54687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i="0" u="none" strike="noStrike" cap="none" normalizeH="0" baseline="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Times New Roman" pitchFamily="18" charset="0"/>
                  <a:cs typeface="Times New Roman" pitchFamily="18" charset="0"/>
                </a:rPr>
                <a:t>а).</a:t>
              </a:r>
              <a:endParaRPr kumimoji="0" lang="ru-RU" sz="220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6" name="Дуга 15"/>
          <p:cNvSpPr/>
          <p:nvPr/>
        </p:nvSpPr>
        <p:spPr>
          <a:xfrm>
            <a:off x="6034638" y="3377984"/>
            <a:ext cx="2844000" cy="2815029"/>
          </a:xfrm>
          <a:prstGeom prst="arc">
            <a:avLst>
              <a:gd name="adj1" fmla="val 10739105"/>
              <a:gd name="adj2" fmla="val 14356918"/>
            </a:avLst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/>
          <p:nvPr/>
        </p:nvSpPr>
        <p:spPr>
          <a:xfrm flipH="1">
            <a:off x="6048480" y="3377984"/>
            <a:ext cx="2844000" cy="2759266"/>
          </a:xfrm>
          <a:prstGeom prst="arc">
            <a:avLst>
              <a:gd name="adj1" fmla="val 10675947"/>
              <a:gd name="adj2" fmla="val 14356918"/>
            </a:avLst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58916" y="3933056"/>
                <a:ext cx="5349188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2.</m:t>
                      </m:r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200" i="0" smtClean="0">
                          <a:ln>
                            <a:solidFill>
                              <a:srgbClr val="008080"/>
                            </a:solidFill>
                          </a:ln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sz="2200" b="0" i="0" smtClean="0">
                          <a:ln>
                            <a:solidFill>
                              <a:srgbClr val="008080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ru-RU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b="0" i="1" smtClean="0">
                              <a:ln>
                                <a:solidFill>
                                  <a:srgbClr val="00FF00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200" b="0" i="0" smtClean="0">
                              <a:ln>
                                <a:solidFill>
                                  <a:srgbClr val="00FF00"/>
                                </a:solidFill>
                              </a:ln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200" b="0" i="0" smtClean="0">
                              <a:ln>
                                <a:solidFill>
                                  <a:srgbClr val="00FF00"/>
                                </a:solidFill>
                              </a:ln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̆"/>
                          <m:ctrlPr>
                            <a:rPr lang="en-US" sz="2200" b="0" i="1" smtClean="0">
                              <a:ln>
                                <a:solidFill>
                                  <a:srgbClr val="00FF00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n>
                                <a:solidFill>
                                  <a:srgbClr val="00FF00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ru-RU" sz="2200" b="0" i="0" smtClean="0">
                              <a:ln>
                                <a:solidFill>
                                  <a:srgbClr val="00FF00"/>
                                </a:solidFill>
                              </a:ln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e>
                      </m:acc>
                      <m:r>
                        <a:rPr lang="ru-RU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по св−ву вписан</m:t>
                      </m:r>
                      <m:r>
                        <a:rPr lang="ru-RU" sz="2200" b="0" i="0" smtClean="0">
                          <a:latin typeface="Cambria Math"/>
                          <a:ea typeface="Cambria Math" panose="02040503050406030204" pitchFamily="18" charset="0"/>
                        </a:rPr>
                        <m:t>ного</m:t>
                      </m:r>
                      <m:r>
                        <a:rPr lang="ru-RU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угла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16" y="3933056"/>
                <a:ext cx="5349188" cy="72616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58867" y="5229200"/>
                <a:ext cx="1620845" cy="44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̆"/>
                          <m:ctrlPr>
                            <a:rPr lang="en-US" sz="2200" b="0" i="1" smtClean="0">
                              <a:ln>
                                <a:solidFill>
                                  <a:srgbClr val="00FF00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200" b="0" i="0" smtClean="0">
                              <a:ln>
                                <a:solidFill>
                                  <a:srgbClr val="00FF00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  <m:t>АМ</m:t>
                          </m:r>
                        </m:e>
                      </m:acc>
                      <m:r>
                        <a:rPr lang="ru-RU" sz="2200" b="0" i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̆"/>
                          <m:ctrlPr>
                            <a:rPr lang="en-US" sz="2200" i="1" smtClean="0">
                              <a:ln>
                                <a:solidFill>
                                  <a:srgbClr val="00FF00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n>
                                <a:solidFill>
                                  <a:srgbClr val="00FF00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  <m:t>DC</m:t>
                          </m:r>
                        </m:e>
                      </m:acc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67" y="5229200"/>
                <a:ext cx="1620845" cy="445763"/>
              </a:xfrm>
              <a:prstGeom prst="rect">
                <a:avLst/>
              </a:prstGeom>
              <a:blipFill rotWithShape="1">
                <a:blip r:embed="rId12"/>
                <a:stretch>
                  <a:fillRect l="-376" t="-4110" r="-270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Прямая соединительная линия 55"/>
          <p:cNvCxnSpPr/>
          <p:nvPr/>
        </p:nvCxnSpPr>
        <p:spPr>
          <a:xfrm flipH="1" flipV="1">
            <a:off x="8174714" y="3568850"/>
            <a:ext cx="720000" cy="12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022448" y="3569018"/>
            <a:ext cx="730266" cy="12598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60292" y="3182556"/>
            <a:ext cx="22995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u="sng" dirty="0" smtClean="0">
                <a:ln>
                  <a:solidFill>
                    <a:srgbClr val="C00000"/>
                  </a:solidFill>
                </a:ln>
                <a:latin typeface="Cambria Math" panose="02040503050406030204" pitchFamily="18" charset="0"/>
                <a:ea typeface="Cambria Math" panose="02040503050406030204" pitchFamily="18" charset="0"/>
              </a:rPr>
              <a:t>Доказательство:</a:t>
            </a:r>
            <a:endParaRPr lang="ru-RU" sz="2200" u="sng" dirty="0">
              <a:ln>
                <a:solidFill>
                  <a:srgbClr val="C00000"/>
                </a:solidFill>
              </a:ln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rot="5400000">
            <a:off x="7452160" y="3393160"/>
            <a:ext cx="0" cy="288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10800000">
            <a:off x="6010440" y="3569017"/>
            <a:ext cx="216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078545" y="4047024"/>
            <a:ext cx="36004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>
                  <a:solidFill>
                    <a:srgbClr val="008080"/>
                  </a:solidFill>
                </a:ln>
                <a:solidFill>
                  <a:srgbClr val="0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ru-RU" sz="2000" dirty="0">
              <a:ln>
                <a:solidFill>
                  <a:srgbClr val="008080"/>
                </a:solidFill>
              </a:ln>
              <a:solidFill>
                <a:srgbClr val="00808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 rot="10800000">
            <a:off x="7462593" y="4810241"/>
            <a:ext cx="72000" cy="72000"/>
          </a:xfrm>
          <a:prstGeom prst="ellipse">
            <a:avLst/>
          </a:prstGeom>
          <a:solidFill>
            <a:srgbClr val="9900FF"/>
          </a:solidFill>
          <a:ln w="190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391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5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1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1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4" animBg="1"/>
      <p:bldP spid="72" grpId="0" animBg="1"/>
      <p:bldP spid="72" grpId="4" animBg="1"/>
      <p:bldP spid="33" grpId="0"/>
      <p:bldP spid="3" grpId="0" animBg="1"/>
      <p:bldP spid="26" grpId="0"/>
      <p:bldP spid="37" grpId="0"/>
      <p:bldP spid="49" grpId="0" animBg="1"/>
      <p:bldP spid="49" grpId="1" animBg="1"/>
      <p:bldP spid="50" grpId="0"/>
      <p:bldP spid="50" grpId="1"/>
      <p:bldP spid="50" grpId="3"/>
      <p:bldP spid="51" grpId="0"/>
      <p:bldP spid="51" grpId="1"/>
      <p:bldP spid="51" grpId="2"/>
      <p:bldP spid="53" grpId="0"/>
      <p:bldP spid="10" grpId="0" animBg="1"/>
      <p:bldP spid="12" grpId="0"/>
      <p:bldP spid="55" grpId="0"/>
      <p:bldP spid="59" grpId="0"/>
      <p:bldP spid="34" grpId="0"/>
      <p:bldP spid="38" grpId="0"/>
      <p:bldP spid="16" grpId="0" animBg="1"/>
      <p:bldP spid="16" grpId="1" animBg="1"/>
      <p:bldP spid="16" grpId="2" animBg="1"/>
      <p:bldP spid="47" grpId="0" animBg="1"/>
      <p:bldP spid="47" grpId="2" animBg="1"/>
      <p:bldP spid="48" grpId="0"/>
      <p:bldP spid="54" grpId="0"/>
      <p:bldP spid="61" grpId="0"/>
      <p:bldP spid="52" grpId="0"/>
      <p:bldP spid="52" grpId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ый треугольник 11"/>
          <p:cNvSpPr/>
          <p:nvPr/>
        </p:nvSpPr>
        <p:spPr>
          <a:xfrm>
            <a:off x="8098432" y="918159"/>
            <a:ext cx="724274" cy="1207105"/>
          </a:xfrm>
          <a:prstGeom prst="rtTriangle">
            <a:avLst/>
          </a:prstGeom>
          <a:solidFill>
            <a:srgbClr val="FFC0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рапеция 17"/>
          <p:cNvSpPr/>
          <p:nvPr/>
        </p:nvSpPr>
        <p:spPr>
          <a:xfrm>
            <a:off x="5950446" y="892066"/>
            <a:ext cx="2870025" cy="1224000"/>
          </a:xfrm>
          <a:prstGeom prst="trapezoid">
            <a:avLst>
              <a:gd name="adj" fmla="val 56617"/>
            </a:avLst>
          </a:prstGeom>
          <a:solidFill>
            <a:srgbClr val="CDCD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ый треугольник 83"/>
          <p:cNvSpPr/>
          <p:nvPr/>
        </p:nvSpPr>
        <p:spPr>
          <a:xfrm>
            <a:off x="5940472" y="892065"/>
            <a:ext cx="2880000" cy="1241738"/>
          </a:xfrm>
          <a:prstGeom prst="rtTriangle">
            <a:avLst/>
          </a:prstGeom>
          <a:solidFill>
            <a:srgbClr val="ED9FFF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ый треугольник 50"/>
          <p:cNvSpPr/>
          <p:nvPr/>
        </p:nvSpPr>
        <p:spPr>
          <a:xfrm flipV="1">
            <a:off x="5940151" y="882512"/>
            <a:ext cx="720000" cy="1224000"/>
          </a:xfrm>
          <a:prstGeom prst="rtTriangle">
            <a:avLst/>
          </a:prstGeom>
          <a:solidFill>
            <a:srgbClr val="FFC0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026607" y="1375381"/>
            <a:ext cx="50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ambria Math" panose="02040503050406030204" pitchFamily="18" charset="0"/>
                <a:ea typeface="Cambria Math" panose="02040503050406030204" pitchFamily="18" charset="0"/>
              </a:rPr>
              <a:t>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48464" y="1929379"/>
            <a:ext cx="50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endParaRPr lang="ru-RU" sz="30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8575" y="416009"/>
            <a:ext cx="50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ambria Math" panose="02040503050406030204" pitchFamily="18" charset="0"/>
                <a:ea typeface="Cambria Math" panose="02040503050406030204" pitchFamily="18" charset="0"/>
              </a:rPr>
              <a:t>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0112" y="1924458"/>
            <a:ext cx="50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  <a:endParaRPr lang="ru-RU" sz="30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56485" y="438427"/>
            <a:ext cx="50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ambria Math" panose="02040503050406030204" pitchFamily="18" charset="0"/>
                <a:ea typeface="Cambria Math" panose="02040503050406030204" pitchFamily="18" charset="0"/>
              </a:rPr>
              <a:t>С</a:t>
            </a:r>
          </a:p>
        </p:txBody>
      </p:sp>
      <p:cxnSp>
        <p:nvCxnSpPr>
          <p:cNvPr id="32" name="Соединительная линия уступом 31"/>
          <p:cNvCxnSpPr/>
          <p:nvPr/>
        </p:nvCxnSpPr>
        <p:spPr>
          <a:xfrm rot="5400000" flipH="1">
            <a:off x="5980631" y="1873265"/>
            <a:ext cx="252000" cy="252000"/>
          </a:xfrm>
          <a:prstGeom prst="bentConnector3">
            <a:avLst>
              <a:gd name="adj1" fmla="val 10004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410678" y="437665"/>
            <a:ext cx="50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ambria Math" panose="02040503050406030204" pitchFamily="18" charset="0"/>
                <a:ea typeface="Cambria Math" panose="02040503050406030204" pitchFamily="18" charset="0"/>
              </a:rPr>
              <a:t>М</a:t>
            </a:r>
          </a:p>
        </p:txBody>
      </p:sp>
      <p:sp>
        <p:nvSpPr>
          <p:cNvPr id="3" name="Овал 2"/>
          <p:cNvSpPr/>
          <p:nvPr/>
        </p:nvSpPr>
        <p:spPr>
          <a:xfrm rot="10800000">
            <a:off x="5942706" y="693008"/>
            <a:ext cx="2880000" cy="2808000"/>
          </a:xfrm>
          <a:prstGeom prst="ellipse">
            <a:avLst/>
          </a:prstGeom>
          <a:noFill/>
          <a:ln w="28575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52369" y="1586188"/>
                <a:ext cx="290746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3</m:t>
                      </m:r>
                      <m:r>
                        <a:rPr lang="ru-RU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AB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−касательная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2200" b="0" i="0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a:rPr lang="ru-RU" sz="2200" b="0" i="0" smtClean="0">
                          <a:ln>
                            <a:solidFill>
                              <a:srgbClr val="0066FF"/>
                            </a:solidFill>
                          </a:ln>
                          <a:latin typeface="Cambria Math"/>
                          <a:ea typeface="Cambria Math"/>
                        </a:rPr>
                        <m:t> ВС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−секущая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69" y="1586188"/>
                <a:ext cx="2907463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210" b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3851920" y="2701690"/>
                <a:ext cx="2238305" cy="468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i="0" smtClean="0">
                          <a:ln>
                            <a:solidFill>
                              <a:srgbClr val="0066FF"/>
                            </a:solidFill>
                          </a:ln>
                          <a:latin typeface="Cambria Math"/>
                        </a:rPr>
                        <m:t>B</m:t>
                      </m:r>
                      <m:r>
                        <a:rPr lang="ru-RU" sz="2200" b="0" i="0" smtClean="0">
                          <a:ln>
                            <a:solidFill>
                              <a:srgbClr val="0066FF"/>
                            </a:solidFill>
                          </a:ln>
                          <a:latin typeface="Cambria Math"/>
                        </a:rPr>
                        <m:t>С</m:t>
                      </m:r>
                      <m:r>
                        <a:rPr lang="en-US" sz="2200" b="0" i="0" smtClean="0">
                          <a:latin typeface="Cambria Math"/>
                        </a:rPr>
                        <m:t>=</m:t>
                      </m:r>
                      <m:r>
                        <a:rPr lang="ru-RU" sz="2200" b="0" i="0" smtClean="0">
                          <a:ln>
                            <a:solidFill>
                              <a:srgbClr val="0066FF"/>
                            </a:solidFill>
                          </a:ln>
                          <a:latin typeface="Cambria Math"/>
                        </a:rPr>
                        <m:t>АН</m:t>
                      </m:r>
                      <m:r>
                        <a:rPr lang="ru-RU" sz="2200" b="0" i="0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Cambria Math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n>
                                <a:solidFill>
                                  <a:srgbClr val="0070C0"/>
                                </a:solidFill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i="1">
                              <a:ln>
                                <a:solidFill>
                                  <a:srgbClr val="0070C0"/>
                                </a:solidFill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701690"/>
                <a:ext cx="2238305" cy="468654"/>
              </a:xfrm>
              <a:prstGeom prst="rect">
                <a:avLst/>
              </a:prstGeom>
              <a:blipFill rotWithShape="1">
                <a:blip r:embed="rId4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1363292" y="2717291"/>
                <a:ext cx="2752998" cy="470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CH</m:t>
                      </m:r>
                      <m:r>
                        <a:rPr lang="ru-RU" sz="22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i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B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n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n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21</m:t>
                          </m:r>
                        </m:e>
                      </m:rad>
                      <m:r>
                        <a:rPr lang="ru-RU" sz="2200" b="0" i="1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ru-RU" sz="22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292" y="2717291"/>
                <a:ext cx="2752998" cy="470835"/>
              </a:xfrm>
              <a:prstGeom prst="rect">
                <a:avLst/>
              </a:prstGeom>
              <a:blipFill rotWithShape="1">
                <a:blip r:embed="rId5"/>
                <a:stretch>
                  <a:fillRect l="-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391" y="3214137"/>
                <a:ext cx="558114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4.</m:t>
                      </m:r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lang="ru-RU" sz="2200" i="0" smtClean="0">
                          <a:latin typeface="Cambria Math"/>
                          <a:ea typeface="Cambria Math"/>
                        </a:rPr>
                        <m:t>Из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 равенств </m:t>
                      </m:r>
                      <m:d>
                        <m:dPr>
                          <m:ctrlPr>
                            <a:rPr lang="ru-RU" sz="22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20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ru-RU" sz="2200" b="0" i="1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 и </m:t>
                      </m:r>
                      <m:d>
                        <m:dPr>
                          <m:ctrlPr>
                            <a:rPr lang="ru-RU" sz="22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i="1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  <m:r>
                        <a:rPr lang="en-US" sz="220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0" smtClean="0">
                          <a:ln>
                            <a:solidFill>
                              <a:srgbClr val="F89F56"/>
                            </a:solidFill>
                          </a:ln>
                          <a:latin typeface="Cambria Math"/>
                          <a:ea typeface="Cambria Math"/>
                        </a:rPr>
                        <m:t>△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F89F56"/>
                            </a:solidFill>
                          </a:ln>
                          <a:latin typeface="Cambria Math"/>
                          <a:ea typeface="Cambria Math"/>
                        </a:rPr>
                        <m:t>ABM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0" smtClean="0">
                          <a:ln>
                            <a:solidFill>
                              <a:srgbClr val="F89F56"/>
                            </a:solidFill>
                          </a:ln>
                          <a:latin typeface="Cambria Math"/>
                          <a:ea typeface="Cambria Math"/>
                        </a:rPr>
                        <m:t>△</m:t>
                      </m:r>
                      <m:r>
                        <m:rPr>
                          <m:sty m:val="p"/>
                        </m:rPr>
                        <a:rPr lang="en-US" sz="2200" i="0">
                          <a:ln>
                            <a:solidFill>
                              <a:srgbClr val="F89F56"/>
                            </a:solidFill>
                          </a:ln>
                          <a:latin typeface="Cambria Math"/>
                          <a:ea typeface="Cambria Math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F89F56"/>
                            </a:solidFill>
                          </a:ln>
                          <a:latin typeface="Cambria Math"/>
                          <a:ea typeface="Cambria Math"/>
                        </a:rPr>
                        <m:t>HD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91" y="3214137"/>
                <a:ext cx="5581143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Прямая соединительная линия 65"/>
          <p:cNvCxnSpPr>
            <a:stCxn id="3" idx="6"/>
          </p:cNvCxnSpPr>
          <p:nvPr/>
        </p:nvCxnSpPr>
        <p:spPr>
          <a:xfrm flipV="1">
            <a:off x="5942706" y="884041"/>
            <a:ext cx="720000" cy="12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8098432" y="901265"/>
            <a:ext cx="0" cy="1224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Соединительная линия уступом 73"/>
          <p:cNvCxnSpPr/>
          <p:nvPr/>
        </p:nvCxnSpPr>
        <p:spPr>
          <a:xfrm rot="5400000" flipH="1">
            <a:off x="8098432" y="1881803"/>
            <a:ext cx="252000" cy="252000"/>
          </a:xfrm>
          <a:prstGeom prst="bentConnector3">
            <a:avLst>
              <a:gd name="adj1" fmla="val 100043"/>
            </a:avLst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859835" y="2019206"/>
            <a:ext cx="50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ambria Math" panose="02040503050406030204" pitchFamily="18" charset="0"/>
                <a:ea typeface="Cambria Math" panose="02040503050406030204" pitchFamily="18" charset="0"/>
              </a:rPr>
              <a:t>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65942" y="476672"/>
                <a:ext cx="570220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2.  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Трапеция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AMCD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 вписана в окружность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42" y="476672"/>
                <a:ext cx="5702202" cy="430887"/>
              </a:xfrm>
              <a:prstGeom prst="rect">
                <a:avLst/>
              </a:prstGeom>
              <a:blipFill rotWithShape="1">
                <a:blip r:embed="rId7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366535" y="1249190"/>
                <a:ext cx="645625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n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n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21</m:t>
                          </m:r>
                        </m:e>
                      </m:rad>
                    </m:oMath>
                  </m:oMathPara>
                </a14:m>
                <a:endParaRPr lang="ru-RU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535" y="1249190"/>
                <a:ext cx="645625" cy="40197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6086942" y="49308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sz="24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942" y="493084"/>
                <a:ext cx="431528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7099135" y="483831"/>
                <a:ext cx="6158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/>
                        </a:rPr>
                        <m:t>2</m:t>
                      </m:r>
                      <m:r>
                        <a:rPr lang="en-US" sz="2400" b="0" i="1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sz="24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135" y="483831"/>
                <a:ext cx="61587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7524328" y="1226830"/>
                <a:ext cx="645625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n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n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21</m:t>
                          </m:r>
                        </m:e>
                      </m:rad>
                    </m:oMath>
                  </m:oMathPara>
                </a14:m>
                <a:endParaRPr lang="ru-RU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226830"/>
                <a:ext cx="645625" cy="40197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Соединительная линия уступом 51"/>
          <p:cNvCxnSpPr/>
          <p:nvPr/>
        </p:nvCxnSpPr>
        <p:spPr>
          <a:xfrm rot="10800000" flipH="1">
            <a:off x="5940152" y="892066"/>
            <a:ext cx="252000" cy="252000"/>
          </a:xfrm>
          <a:prstGeom prst="bentConnector3">
            <a:avLst>
              <a:gd name="adj1" fmla="val 100043"/>
            </a:avLst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240989" y="1844824"/>
                <a:ext cx="234743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n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200" b="0" i="0" smtClean="0">
                              <a:ln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АВ</m:t>
                          </m:r>
                        </m:e>
                        <m:sup>
                          <m:r>
                            <a:rPr lang="en-US" sz="2200" b="0" i="0" smtClean="0">
                              <a:ln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66FF"/>
                            </a:solidFill>
                          </a:ln>
                          <a:latin typeface="Cambria Math"/>
                          <a:ea typeface="Cambria Math"/>
                        </a:rPr>
                        <m:t>B</m:t>
                      </m:r>
                      <m:r>
                        <a:rPr lang="ru-RU" sz="2200" b="0" i="0" smtClean="0">
                          <a:ln>
                            <a:solidFill>
                              <a:srgbClr val="0066FF"/>
                            </a:solidFill>
                          </a:ln>
                          <a:latin typeface="Cambria Math"/>
                          <a:ea typeface="Cambria Math"/>
                        </a:rPr>
                        <m:t>М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2200" b="0" i="0" smtClean="0">
                          <a:ln>
                            <a:solidFill>
                              <a:srgbClr val="0066FF"/>
                            </a:solidFill>
                          </a:ln>
                          <a:latin typeface="Cambria Math"/>
                          <a:ea typeface="Cambria Math"/>
                        </a:rPr>
                        <m:t>ВС</m:t>
                      </m:r>
                      <m:r>
                        <a:rPr lang="en-US" sz="2200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989" y="1844824"/>
                <a:ext cx="2347437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07504" y="2313095"/>
                <a:ext cx="137839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21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=3</m:t>
                      </m:r>
                      <m:sSup>
                        <m:sSupPr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313095"/>
                <a:ext cx="1378391" cy="430887"/>
              </a:xfrm>
              <a:prstGeom prst="rect">
                <a:avLst/>
              </a:prstGeom>
              <a:blipFill rotWithShape="1">
                <a:blip r:embed="rId13"/>
                <a:stretch>
                  <a:fillRect l="-4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1262283" y="2276872"/>
                <a:ext cx="1437509" cy="468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283" y="2276872"/>
                <a:ext cx="1437509" cy="4686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518662" y="2094088"/>
                <a:ext cx="6456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US" i="1">
                              <a:ln>
                                <a:solidFill>
                                  <a:srgbClr val="0070C0"/>
                                </a:solidFill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n>
                                <a:solidFill>
                                  <a:srgbClr val="0070C0"/>
                                </a:solidFill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ru-RU" dirty="0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662" y="2094088"/>
                <a:ext cx="645625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8245406" y="2078998"/>
                <a:ext cx="5173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n>
                                <a:solidFill>
                                  <a:srgbClr val="0070C0"/>
                                </a:solidFill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n>
                                <a:solidFill>
                                  <a:srgbClr val="0070C0"/>
                                </a:solidFill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ru-RU" dirty="0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406" y="2078998"/>
                <a:ext cx="517386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107504" y="3559057"/>
                <a:ext cx="2428870" cy="468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200" i="0" smtClean="0">
                          <a:latin typeface="Cambria Math"/>
                        </a:rPr>
                        <m:t>B</m:t>
                      </m:r>
                      <m:r>
                        <a:rPr lang="ru-RU" sz="2200" b="0" i="0" smtClean="0">
                          <a:latin typeface="Cambria Math"/>
                        </a:rPr>
                        <m:t>М</m:t>
                      </m:r>
                      <m:r>
                        <a:rPr lang="en-US" sz="2200" b="0" i="0" smtClean="0">
                          <a:latin typeface="Cambria Math"/>
                        </a:rPr>
                        <m:t>=</m:t>
                      </m:r>
                      <m:r>
                        <a:rPr lang="ru-RU" sz="2200" b="0" i="0" smtClean="0">
                          <a:latin typeface="Cambria Math"/>
                        </a:rPr>
                        <m:t>Н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D</m:t>
                      </m:r>
                      <m:r>
                        <a:rPr lang="ru-RU" sz="2200" b="0" i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559057"/>
                <a:ext cx="2428870" cy="46865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Равнобедренный треугольник 60"/>
          <p:cNvSpPr/>
          <p:nvPr/>
        </p:nvSpPr>
        <p:spPr>
          <a:xfrm rot="5400000">
            <a:off x="5958898" y="884485"/>
            <a:ext cx="1206000" cy="1204777"/>
          </a:xfrm>
          <a:prstGeom prst="triangle">
            <a:avLst>
              <a:gd name="adj" fmla="val 44951"/>
            </a:avLst>
          </a:prstGeom>
          <a:solidFill>
            <a:srgbClr val="FFFF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2472381" y="3559057"/>
                <a:ext cx="1796069" cy="468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66FF"/>
                            </a:solidFill>
                          </a:ln>
                          <a:latin typeface="Cambria Math"/>
                          <a:ea typeface="Cambria Math"/>
                        </a:rPr>
                        <m:t>AD</m:t>
                      </m:r>
                      <m:r>
                        <a:rPr lang="ru-RU" sz="2200" b="0" i="0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Cambria Math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n>
                                <a:solidFill>
                                  <a:srgbClr val="0070C0"/>
                                </a:solidFill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i="1">
                              <a:ln>
                                <a:solidFill>
                                  <a:srgbClr val="0070C0"/>
                                </a:solidFill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381" y="3559057"/>
                <a:ext cx="1796069" cy="46865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07504" y="4713742"/>
                <a:ext cx="5066130" cy="803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6</m:t>
                      </m:r>
                      <m:r>
                        <a:rPr lang="ru-RU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sz="2200" i="1" smtClean="0">
                              <a:ln>
                                <a:solidFill>
                                  <a:srgbClr val="CC00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i="0">
                              <a:ln>
                                <a:solidFill>
                                  <a:srgbClr val="CC00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i="0">
                              <a:ln>
                                <a:solidFill>
                                  <a:srgbClr val="CC00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A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ln>
                                <a:solidFill>
                                  <a:srgbClr val="CC00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BD</m:t>
                          </m:r>
                        </m:sub>
                      </m:sSub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AD</m:t>
                          </m:r>
                          <m: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AB</m:t>
                          </m:r>
                        </m:num>
                        <m:den>
                          <m: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0">
                              <a:latin typeface="Cambria Math"/>
                              <a:ea typeface="Cambria Math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i="0">
                                  <a:latin typeface="Cambria Math"/>
                                  <a:ea typeface="Cambria Math"/>
                                </a:rPr>
                                <m:t>7</m:t>
                              </m:r>
                            </m:e>
                          </m:rad>
                          <m:r>
                            <a:rPr lang="en-US" sz="2200" i="0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0" smtClean="0">
                                  <a:latin typeface="Cambria Math"/>
                                  <a:ea typeface="Cambria Math"/>
                                </a:rPr>
                                <m:t>21</m:t>
                              </m:r>
                            </m:e>
                          </m:rad>
                        </m:num>
                        <m:den>
                          <m: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0" smtClean="0">
                          <a:ln>
                            <a:solidFill>
                              <a:srgbClr val="CC00FF"/>
                            </a:solidFill>
                          </a:ln>
                          <a:latin typeface="Cambria Math"/>
                          <a:ea typeface="Cambria Math"/>
                        </a:rPr>
                        <m:t>14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n>
                                <a:solidFill>
                                  <a:srgbClr val="CC00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0" smtClean="0">
                              <a:ln>
                                <a:solidFill>
                                  <a:srgbClr val="CC00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713742"/>
                <a:ext cx="5066130" cy="80349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79512" y="5574169"/>
                <a:ext cx="244547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7</m:t>
                      </m:r>
                      <m:r>
                        <a:rPr lang="ru-RU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sz="2200" b="0" i="0" smtClean="0">
                          <a:ln>
                            <a:solidFill>
                              <a:srgbClr val="00FFFF"/>
                            </a:solidFill>
                          </a:ln>
                          <a:latin typeface="Cambria Math"/>
                          <a:ea typeface="Cambria Math"/>
                        </a:rPr>
                        <m:t>△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FFFF"/>
                            </a:solidFill>
                          </a:ln>
                          <a:latin typeface="Cambria Math"/>
                          <a:ea typeface="Cambria Math"/>
                        </a:rPr>
                        <m:t>B</m:t>
                      </m:r>
                      <m:r>
                        <a:rPr lang="ru-RU" sz="2200" b="0" i="0" smtClean="0">
                          <a:ln>
                            <a:solidFill>
                              <a:srgbClr val="00FFFF"/>
                            </a:solidFill>
                          </a:ln>
                          <a:latin typeface="Cambria Math"/>
                          <a:ea typeface="Cambria Math"/>
                        </a:rPr>
                        <m:t>О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FFFF"/>
                            </a:solidFill>
                          </a:ln>
                          <a:latin typeface="Cambria Math"/>
                          <a:ea typeface="Cambria Math"/>
                        </a:rPr>
                        <m:t>C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200" b="0" i="0" smtClean="0">
                          <a:ln>
                            <a:solidFill>
                              <a:srgbClr val="00FF00"/>
                            </a:solidFill>
                          </a:ln>
                          <a:latin typeface="Cambria Math"/>
                          <a:ea typeface="Cambria Math"/>
                        </a:rPr>
                        <m:t>△</m:t>
                      </m:r>
                      <m:r>
                        <m:rPr>
                          <m:sty m:val="p"/>
                        </m:rPr>
                        <a:rPr lang="en-US" sz="2200" i="0" smtClean="0">
                          <a:ln>
                            <a:solidFill>
                              <a:srgbClr val="00FF00"/>
                            </a:solidFill>
                          </a:ln>
                          <a:latin typeface="Cambria Math"/>
                          <a:ea typeface="Cambria Math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FF00"/>
                            </a:solidFill>
                          </a:ln>
                          <a:latin typeface="Cambria Math"/>
                          <a:ea typeface="Cambria Math"/>
                        </a:rPr>
                        <m:t>OD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574169"/>
                <a:ext cx="2445478" cy="43088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483768" y="5347143"/>
                <a:ext cx="2533066" cy="8674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0" smtClean="0">
                          <a:latin typeface="Cambria Math"/>
                          <a:ea typeface="Cambria Math"/>
                        </a:rPr>
                        <m:t>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 b="0" i="0" smtClean="0">
                              <a:ln>
                                <a:solidFill>
                                  <a:srgbClr val="00FFFF"/>
                                </a:solidFill>
                              </a:ln>
                              <a:latin typeface="Cambria Math"/>
                            </a:rPr>
                            <m:t>BC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200" b="0" i="0" smtClean="0">
                              <a:ln>
                                <a:solidFill>
                                  <a:srgbClr val="00FF00"/>
                                </a:solidFill>
                              </a:ln>
                              <a:latin typeface="Cambria Math"/>
                            </a:rPr>
                            <m:t>AD</m:t>
                          </m:r>
                        </m:den>
                      </m:f>
                      <m:r>
                        <a:rPr lang="en-US" sz="22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 b="0" i="0" smtClean="0">
                              <a:ln>
                                <a:solidFill>
                                  <a:srgbClr val="00FFFF"/>
                                </a:solidFill>
                              </a:ln>
                              <a:latin typeface="Cambria Math"/>
                            </a:rPr>
                            <m:t>BO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200" b="0" i="0" smtClean="0">
                              <a:ln>
                                <a:solidFill>
                                  <a:srgbClr val="00FF00"/>
                                </a:solidFill>
                              </a:ln>
                              <a:latin typeface="Cambria Math"/>
                            </a:rPr>
                            <m:t>OD</m:t>
                          </m:r>
                        </m:den>
                      </m:f>
                      <m:r>
                        <a:rPr lang="ru-RU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n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n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  <a:latin typeface="Cambria Math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2200" i="1">
                                  <a:ln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i="1">
                                  <a:ln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sz="2200" i="1">
                                  <a:ln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i="1">
                                  <a:ln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7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5347143"/>
                <a:ext cx="2533066" cy="86748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863480" y="5450777"/>
                <a:ext cx="1463286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0" smtClean="0">
                          <a:latin typeface="Cambria Math"/>
                          <a:ea typeface="Cambria Math"/>
                        </a:rPr>
                        <m:t>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 b="0" i="0" smtClean="0">
                              <a:ln>
                                <a:solidFill>
                                  <a:srgbClr val="00FFFF"/>
                                </a:solidFill>
                              </a:ln>
                              <a:latin typeface="Cambria Math"/>
                            </a:rPr>
                            <m:t>BO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200" b="0" i="0" smtClean="0">
                              <a:ln>
                                <a:solidFill>
                                  <a:srgbClr val="00FF00"/>
                                </a:solidFill>
                              </a:ln>
                              <a:latin typeface="Cambria Math"/>
                            </a:rPr>
                            <m:t>OD</m:t>
                          </m:r>
                        </m:den>
                      </m:f>
                      <m:r>
                        <a:rPr lang="en-US" sz="22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n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n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480" y="5450777"/>
                <a:ext cx="1463286" cy="728341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208894" y="6086254"/>
                <a:ext cx="4545732" cy="727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0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200" b="0" i="1" smtClean="0">
                              <a:ln>
                                <a:solidFill>
                                  <a:srgbClr val="FFCC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n>
                                <a:solidFill>
                                  <a:srgbClr val="FFCC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ln>
                                <a:solidFill>
                                  <a:srgbClr val="FFCC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ABO</m:t>
                          </m:r>
                        </m:sub>
                      </m:sSub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n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ln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ln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7</m:t>
                          </m:r>
                        </m:den>
                      </m:f>
                      <m:sSub>
                        <m:sSubPr>
                          <m:ctrlPr>
                            <a:rPr lang="en-US" sz="2200" i="1" smtClean="0">
                              <a:ln>
                                <a:solidFill>
                                  <a:srgbClr val="CC00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i="0">
                              <a:ln>
                                <a:solidFill>
                                  <a:srgbClr val="CC00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i="0">
                              <a:ln>
                                <a:solidFill>
                                  <a:srgbClr val="CC00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A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ln>
                                <a:solidFill>
                                  <a:srgbClr val="CC00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BD</m:t>
                          </m:r>
                        </m:sub>
                      </m:sSub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n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0">
                              <a:ln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ln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7</m:t>
                          </m:r>
                        </m:den>
                      </m:f>
                      <m:r>
                        <a:rPr lang="en-US" sz="2200" i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i="0" smtClean="0">
                          <a:ln>
                            <a:solidFill>
                              <a:srgbClr val="CC00FF"/>
                            </a:solidFill>
                          </a:ln>
                          <a:latin typeface="Cambria Math"/>
                          <a:ea typeface="Cambria Math"/>
                        </a:rPr>
                        <m:t>14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n>
                                <a:solidFill>
                                  <a:srgbClr val="CC00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i="0">
                              <a:ln>
                                <a:solidFill>
                                  <a:srgbClr val="CC00FF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0" smtClean="0">
                          <a:ln>
                            <a:solidFill>
                              <a:srgbClr val="FFCC00"/>
                            </a:solidFill>
                          </a:ln>
                          <a:latin typeface="Cambria Math"/>
                          <a:ea typeface="Cambria Math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n>
                                <a:solidFill>
                                  <a:srgbClr val="FFCC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i="0">
                              <a:ln>
                                <a:solidFill>
                                  <a:srgbClr val="FFCC00"/>
                                </a:solidFill>
                              </a:ln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4" y="6086254"/>
                <a:ext cx="4545732" cy="72712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>
                <a:off x="683568" y="37547"/>
                <a:ext cx="4305474" cy="470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1.</m:t>
                      </m:r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По условию задачи </m:t>
                      </m:r>
                      <m:r>
                        <m:rPr>
                          <m:sty m:val="p"/>
                        </m:rPr>
                        <a:rPr lang="en-US" sz="2200" i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A</m:t>
                      </m:r>
                      <m:r>
                        <a:rPr lang="ru-RU" sz="2200" b="0" i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В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21</m:t>
                          </m:r>
                        </m:e>
                      </m:rad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7547"/>
                <a:ext cx="4305474" cy="470835"/>
              </a:xfrm>
              <a:prstGeom prst="rect">
                <a:avLst/>
              </a:prstGeom>
              <a:blipFill rotWithShape="1">
                <a:blip r:embed="rId2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761057" y="77252"/>
                <a:ext cx="150515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</a:rPr>
                        <m:t>ВС</m:t>
                      </m:r>
                      <m:r>
                        <a:rPr lang="ru-RU" sz="2200" smtClean="0">
                          <a:latin typeface="Cambria Math"/>
                        </a:rPr>
                        <m:t>=</m:t>
                      </m:r>
                      <m:r>
                        <a:rPr lang="ru-RU" sz="220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</a:rPr>
                        <m:t>3ВМ</m:t>
                      </m:r>
                    </m:oMath>
                  </m:oMathPara>
                </a14:m>
                <a:endParaRPr lang="ru-RU" sz="22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057" y="77252"/>
                <a:ext cx="1505156" cy="430887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65942" y="4005064"/>
                <a:ext cx="570220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5. </m:t>
                      </m:r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200" b="0" i="0" smtClean="0">
                          <a:ln>
                            <a:solidFill>
                              <a:srgbClr val="CC00FF"/>
                            </a:solidFill>
                          </a:ln>
                          <a:latin typeface="Cambria Math"/>
                          <a:ea typeface="Cambria Math"/>
                        </a:rPr>
                        <m:t>△</m:t>
                      </m:r>
                      <m:r>
                        <a:rPr lang="ru-RU" sz="2200" b="0" i="0" smtClean="0">
                          <a:ln>
                            <a:solidFill>
                              <a:srgbClr val="CC00FF"/>
                            </a:solidFill>
                          </a:ln>
                          <a:latin typeface="Cambria Math"/>
                          <a:ea typeface="Cambria Math"/>
                        </a:rPr>
                        <m:t>В</m:t>
                      </m:r>
                      <m:r>
                        <m:rPr>
                          <m:sty m:val="p"/>
                        </m:rPr>
                        <a:rPr lang="en-US" sz="2200" i="0">
                          <a:ln>
                            <a:solidFill>
                              <a:srgbClr val="CC00FF"/>
                            </a:solidFill>
                          </a:ln>
                          <a:latin typeface="Cambria Math"/>
                          <a:ea typeface="Cambria Math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CC00FF"/>
                            </a:solidFill>
                          </a:ln>
                          <a:latin typeface="Cambria Math"/>
                          <a:ea typeface="Cambria Math"/>
                        </a:rPr>
                        <m:t>D</m:t>
                      </m:r>
                      <m:r>
                        <a:rPr lang="ru-RU" sz="2200" b="0" i="0" smtClean="0">
                          <a:ln>
                            <a:solidFill>
                              <a:srgbClr val="CC00FF"/>
                            </a:solidFill>
                          </a:ln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>
                          <a:latin typeface="Cambria Math"/>
                          <a:ea typeface="Cambria Math"/>
                        </a:rPr>
                        <m:t>и</m:t>
                      </m:r>
                      <m:r>
                        <a:rPr lang="en-US" sz="2200">
                          <a:ln>
                            <a:solidFill>
                              <a:srgbClr val="FFCC00"/>
                            </a:solidFill>
                          </a:ln>
                          <a:latin typeface="Cambria Math"/>
                          <a:ea typeface="Cambria Math"/>
                        </a:rPr>
                        <m:t>△</m:t>
                      </m:r>
                      <m:r>
                        <m:rPr>
                          <m:sty m:val="p"/>
                        </m:rPr>
                        <a:rPr lang="en-US" sz="2200">
                          <a:ln>
                            <a:solidFill>
                              <a:srgbClr val="FFCC00"/>
                            </a:solidFill>
                          </a:ln>
                          <a:latin typeface="Cambria Math"/>
                          <a:ea typeface="Cambria Math"/>
                        </a:rPr>
                        <m:t>B</m:t>
                      </m:r>
                      <m:r>
                        <a:rPr lang="ru-RU" sz="2200">
                          <a:ln>
                            <a:solidFill>
                              <a:srgbClr val="FFCC00"/>
                            </a:solidFill>
                          </a:ln>
                          <a:latin typeface="Cambria Math"/>
                          <a:ea typeface="Cambria Math"/>
                        </a:rPr>
                        <m:t>А</m:t>
                      </m:r>
                      <m:r>
                        <m:rPr>
                          <m:sty m:val="p"/>
                        </m:rPr>
                        <a:rPr lang="en-US" sz="2200">
                          <a:ln>
                            <a:solidFill>
                              <a:srgbClr val="FFCC00"/>
                            </a:solidFill>
                          </a:ln>
                          <a:latin typeface="Cambria Math"/>
                          <a:ea typeface="Cambria Math"/>
                        </a:rPr>
                        <m:t>O</m:t>
                      </m:r>
                      <m:r>
                        <a:rPr lang="ru-RU" sz="2200" b="0" i="0" smtClean="0">
                          <a:ln>
                            <a:solidFill>
                              <a:srgbClr val="FFCC00"/>
                            </a:solidFill>
                          </a:ln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имеют общую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высоту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2200" b="0" i="0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проведенную из вершины А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42" y="4005064"/>
                <a:ext cx="5702202" cy="769441"/>
              </a:xfrm>
              <a:prstGeom prst="rect">
                <a:avLst/>
              </a:prstGeom>
              <a:blipFill rotWithShape="1">
                <a:blip r:embed="rId26"/>
                <a:stretch>
                  <a:fillRect l="-107" b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6023408" y="523861"/>
                <a:ext cx="5173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n>
                                <a:solidFill>
                                  <a:srgbClr val="0070C0"/>
                                </a:solidFill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n>
                                <a:solidFill>
                                  <a:srgbClr val="0070C0"/>
                                </a:solidFill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ru-RU" dirty="0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408" y="523861"/>
                <a:ext cx="517386" cy="40011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7058995" y="548680"/>
                <a:ext cx="6456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i="1">
                              <a:ln>
                                <a:solidFill>
                                  <a:srgbClr val="0070C0"/>
                                </a:solidFill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n>
                                <a:solidFill>
                                  <a:srgbClr val="0070C0"/>
                                </a:solidFill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ru-RU" dirty="0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995" y="548680"/>
                <a:ext cx="645625" cy="400110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Группа 56"/>
          <p:cNvGrpSpPr/>
          <p:nvPr/>
        </p:nvGrpSpPr>
        <p:grpSpPr>
          <a:xfrm>
            <a:off x="136692" y="44624"/>
            <a:ext cx="546876" cy="430887"/>
            <a:chOff x="29441" y="5346350"/>
            <a:chExt cx="546876" cy="430887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76251" y="5378978"/>
              <a:ext cx="468000" cy="396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Rectangle 2"/>
            <p:cNvSpPr>
              <a:spLocks noChangeArrowheads="1"/>
            </p:cNvSpPr>
            <p:nvPr/>
          </p:nvSpPr>
          <p:spPr bwMode="auto">
            <a:xfrm>
              <a:off x="29441" y="5346350"/>
              <a:ext cx="54687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200" dirty="0" smtClean="0">
                  <a:ln>
                    <a:solidFill>
                      <a:sysClr val="windowText" lastClr="000000"/>
                    </a:solidFill>
                  </a:ln>
                  <a:latin typeface="Cambria Math" pitchFamily="18" charset="0"/>
                  <a:ea typeface="Times New Roman" pitchFamily="18" charset="0"/>
                  <a:cs typeface="Times New Roman" pitchFamily="18" charset="0"/>
                </a:rPr>
                <a:t>б</a:t>
              </a:r>
              <a:r>
                <a:rPr kumimoji="0" lang="ru-RU" sz="2200" i="0" u="none" strike="noStrike" cap="none" normalizeH="0" baseline="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Times New Roman" pitchFamily="18" charset="0"/>
                  <a:cs typeface="Times New Roman" pitchFamily="18" charset="0"/>
                </a:rPr>
                <a:t>).</a:t>
              </a:r>
              <a:endParaRPr kumimoji="0" lang="ru-RU" sz="220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32227" y="819360"/>
                <a:ext cx="1620845" cy="44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̆"/>
                          <m:ctrlPr>
                            <a:rPr lang="en-US" sz="2200" b="0" i="1" smtClean="0">
                              <a:ln>
                                <a:solidFill>
                                  <a:srgbClr val="00FF00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200" b="0" i="0" smtClean="0">
                              <a:ln>
                                <a:solidFill>
                                  <a:srgbClr val="00FF00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  <m:t>АМ</m:t>
                          </m:r>
                        </m:e>
                      </m:acc>
                      <m:r>
                        <a:rPr lang="ru-RU" sz="2200" b="0" i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̆"/>
                          <m:ctrlPr>
                            <a:rPr lang="en-US" sz="2200" i="1" smtClean="0">
                              <a:ln>
                                <a:solidFill>
                                  <a:srgbClr val="00FF00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n>
                                <a:solidFill>
                                  <a:srgbClr val="00FF00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  <m:t>DC</m:t>
                          </m:r>
                        </m:e>
                      </m:acc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27" y="819360"/>
                <a:ext cx="1620845" cy="445763"/>
              </a:xfrm>
              <a:prstGeom prst="rect">
                <a:avLst/>
              </a:prstGeom>
              <a:blipFill rotWithShape="1">
                <a:blip r:embed="rId29"/>
                <a:stretch>
                  <a:fillRect t="-4054" r="-27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64131" y="1196752"/>
                <a:ext cx="508151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ru-RU" sz="2200" b="0" i="0" smtClean="0">
                          <a:latin typeface="Cambria Math"/>
                          <a:ea typeface="Cambria Math" panose="02040503050406030204" pitchFamily="18" charset="0"/>
                        </a:rPr>
                        <m:t>трапеция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AMCD</m:t>
                      </m:r>
                      <m:r>
                        <a:rPr lang="en-US" sz="2200" b="0" i="0" smtClean="0">
                          <a:latin typeface="Cambria Math"/>
                          <a:ea typeface="Cambria Math" panose="02040503050406030204" pitchFamily="18" charset="0"/>
                        </a:rPr>
                        <m:t>−равнобедр</m:t>
                      </m:r>
                      <m:r>
                        <a:rPr lang="ru-RU" sz="2200" b="0" i="0" smtClean="0">
                          <a:latin typeface="Cambria Math"/>
                          <a:ea typeface="Cambria Math" panose="02040503050406030204" pitchFamily="18" charset="0"/>
                        </a:rPr>
                        <m:t>енная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31" y="1196752"/>
                <a:ext cx="5081511" cy="430887"/>
              </a:xfrm>
              <a:prstGeom prst="rect">
                <a:avLst/>
              </a:prstGeom>
              <a:blipFill rotWithShape="1">
                <a:blip r:embed="rId30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Дуга 84"/>
          <p:cNvSpPr/>
          <p:nvPr/>
        </p:nvSpPr>
        <p:spPr>
          <a:xfrm flipH="1">
            <a:off x="5976472" y="698997"/>
            <a:ext cx="2844000" cy="2759266"/>
          </a:xfrm>
          <a:prstGeom prst="arc">
            <a:avLst>
              <a:gd name="adj1" fmla="val 10675947"/>
              <a:gd name="adj2" fmla="val 14356918"/>
            </a:avLst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Дуга 85"/>
          <p:cNvSpPr/>
          <p:nvPr/>
        </p:nvSpPr>
        <p:spPr>
          <a:xfrm>
            <a:off x="5952715" y="698997"/>
            <a:ext cx="2858400" cy="2772000"/>
          </a:xfrm>
          <a:prstGeom prst="arc">
            <a:avLst>
              <a:gd name="adj1" fmla="val 10739105"/>
              <a:gd name="adj2" fmla="val 14356918"/>
            </a:avLst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514907" y="850904"/>
                <a:ext cx="26204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9933FF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AM</m:t>
                      </m:r>
                      <m:r>
                        <a:rPr lang="en-US" sz="2200" b="0" i="0" smtClean="0">
                          <a:ln>
                            <a:solidFill>
                              <a:srgbClr val="9933FF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9933FF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DC</m:t>
                      </m:r>
                      <m:r>
                        <a:rPr lang="ru-RU" sz="2200" b="0" i="0" smtClean="0">
                          <a:ln>
                            <a:solidFill>
                              <a:srgbClr val="00E3DE"/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200" b="0" i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latin typeface="Cambria Math"/>
                          <a:ea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ru-RU" sz="2200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907" y="850904"/>
                <a:ext cx="2620444" cy="430887"/>
              </a:xfrm>
              <a:prstGeom prst="rect">
                <a:avLst/>
              </a:prstGeom>
              <a:blipFill rotWithShape="1">
                <a:blip r:embed="rId31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угольник 82"/>
              <p:cNvSpPr/>
              <p:nvPr/>
            </p:nvSpPr>
            <p:spPr>
              <a:xfrm>
                <a:off x="6084168" y="77252"/>
                <a:ext cx="269073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smtClean="0">
                          <a:ln>
                            <a:solidFill>
                              <a:srgbClr val="0066FF"/>
                            </a:solidFill>
                          </a:ln>
                          <a:latin typeface="Cambria Math"/>
                        </a:rPr>
                        <m:t>В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66FF"/>
                            </a:solidFill>
                          </a:ln>
                          <a:latin typeface="Cambria Math"/>
                        </a:rPr>
                        <m:t>M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ru-RU" sz="2200" b="0" i="1" smtClean="0">
                          <a:ln>
                            <a:solidFill>
                              <a:srgbClr val="0066FF"/>
                            </a:solidFill>
                          </a:ln>
                          <a:latin typeface="Cambria Math"/>
                          <a:ea typeface="Cambria Math"/>
                        </a:rPr>
                        <m:t>МС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2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chemeClr val="tx1"/>
                    </a:solidFill>
                  </a:ln>
                  <a:latin typeface="Cambria Math"/>
                </a:endParaRPr>
              </a:p>
            </p:txBody>
          </p:sp>
        </mc:Choice>
        <mc:Fallback xmlns="">
          <p:sp>
            <p:nvSpPr>
              <p:cNvPr id="83" name="Прямоугольник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77252"/>
                <a:ext cx="2690737" cy="430887"/>
              </a:xfrm>
              <a:prstGeom prst="rect">
                <a:avLst/>
              </a:prstGeom>
              <a:blipFill rotWithShape="1">
                <a:blip r:embed="rId32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Равнобедренный треугольник 87"/>
          <p:cNvSpPr/>
          <p:nvPr/>
        </p:nvSpPr>
        <p:spPr>
          <a:xfrm rot="10800000">
            <a:off x="5980631" y="872776"/>
            <a:ext cx="2131232" cy="540000"/>
          </a:xfrm>
          <a:prstGeom prst="triangle">
            <a:avLst>
              <a:gd name="adj" fmla="val 43773"/>
            </a:avLst>
          </a:prstGeom>
          <a:solidFill>
            <a:srgbClr val="00FFFF">
              <a:alpha val="3490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Равнобедренный треугольник 88"/>
          <p:cNvSpPr/>
          <p:nvPr/>
        </p:nvSpPr>
        <p:spPr>
          <a:xfrm rot="10800000" flipV="1">
            <a:off x="5959509" y="1420957"/>
            <a:ext cx="2860963" cy="712845"/>
          </a:xfrm>
          <a:prstGeom prst="triangle">
            <a:avLst>
              <a:gd name="adj" fmla="val 56638"/>
            </a:avLst>
          </a:prstGeom>
          <a:solidFill>
            <a:srgbClr val="00FF00">
              <a:alpha val="3490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9" name="Прямая соединительная линия 68"/>
          <p:cNvCxnSpPr>
            <a:stCxn id="84" idx="2"/>
          </p:cNvCxnSpPr>
          <p:nvPr/>
        </p:nvCxnSpPr>
        <p:spPr>
          <a:xfrm flipV="1">
            <a:off x="5940472" y="892067"/>
            <a:ext cx="2129103" cy="12417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950447" y="884042"/>
            <a:ext cx="2819179" cy="12129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7384604" y="688279"/>
            <a:ext cx="0" cy="288000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>
            <a:off x="5938432" y="884041"/>
            <a:ext cx="2160000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 flipV="1">
            <a:off x="8102706" y="883874"/>
            <a:ext cx="720000" cy="12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5949764" y="892066"/>
            <a:ext cx="0" cy="122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Группа 90"/>
          <p:cNvGrpSpPr/>
          <p:nvPr/>
        </p:nvGrpSpPr>
        <p:grpSpPr>
          <a:xfrm>
            <a:off x="7020272" y="6196847"/>
            <a:ext cx="1963858" cy="544521"/>
            <a:chOff x="1863116" y="6072199"/>
            <a:chExt cx="4457285" cy="544521"/>
          </a:xfrm>
        </p:grpSpPr>
        <p:sp>
          <p:nvSpPr>
            <p:cNvPr id="92" name="Скругленный прямоугольник 91"/>
            <p:cNvSpPr/>
            <p:nvPr/>
          </p:nvSpPr>
          <p:spPr>
            <a:xfrm rot="10800000">
              <a:off x="1863116" y="6072199"/>
              <a:ext cx="4457285" cy="544521"/>
            </a:xfrm>
            <a:prstGeom prst="roundRect">
              <a:avLst>
                <a:gd name="adj" fmla="val 23762"/>
              </a:avLst>
            </a:prstGeom>
            <a:solidFill>
              <a:srgbClr val="FFE8C5"/>
            </a:solidFill>
            <a:ln w="28575">
              <a:solidFill>
                <a:srgbClr val="CC33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Прямоугольник 92"/>
                <p:cNvSpPr/>
                <p:nvPr/>
              </p:nvSpPr>
              <p:spPr>
                <a:xfrm>
                  <a:off x="2163616" y="6110431"/>
                  <a:ext cx="1754134" cy="5052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4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  <a:ea typeface="Cambria Math"/>
                          </a:rPr>
                          <m:t>Ответ:6</m:t>
                        </m:r>
                        <m:rad>
                          <m:radPr>
                            <m:degHide m:val="on"/>
                            <m:ctrlPr>
                              <a:rPr lang="ru-RU" sz="24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ru-RU" sz="2400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</mc:Choice>
          <mc:Fallback xmlns="">
            <p:sp>
              <p:nvSpPr>
                <p:cNvPr id="93" name="Прямоугольник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3616" y="6110431"/>
                  <a:ext cx="1754134" cy="505203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 r="-10629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5364088" y="4077072"/>
                <a:ext cx="1988493" cy="783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0" smtClean="0">
                          <a:latin typeface="Cambria Math"/>
                          <a:ea typeface="Cambria Math"/>
                        </a:rPr>
                        <m:t>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 smtClean="0">
                                  <a:ln>
                                    <a:solidFill>
                                      <a:srgbClr val="FFCC0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n>
                                    <a:solidFill>
                                      <a:srgbClr val="FFCC0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>
                                  <a:ln>
                                    <a:solidFill>
                                      <a:srgbClr val="FFCC0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  <m:r>
                                <m:rPr>
                                  <m:sty m:val="p"/>
                                </m:rPr>
                                <a:rPr lang="en-US" sz="2200" smtClean="0">
                                  <a:ln>
                                    <a:solidFill>
                                      <a:srgbClr val="FFCC0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B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n>
                                    <a:solidFill>
                                      <a:srgbClr val="FFCC00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O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  <m:r>
                                <m:rPr>
                                  <m:sty m:val="p"/>
                                </m:rPr>
                                <a:rPr lang="en-US" sz="2200" smtClean="0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B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latin typeface="Cambria Math"/>
                                  <a:ea typeface="Cambria Math"/>
                                </a:rPr>
                                <m:t>D</m:t>
                              </m:r>
                            </m:sub>
                          </m:sSub>
                        </m:den>
                      </m:f>
                      <m:r>
                        <a:rPr lang="en-US" sz="22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 b="0" i="0" smtClean="0">
                              <a:ln>
                                <a:solidFill>
                                  <a:srgbClr val="FFCC00"/>
                                </a:solidFill>
                              </a:ln>
                              <a:latin typeface="Cambria Math"/>
                            </a:rPr>
                            <m:t>BO</m:t>
                          </m:r>
                        </m:num>
                        <m:den>
                          <m:r>
                            <a:rPr lang="ru-RU" sz="2200" b="0" i="0" smtClean="0">
                              <a:ln>
                                <a:solidFill>
                                  <a:srgbClr val="CC00FF"/>
                                </a:solidFill>
                              </a:ln>
                              <a:latin typeface="Cambria Math"/>
                            </a:rPr>
                            <m:t>В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ln>
                                <a:solidFill>
                                  <a:srgbClr val="CC00FF"/>
                                </a:solidFill>
                              </a:ln>
                              <a:latin typeface="Cambria Math"/>
                            </a:rPr>
                            <m:t>D</m:t>
                          </m:r>
                        </m:den>
                      </m:f>
                      <m:r>
                        <a:rPr lang="ru-RU" sz="22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077072"/>
                <a:ext cx="1988493" cy="783741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6216280" y="5445224"/>
                <a:ext cx="1452064" cy="727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0" smtClean="0">
                          <a:latin typeface="Cambria Math"/>
                          <a:ea typeface="Cambria Math"/>
                        </a:rPr>
                        <m:t>⇒</m:t>
                      </m:r>
                      <m:f>
                        <m:fPr>
                          <m:ctrlPr>
                            <a:rPr lang="en-US" sz="220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 smtClean="0">
                              <a:ln>
                                <a:solidFill>
                                  <a:srgbClr val="FFCC00"/>
                                </a:solidFill>
                              </a:ln>
                              <a:latin typeface="Cambria Math"/>
                            </a:rPr>
                            <m:t>BO</m:t>
                          </m:r>
                        </m:num>
                        <m:den>
                          <m:r>
                            <a:rPr lang="ru-RU" sz="2200" smtClean="0">
                              <a:ln>
                                <a:solidFill>
                                  <a:srgbClr val="CC00FF"/>
                                </a:solidFill>
                              </a:ln>
                              <a:latin typeface="Cambria Math"/>
                            </a:rPr>
                            <m:t>В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n>
                                <a:solidFill>
                                  <a:srgbClr val="CC00FF"/>
                                </a:solidFill>
                              </a:ln>
                              <a:latin typeface="Cambria Math"/>
                            </a:rPr>
                            <m:t>D</m:t>
                          </m:r>
                        </m:den>
                      </m:f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n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ru-RU" sz="2200" b="0" i="1" smtClean="0">
                              <a:ln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280" y="5445224"/>
                <a:ext cx="1452064" cy="727122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Прямоугольник 95"/>
              <p:cNvSpPr/>
              <p:nvPr/>
            </p:nvSpPr>
            <p:spPr>
              <a:xfrm>
                <a:off x="2411760" y="2276872"/>
                <a:ext cx="1754390" cy="468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smtClean="0">
                          <a:ln>
                            <a:solidFill>
                              <a:srgbClr val="0066FF"/>
                            </a:solidFill>
                          </a:ln>
                          <a:latin typeface="Cambria Math"/>
                        </a:rPr>
                        <m:t>В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66FF"/>
                            </a:solidFill>
                          </a:ln>
                          <a:latin typeface="Cambria Math"/>
                        </a:rPr>
                        <m:t>M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n>
                                <a:solidFill>
                                  <a:srgbClr val="0070C0"/>
                                </a:solidFill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0070C0"/>
                                </a:solidFill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</m:e>
                      </m:rad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latin typeface="Cambria Math"/>
                </a:endParaRPr>
              </a:p>
            </p:txBody>
          </p:sp>
        </mc:Choice>
        <mc:Fallback xmlns="">
          <p:sp>
            <p:nvSpPr>
              <p:cNvPr id="96" name="Прямоугольник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276872"/>
                <a:ext cx="1754390" cy="468654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107504" y="2739457"/>
                <a:ext cx="136569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latin typeface="Cambria Math"/>
                          <a:ea typeface="Cambria Math"/>
                        </a:rPr>
                        <m:t>CH</m:t>
                      </m:r>
                      <m:r>
                        <a:rPr lang="en-US" sz="2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 panose="02040503050406030204" pitchFamily="18" charset="0"/>
                        </a:rPr>
                        <m:t>AD</m:t>
                      </m:r>
                      <m:r>
                        <a:rPr lang="ru-RU" sz="2200" b="0" i="0" smtClean="0">
                          <a:latin typeface="Cambria Math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739457"/>
                <a:ext cx="1365695" cy="430887"/>
              </a:xfrm>
              <a:prstGeom prst="rect">
                <a:avLst/>
              </a:prstGeom>
              <a:blipFill rotWithShape="1">
                <a:blip r:embed="rId38"/>
                <a:stretch>
                  <a:fillRect l="-4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вал 8"/>
          <p:cNvSpPr/>
          <p:nvPr/>
        </p:nvSpPr>
        <p:spPr>
          <a:xfrm>
            <a:off x="7390585" y="2089265"/>
            <a:ext cx="72000" cy="72000"/>
          </a:xfrm>
          <a:prstGeom prst="ellipse">
            <a:avLst/>
          </a:prstGeom>
          <a:solidFill>
            <a:srgbClr val="9900FF"/>
          </a:solidFill>
          <a:ln w="190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угольник 74"/>
              <p:cNvSpPr/>
              <p:nvPr/>
            </p:nvSpPr>
            <p:spPr>
              <a:xfrm>
                <a:off x="3923928" y="2276872"/>
                <a:ext cx="1821717" cy="468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b="0" i="1" smtClean="0">
                          <a:ln>
                            <a:solidFill>
                              <a:srgbClr val="0066FF"/>
                            </a:solidFill>
                          </a:ln>
                          <a:latin typeface="Cambria Math"/>
                          <a:ea typeface="Cambria Math"/>
                        </a:rPr>
                        <m:t>МС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n>
                                <a:solidFill>
                                  <a:srgbClr val="0070C0"/>
                                </a:solidFill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0070C0"/>
                                </a:solidFill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ru-RU" sz="2200" i="1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latin typeface="Cambria Math"/>
                </a:endParaRPr>
              </a:p>
            </p:txBody>
          </p:sp>
        </mc:Choice>
        <mc:Fallback xmlns="">
          <p:sp>
            <p:nvSpPr>
              <p:cNvPr id="75" name="Прямоугольник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276872"/>
                <a:ext cx="1821717" cy="468654"/>
              </a:xfrm>
              <a:prstGeom prst="rect">
                <a:avLst/>
              </a:prstGeom>
              <a:blipFill rotWithShape="1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843808" y="1814046"/>
                <a:ext cx="5196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814046"/>
                <a:ext cx="519694" cy="461665"/>
              </a:xfrm>
              <a:prstGeom prst="rect">
                <a:avLst/>
              </a:prstGeom>
              <a:blipFill rotWithShape="1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9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46C0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500"/>
                            </p:stCondLst>
                            <p:childTnLst>
                              <p:par>
                                <p:cTn id="251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00"/>
                            </p:stCondLst>
                            <p:childTnLst>
                              <p:par>
                                <p:cTn id="2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84" grpId="0" animBg="1"/>
      <p:bldP spid="84" grpId="1" animBg="1"/>
      <p:bldP spid="51" grpId="0" animBg="1"/>
      <p:bldP spid="51" grpId="1" animBg="1"/>
      <p:bldP spid="15" grpId="0"/>
      <p:bldP spid="41" grpId="0"/>
      <p:bldP spid="42" grpId="0"/>
      <p:bldP spid="24" grpId="0"/>
      <p:bldP spid="38" grpId="0"/>
      <p:bldP spid="76" grpId="0"/>
      <p:bldP spid="46" grpId="0"/>
      <p:bldP spid="10" grpId="0"/>
      <p:bldP spid="48" grpId="0"/>
      <p:bldP spid="48" grpId="1"/>
      <p:bldP spid="49" grpId="0"/>
      <p:bldP spid="49" grpId="1"/>
      <p:bldP spid="50" grpId="0"/>
      <p:bldP spid="53" grpId="0"/>
      <p:bldP spid="55" grpId="0"/>
      <p:bldP spid="58" grpId="0"/>
      <p:bldP spid="13" grpId="0"/>
      <p:bldP spid="59" grpId="0"/>
      <p:bldP spid="60" grpId="0"/>
      <p:bldP spid="61" grpId="1" animBg="1"/>
      <p:bldP spid="61" grpId="2" animBg="1"/>
      <p:bldP spid="61" grpId="3" animBg="1"/>
      <p:bldP spid="62" grpId="0"/>
      <p:bldP spid="64" grpId="0"/>
      <p:bldP spid="65" grpId="0"/>
      <p:bldP spid="77" grpId="0"/>
      <p:bldP spid="78" grpId="0"/>
      <p:bldP spid="79" grpId="0"/>
      <p:bldP spid="80" grpId="0"/>
      <p:bldP spid="17" grpId="0"/>
      <p:bldP spid="81" grpId="0"/>
      <p:bldP spid="54" grpId="0"/>
      <p:bldP spid="56" grpId="0"/>
      <p:bldP spid="72" grpId="0"/>
      <p:bldP spid="82" grpId="0"/>
      <p:bldP spid="85" grpId="0" animBg="1"/>
      <p:bldP spid="86" grpId="0" animBg="1"/>
      <p:bldP spid="87" grpId="0"/>
      <p:bldP spid="83" grpId="0"/>
      <p:bldP spid="88" grpId="0" animBg="1"/>
      <p:bldP spid="88" grpId="1" animBg="1"/>
      <p:bldP spid="89" grpId="0" animBg="1"/>
      <p:bldP spid="89" grpId="1" animBg="1"/>
      <p:bldP spid="94" grpId="0"/>
      <p:bldP spid="95" grpId="0"/>
      <p:bldP spid="96" grpId="0"/>
      <p:bldP spid="97" grpId="0"/>
      <p:bldP spid="7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1519" y="527564"/>
            <a:ext cx="8712969" cy="3884397"/>
          </a:xfrm>
          <a:prstGeom prst="roundRect">
            <a:avLst>
              <a:gd name="adj" fmla="val 6468"/>
            </a:avLst>
          </a:prstGeom>
          <a:solidFill>
            <a:srgbClr val="FFE8C5"/>
          </a:solidFill>
          <a:ln w="28575">
            <a:solidFill>
              <a:srgbClr val="CC33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527564"/>
                <a:ext cx="8712968" cy="3884397"/>
              </a:xfrm>
              <a:prstGeom prst="rect">
                <a:avLst/>
              </a:prstGeom>
              <a:solidFill>
                <a:srgbClr val="FFE8C5"/>
              </a:solidFill>
              <a:ln>
                <a:solidFill>
                  <a:srgbClr val="CC33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 pitchFamily="18" charset="0"/>
                          <a:ea typeface="Cambria Math" pitchFamily="18" charset="0"/>
                        </a:rPr>
                        <m:t>В июле 2020 года планируется взять кредит в банке на некоторую</m:t>
                      </m:r>
                    </m:oMath>
                  </m:oMathPara>
                </a14:m>
                <a:endParaRPr lang="ru-RU" sz="2200" dirty="0" smtClean="0">
                  <a:ln>
                    <a:solidFill>
                      <a:sysClr val="windowText" lastClr="000000"/>
                    </a:solidFill>
                  </a:ln>
                  <a:latin typeface="Cambria Math" pitchFamily="18" charset="0"/>
                  <a:ea typeface="Cambria Math" pitchFamily="18" charset="0"/>
                </a:endParaRPr>
              </a:p>
              <a:p>
                <a:pPr algn="just"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 pitchFamily="18" charset="0"/>
                          <a:ea typeface="Cambria Math" pitchFamily="18" charset="0"/>
                        </a:rPr>
                        <m:t> сумму. Условия его возврата таковы: </m:t>
                      </m:r>
                    </m:oMath>
                  </m:oMathPara>
                </a14:m>
                <a:endParaRPr lang="ru-RU" sz="2200" dirty="0">
                  <a:ln>
                    <a:solidFill>
                      <a:sysClr val="windowText" lastClr="000000"/>
                    </a:solidFill>
                  </a:ln>
                  <a:latin typeface="Cambria Math" pitchFamily="18" charset="0"/>
                  <a:ea typeface="Cambria Math" pitchFamily="18" charset="0"/>
                </a:endParaRPr>
              </a:p>
              <a:p>
                <a:pPr algn="just"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 pitchFamily="18" charset="0"/>
                          <a:ea typeface="Cambria Math" pitchFamily="18" charset="0"/>
                        </a:rPr>
                        <m:t>– каждый январь долг </m:t>
                      </m:r>
                      <m:r>
                        <m:rPr>
                          <m:nor/>
                        </m:rPr>
                        <a:rPr lang="ru-RU" sz="2200" b="0" i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 pitchFamily="18" charset="0"/>
                          <a:ea typeface="Cambria Math" pitchFamily="18" charset="0"/>
                        </a:rPr>
                        <m:t>увеличи</m:t>
                      </m:r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 pitchFamily="18" charset="0"/>
                          <a:ea typeface="Cambria Math" pitchFamily="18" charset="0"/>
                        </a:rPr>
                        <m:t>вает</m:t>
                      </m:r>
                      <m:r>
                        <m:rPr>
                          <m:nor/>
                        </m:rPr>
                        <a:rPr lang="ru-RU" sz="2200" b="0" i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 pitchFamily="18" charset="0"/>
                          <a:ea typeface="Cambria Math" pitchFamily="18" charset="0"/>
                        </a:rPr>
                        <m:t>ся</m:t>
                      </m:r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 pitchFamily="18" charset="0"/>
                          <a:ea typeface="Cambria Math" pitchFamily="18" charset="0"/>
                        </a:rPr>
                        <m:t> на 30% по сравнению с</m:t>
                      </m:r>
                    </m:oMath>
                  </m:oMathPara>
                </a14:m>
                <a:endParaRPr lang="ru-RU" sz="2200" dirty="0" smtClean="0">
                  <a:ln>
                    <a:solidFill>
                      <a:sysClr val="windowText" lastClr="000000"/>
                    </a:solidFill>
                  </a:ln>
                  <a:latin typeface="Cambria Math" pitchFamily="18" charset="0"/>
                  <a:ea typeface="Cambria Math" pitchFamily="18" charset="0"/>
                </a:endParaRPr>
              </a:p>
              <a:p>
                <a:pPr algn="just"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 pitchFamily="18" charset="0"/>
                          <a:ea typeface="Cambria Math" pitchFamily="18" charset="0"/>
                        </a:rPr>
                        <m:t> концом</m:t>
                      </m:r>
                      <m:r>
                        <m:rPr>
                          <m:nor/>
                        </m:rPr>
                        <a:rPr lang="ru-RU" sz="2200" b="0" i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 pitchFamily="18" charset="0"/>
                          <a:ea typeface="Cambria Math" pitchFamily="18" charset="0"/>
                        </a:rPr>
                        <m:t>предыдущего года;</m:t>
                      </m:r>
                    </m:oMath>
                  </m:oMathPara>
                </a14:m>
                <a:endParaRPr lang="ru-RU" sz="2200" dirty="0">
                  <a:ln>
                    <a:solidFill>
                      <a:sysClr val="windowText" lastClr="000000"/>
                    </a:solidFill>
                  </a:ln>
                  <a:latin typeface="Cambria Math" pitchFamily="18" charset="0"/>
                  <a:ea typeface="Cambria Math" pitchFamily="18" charset="0"/>
                </a:endParaRPr>
              </a:p>
              <a:p>
                <a:pPr algn="just"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 pitchFamily="18" charset="0"/>
                          <a:ea typeface="Cambria Math" pitchFamily="18" charset="0"/>
                        </a:rPr>
                        <m:t>– с февраля по июнь каждого года необходимо выплатить одним </m:t>
                      </m:r>
                    </m:oMath>
                  </m:oMathPara>
                </a14:m>
                <a:endParaRPr lang="ru-RU" sz="2200" dirty="0" smtClean="0">
                  <a:ln>
                    <a:solidFill>
                      <a:sysClr val="windowText" lastClr="000000"/>
                    </a:solidFill>
                  </a:ln>
                  <a:latin typeface="Cambria Math" pitchFamily="18" charset="0"/>
                  <a:ea typeface="Cambria Math" pitchFamily="18" charset="0"/>
                </a:endParaRPr>
              </a:p>
              <a:p>
                <a:pPr algn="just"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 pitchFamily="18" charset="0"/>
                          <a:ea typeface="Cambria Math" pitchFamily="18" charset="0"/>
                        </a:rPr>
                        <m:t>платежом часть долга.</m:t>
                      </m:r>
                    </m:oMath>
                  </m:oMathPara>
                </a14:m>
                <a:endParaRPr lang="ru-RU" sz="2200" dirty="0">
                  <a:ln>
                    <a:solidFill>
                      <a:sysClr val="windowText" lastClr="000000"/>
                    </a:solidFill>
                  </a:ln>
                  <a:latin typeface="Cambria Math" pitchFamily="18" charset="0"/>
                  <a:ea typeface="Cambria Math" pitchFamily="18" charset="0"/>
                </a:endParaRPr>
              </a:p>
              <a:p>
                <a:pPr algn="just"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 pitchFamily="18" charset="0"/>
                          <a:ea typeface="Cambria Math" pitchFamily="18" charset="0"/>
                        </a:rPr>
                        <m:t>Сколько рублей будет выплачено банку, если известно, что кредит</m:t>
                      </m:r>
                    </m:oMath>
                  </m:oMathPara>
                </a14:m>
                <a:endParaRPr lang="ru-RU" sz="2200" dirty="0" smtClean="0">
                  <a:ln>
                    <a:solidFill>
                      <a:sysClr val="windowText" lastClr="000000"/>
                    </a:solidFill>
                  </a:ln>
                  <a:latin typeface="Cambria Math" pitchFamily="18" charset="0"/>
                  <a:ea typeface="Cambria Math" pitchFamily="18" charset="0"/>
                </a:endParaRPr>
              </a:p>
              <a:p>
                <a:pPr algn="just"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 pitchFamily="18" charset="0"/>
                          <a:ea typeface="Cambria Math" pitchFamily="18" charset="0"/>
                        </a:rPr>
                        <m:t>будет полностью</m:t>
                      </m:r>
                      <m:r>
                        <m:rPr>
                          <m:nor/>
                        </m:rPr>
                        <a:rPr lang="ru-RU" sz="2200" b="0" i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 pitchFamily="18" charset="0"/>
                          <a:ea typeface="Cambria Math" pitchFamily="18" charset="0"/>
                        </a:rPr>
                        <m:t>погашен тремя равными платежами (то есть за </m:t>
                      </m:r>
                    </m:oMath>
                  </m:oMathPara>
                </a14:m>
                <a:endParaRPr lang="ru-RU" sz="2200" dirty="0" smtClean="0">
                  <a:ln>
                    <a:solidFill>
                      <a:sysClr val="windowText" lastClr="000000"/>
                    </a:solidFill>
                  </a:ln>
                  <a:latin typeface="Cambria Math" pitchFamily="18" charset="0"/>
                  <a:ea typeface="Cambria Math" pitchFamily="18" charset="0"/>
                </a:endParaRPr>
              </a:p>
              <a:p>
                <a:pPr algn="just"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 pitchFamily="18" charset="0"/>
                          <a:ea typeface="Cambria Math" pitchFamily="18" charset="0"/>
                        </a:rPr>
                        <m:t>три года) и общая сумма выплат после полного </m:t>
                      </m:r>
                      <m:r>
                        <m:rPr>
                          <m:nor/>
                        </m:rPr>
                        <a:rPr lang="ru-RU" sz="2200" b="0" i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 pitchFamily="18" charset="0"/>
                          <a:ea typeface="Cambria Math" pitchFamily="18" charset="0"/>
                        </a:rPr>
                        <m:t>пога</m:t>
                      </m:r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 pitchFamily="18" charset="0"/>
                          <a:ea typeface="Cambria Math" pitchFamily="18" charset="0"/>
                        </a:rPr>
                        <m:t>шения</m:t>
                      </m:r>
                    </m:oMath>
                  </m:oMathPara>
                </a14:m>
                <a:endParaRPr lang="ru-RU" sz="2200" dirty="0" smtClean="0">
                  <a:ln>
                    <a:solidFill>
                      <a:sysClr val="windowText" lastClr="000000"/>
                    </a:solidFill>
                  </a:ln>
                  <a:latin typeface="Cambria Math" pitchFamily="18" charset="0"/>
                  <a:ea typeface="Cambria Math" pitchFamily="18" charset="0"/>
                </a:endParaRPr>
              </a:p>
              <a:p>
                <a:pPr algn="just"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 pitchFamily="18" charset="0"/>
                          <a:ea typeface="Cambria Math" pitchFamily="18" charset="0"/>
                        </a:rPr>
                        <m:t>кредита на 78030 рублей больше суммы, взятой в кредит?</m:t>
                      </m:r>
                    </m:oMath>
                  </m:oMathPara>
                </a14:m>
                <a:endParaRPr lang="ru-RU" sz="2200" dirty="0">
                  <a:ln>
                    <a:solidFill>
                      <a:sysClr val="windowText" lastClr="000000"/>
                    </a:solidFill>
                  </a:ln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27564"/>
                <a:ext cx="8712968" cy="38843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CC33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478094" y="-27384"/>
            <a:ext cx="20633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Задание №17</a:t>
            </a:r>
            <a:endParaRPr kumimoji="0" lang="ru-RU" sz="2400" i="0" u="sng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8688" y="4483969"/>
            <a:ext cx="4462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Решение.</a:t>
            </a:r>
            <a:endParaRPr lang="ru-RU" sz="2200" u="sng" dirty="0" smtClean="0">
              <a:ln>
                <a:solidFill>
                  <a:srgbClr val="C00000"/>
                </a:solidFill>
              </a:ln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163869" y="4891807"/>
                <a:ext cx="8788303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ru-RU" sz="220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Cambria Math"/>
                      </a:rPr>
                      <m:t>1. </m:t>
                    </m:r>
                  </m:oMath>
                </a14:m>
                <a:r>
                  <a:rPr kumimoji="0" lang="ru-RU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 Пусть сумма кредита составляет</a:t>
                </a:r>
                <a:r>
                  <a:rPr kumimoji="0" lang="ru-RU" sz="2200" b="0" i="0" u="none" strike="noStrike" cap="none" normalizeH="0" dirty="0" smtClean="0">
                    <a:ln>
                      <a:noFill/>
                    </a:ln>
                    <a:effectLst/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2200" dirty="0"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200" dirty="0" smtClean="0"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р</a:t>
                </a:r>
                <a:r>
                  <a:rPr lang="ru-RU" sz="2200" dirty="0"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ублей</a:t>
                </a:r>
                <a:r>
                  <a:rPr lang="ru-RU" sz="2200" dirty="0" smtClean="0"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, а ежегодные выплаты</a:t>
                </a: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200" dirty="0" smtClean="0">
                    <a:solidFill>
                      <a:srgbClr val="0000FF"/>
                    </a:solidFill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200" i="1" dirty="0" smtClean="0">
                    <a:ln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2200" i="1" dirty="0" smtClean="0">
                    <a:ln>
                      <a:solidFill>
                        <a:srgbClr val="0066FF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 smtClean="0"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рублей. </a:t>
                </a:r>
                <a:endParaRPr kumimoji="0" lang="ru-RU" sz="2200" u="none" strike="noStrike" cap="none" normalizeH="0" baseline="0" dirty="0" smtClean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  <a:effectLst/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869" y="4891807"/>
                <a:ext cx="8788303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208" t="-3937" r="-624" b="-149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4"/>
              <p:cNvSpPr>
                <a:spLocks noChangeArrowheads="1"/>
              </p:cNvSpPr>
              <p:nvPr/>
            </p:nvSpPr>
            <p:spPr bwMode="auto">
              <a:xfrm>
                <a:off x="223045" y="5661248"/>
                <a:ext cx="8715404" cy="1107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ru-RU" sz="2200" dirty="0" smtClean="0">
                    <a:latin typeface="Cambria Math" pitchFamily="18" charset="0"/>
                    <a:ea typeface="Cambria Math" pitchFamily="18" charset="0"/>
                  </a:rPr>
                  <a:t>июль 2021 год:</a:t>
                </a:r>
                <a:r>
                  <a:rPr lang="en-US" sz="22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ru-RU" sz="22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1,3</m:t>
                    </m:r>
                    <m:r>
                      <a:rPr lang="en-US" sz="2200" b="0" i="1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Cambria Math"/>
                        <a:ea typeface="Cambria Math" pitchFamily="18" charset="0"/>
                      </a:rPr>
                      <m:t>𝑆</m:t>
                    </m:r>
                    <m:r>
                      <a:rPr lang="en-US" sz="22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/>
                        <a:ea typeface="Cambria Math" pitchFamily="18" charset="0"/>
                      </a:rPr>
                      <m:t>−</m:t>
                    </m:r>
                    <m:r>
                      <a:rPr lang="en-US" sz="2200" b="0" i="1" smtClean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Cambria Math"/>
                        <a:ea typeface="Cambria Math" pitchFamily="18" charset="0"/>
                      </a:rPr>
                      <m:t>𝑋</m:t>
                    </m:r>
                    <m:r>
                      <a:rPr lang="ru-RU" sz="2200" i="1" smtClean="0">
                        <a:latin typeface="Cambria Math"/>
                        <a:ea typeface="Cambria Math" pitchFamily="18" charset="0"/>
                      </a:rPr>
                      <m:t>;</m:t>
                    </m:r>
                  </m:oMath>
                </a14:m>
                <a:r>
                  <a:rPr lang="ru-RU" sz="2200" dirty="0" smtClean="0">
                    <a:ln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  </a:t>
                </a: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ru-RU" sz="2200" dirty="0">
                    <a:latin typeface="Cambria Math" pitchFamily="18" charset="0"/>
                    <a:ea typeface="Cambria Math" pitchFamily="18" charset="0"/>
                  </a:rPr>
                  <a:t>июль </a:t>
                </a:r>
                <a:r>
                  <a:rPr lang="ru-RU" sz="2200" dirty="0" smtClean="0">
                    <a:latin typeface="Cambria Math" pitchFamily="18" charset="0"/>
                    <a:ea typeface="Cambria Math" pitchFamily="18" charset="0"/>
                  </a:rPr>
                  <a:t>2022 год</a:t>
                </a:r>
                <a:r>
                  <a:rPr lang="ru-RU" sz="2200" dirty="0" smtClean="0"/>
                  <a:t>: 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ru-RU" sz="2200" b="0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sz="2200" b="0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</a:rPr>
                      <m:t>,3</m:t>
                    </m:r>
                    <m:d>
                      <m:dPr>
                        <m:ctrlPr>
                          <a:rPr lang="en-US" sz="22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1,3</m:t>
                        </m:r>
                        <m:r>
                          <a:rPr lang="en-US" sz="2200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/>
                            <a:ea typeface="Cambria Math" pitchFamily="18" charset="0"/>
                          </a:rPr>
                          <m:t>𝑆</m:t>
                        </m:r>
                        <m:r>
                          <a:rPr lang="en-US" sz="220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  <a:ea typeface="Cambria Math" pitchFamily="18" charset="0"/>
                          </a:rPr>
                          <m:t>−</m:t>
                        </m:r>
                        <m:r>
                          <a:rPr lang="en-US" sz="2200" i="1" smtClean="0">
                            <a:ln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latin typeface="Cambria Math"/>
                            <a:ea typeface="Cambria Math" pitchFamily="18" charset="0"/>
                          </a:rPr>
                          <m:t>𝑋</m:t>
                        </m:r>
                      </m:e>
                    </m:d>
                    <m:r>
                      <a:rPr lang="en-US" sz="22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/>
                      </a:rPr>
                      <m:t>−</m:t>
                    </m:r>
                    <m:r>
                      <a:rPr lang="en-US" sz="2200" b="0" i="1" smtClean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Cambria Math"/>
                      </a:rPr>
                      <m:t>𝑋</m:t>
                    </m:r>
                    <m:r>
                      <a:rPr lang="ru-RU" sz="2200" i="1">
                        <a:latin typeface="Cambria Math"/>
                        <a:ea typeface="Cambria Math" pitchFamily="18" charset="0"/>
                      </a:rPr>
                      <m:t>;</m:t>
                    </m:r>
                  </m:oMath>
                </a14:m>
                <a:endParaRPr lang="ru-RU" sz="2200" dirty="0" smtClean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ru-RU" sz="2200" dirty="0">
                    <a:latin typeface="Cambria Math" pitchFamily="18" charset="0"/>
                    <a:ea typeface="Cambria Math" pitchFamily="18" charset="0"/>
                  </a:rPr>
                  <a:t>июль </a:t>
                </a:r>
                <a:r>
                  <a:rPr lang="ru-RU" sz="2200" dirty="0" smtClean="0">
                    <a:latin typeface="Cambria Math" pitchFamily="18" charset="0"/>
                    <a:ea typeface="Cambria Math" pitchFamily="18" charset="0"/>
                  </a:rPr>
                  <a:t>2023 год</a:t>
                </a:r>
                <a:r>
                  <a:rPr lang="ru-RU" sz="2200" dirty="0" smtClean="0"/>
                  <a:t>:</a:t>
                </a:r>
                <a:r>
                  <a:rPr lang="en-US" sz="2200" dirty="0" smtClean="0"/>
                  <a:t>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</a:rPr>
                      <m:t>1,3</m:t>
                    </m:r>
                    <m:d>
                      <m:dPr>
                        <m:ctrlPr>
                          <a:rPr lang="en-US" sz="22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</m:ctrlPr>
                      </m:dPr>
                      <m:e>
                        <m:r>
                          <a:rPr lang="ru-RU" sz="220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20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</a:rPr>
                          <m:t>,3</m:t>
                        </m:r>
                        <m:d>
                          <m:dPr>
                            <m:ctrlPr>
                              <a:rPr lang="en-US" sz="220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1,3</m:t>
                            </m:r>
                            <m:r>
                              <a:rPr lang="en-US" sz="2200" i="1">
                                <a:ln>
                                  <a:solidFill>
                                    <a:srgbClr val="C00000"/>
                                  </a:solidFill>
                                </a:ln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𝑆</m:t>
                            </m:r>
                            <m:r>
                              <a:rPr lang="en-US" sz="220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  <a:ea typeface="Cambria Math" pitchFamily="18" charset="0"/>
                              </a:rPr>
                              <m:t>−</m:t>
                            </m:r>
                            <m:r>
                              <a:rPr lang="en-US" sz="2200" i="1" smtClean="0">
                                <a:ln>
                                  <a:solidFill>
                                    <a:srgbClr val="0000FF"/>
                                  </a:solidFill>
                                </a:ln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200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−</m:t>
                        </m:r>
                        <m:r>
                          <a:rPr lang="en-US" sz="2200" i="1" smtClean="0">
                            <a:ln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latin typeface="Cambria Math"/>
                          </a:rPr>
                          <m:t>𝑋</m:t>
                        </m:r>
                        <m:r>
                          <m:rPr>
                            <m:nor/>
                          </m:rPr>
                          <a:rPr lang="ru-RU" sz="2200" dirty="0">
                            <a:ln>
                              <a:solidFill>
                                <a:srgbClr val="0066FF"/>
                              </a:solidFill>
                            </a:ln>
                            <a:solidFill>
                              <a:srgbClr val="0066FF"/>
                            </a:solidFill>
                          </a:rPr>
                          <m:t> </m:t>
                        </m:r>
                      </m:e>
                    </m:d>
                    <m:r>
                      <a:rPr lang="en-US" sz="22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/>
                      </a:rPr>
                      <m:t>−</m:t>
                    </m:r>
                    <m:r>
                      <a:rPr lang="en-US" sz="2200" b="0" i="1" smtClean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Cambria Math"/>
                      </a:rPr>
                      <m:t>𝑋</m:t>
                    </m:r>
                    <m:r>
                      <a:rPr lang="ru-RU" sz="2200" i="1" smtClean="0">
                        <a:latin typeface="Cambria Math"/>
                      </a:rPr>
                      <m:t>.</m:t>
                    </m:r>
                  </m:oMath>
                </a14:m>
                <a:endParaRPr lang="ru-RU" sz="2200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045" y="5661248"/>
                <a:ext cx="8715404" cy="1107996"/>
              </a:xfrm>
              <a:prstGeom prst="rect">
                <a:avLst/>
              </a:prstGeom>
              <a:blipFill rotWithShape="1">
                <a:blip r:embed="rId4"/>
                <a:stretch>
                  <a:fillRect l="-840" t="-2762" b="-1105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47664" y="5230361"/>
            <a:ext cx="710842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По условию долг перед банком </a:t>
            </a:r>
            <a:r>
              <a:rPr lang="en-US" sz="2200" dirty="0" smtClean="0"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smtClean="0"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в рублях</a:t>
            </a:r>
            <a:r>
              <a:rPr lang="en-US" sz="2200" dirty="0" smtClean="0"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2200" dirty="0" smtClean="0"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составляет:</a:t>
            </a:r>
            <a:endParaRPr kumimoji="0" lang="ru-RU" sz="2200" u="none" strike="noStrike" cap="none" normalizeH="0" baseline="0" dirty="0" smtClean="0">
              <a:ln>
                <a:solidFill>
                  <a:srgbClr val="0066FF"/>
                </a:solidFill>
              </a:ln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096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15928</TotalTime>
  <Words>4677</Words>
  <Application>Microsoft Office PowerPoint</Application>
  <PresentationFormat>Экран (4:3)</PresentationFormat>
  <Paragraphs>544</Paragraphs>
  <Slides>23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User</cp:lastModifiedBy>
  <cp:revision>1545</cp:revision>
  <dcterms:modified xsi:type="dcterms:W3CDTF">2018-01-28T11:59:34Z</dcterms:modified>
</cp:coreProperties>
</file>