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sldIdLst>
    <p:sldId id="256" r:id="rId2"/>
    <p:sldId id="311" r:id="rId3"/>
    <p:sldId id="316" r:id="rId4"/>
    <p:sldId id="291" r:id="rId5"/>
    <p:sldId id="292" r:id="rId6"/>
    <p:sldId id="293" r:id="rId7"/>
    <p:sldId id="300" r:id="rId8"/>
    <p:sldId id="301" r:id="rId9"/>
    <p:sldId id="298" r:id="rId10"/>
    <p:sldId id="282" r:id="rId11"/>
    <p:sldId id="264" r:id="rId12"/>
    <p:sldId id="285" r:id="rId13"/>
    <p:sldId id="279" r:id="rId14"/>
    <p:sldId id="296" r:id="rId15"/>
    <p:sldId id="299" r:id="rId16"/>
    <p:sldId id="302" r:id="rId17"/>
    <p:sldId id="303" r:id="rId18"/>
    <p:sldId id="304" r:id="rId19"/>
    <p:sldId id="318" r:id="rId20"/>
    <p:sldId id="294" r:id="rId21"/>
    <p:sldId id="288" r:id="rId22"/>
    <p:sldId id="305" r:id="rId23"/>
    <p:sldId id="306" r:id="rId24"/>
    <p:sldId id="307" r:id="rId25"/>
    <p:sldId id="315" r:id="rId26"/>
    <p:sldId id="317" r:id="rId27"/>
    <p:sldId id="308" r:id="rId28"/>
    <p:sldId id="319" r:id="rId29"/>
    <p:sldId id="310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700" autoAdjust="0"/>
  </p:normalViewPr>
  <p:slideViewPr>
    <p:cSldViewPr>
      <p:cViewPr>
        <p:scale>
          <a:sx n="100" d="100"/>
          <a:sy n="100" d="100"/>
        </p:scale>
        <p:origin x="-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6" d="100"/>
        <a:sy n="1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B4793-CCA1-4920-9FCC-7B9ECDF99FF8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A142B-E6B1-4520-ABB8-AEC416BBC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92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9CA74-BCB6-4D0A-9779-0263C846D9D6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3E1B4-C87B-4731-9734-6643D7E2B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03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D9752-A850-4BF9-869E-055F5D074CB9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ACAF-DB52-44E5-ABDB-AD17B8424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06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66B32-AED7-4ECC-81E7-30800B7DF538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D689-9598-40BB-9E2D-5120C2296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7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14FBA-9DE0-46F2-9B4B-8EB5DA7A179B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81225-1D5B-4C30-850B-F526CC4F2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1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212F3-176F-4412-A5F9-CCF110A02BB7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24623-4C84-4784-A8C2-52D64EA94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8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0AD13-949C-497E-A293-B41C815B0206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B6A02-689C-4612-9A46-426F3FA75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299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75007-7E09-46BE-9C60-046ED3BE5046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69453-8BDB-4259-B9A7-CBA879F39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07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6F0E-797A-409C-9805-64E1906E5F4B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AEB7F-E60B-476E-A2E1-E6BAB8BDD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31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1EEB3-CBC2-4722-9A44-1BCA40BAA742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7F4D-FF5F-42D9-A338-DDD5DCEA1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28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F284D-EC2B-41F7-B29C-1D7CE53DC6BD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3C45-6B10-4068-98C3-5CA450B58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33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485B7F8-FAFA-42B3-B197-BC38E7B259DD}" type="datetimeFigureOut">
              <a:rPr lang="ru-RU"/>
              <a:pPr>
                <a:defRPr/>
              </a:pPr>
              <a:t>13.12.2017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A8B72A68-C36F-4E4D-B726-FF4344D11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96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2.jpeg"/><Relationship Id="rId7" Type="http://schemas.openxmlformats.org/officeDocument/2006/relationships/image" Target="../media/image4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21.jpeg"/><Relationship Id="rId9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5" Type="http://schemas.openxmlformats.org/officeDocument/2006/relationships/image" Target="../media/image69.jpeg"/><Relationship Id="rId10" Type="http://schemas.openxmlformats.org/officeDocument/2006/relationships/image" Target="../media/image64.jpeg"/><Relationship Id="rId4" Type="http://schemas.openxmlformats.org/officeDocument/2006/relationships/image" Target="../media/image44.jpeg"/><Relationship Id="rId9" Type="http://schemas.openxmlformats.org/officeDocument/2006/relationships/image" Target="../media/image63.jpeg"/><Relationship Id="rId1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479079"/>
            <a:ext cx="7992690" cy="267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резьбовых соединений.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Инструментальный анализ элементов резьбовых деталей</a:t>
            </a: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755650" y="5384800"/>
            <a:ext cx="7704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err="1">
                <a:solidFill>
                  <a:schemeClr val="tx1"/>
                </a:solidFill>
                <a:latin typeface="Arial" charset="0"/>
              </a:rPr>
              <a:t>Станкевский</a:t>
            </a:r>
            <a:r>
              <a:rPr lang="ru-RU" altLang="ru-RU" sz="2000" dirty="0">
                <a:solidFill>
                  <a:schemeClr val="tx1"/>
                </a:solidFill>
                <a:latin typeface="Arial" charset="0"/>
              </a:rPr>
              <a:t> Николай </a:t>
            </a:r>
            <a:r>
              <a:rPr lang="ru-RU" altLang="ru-RU" sz="2000">
                <a:solidFill>
                  <a:schemeClr val="tx1"/>
                </a:solidFill>
                <a:latin typeface="Arial" charset="0"/>
              </a:rPr>
              <a:t>Михайлович</a:t>
            </a:r>
            <a:r>
              <a:rPr lang="ru-RU" altLang="ru-RU" sz="2000" smtClean="0">
                <a:solidFill>
                  <a:schemeClr val="tx1"/>
                </a:solidFill>
                <a:latin typeface="Arial" charset="0"/>
              </a:rPr>
              <a:t>,  </a:t>
            </a:r>
            <a:endParaRPr lang="ru-RU" altLang="ru-RU" sz="2000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tx1"/>
                </a:solidFill>
                <a:latin typeface="Arial" charset="0"/>
              </a:rPr>
              <a:t>учитель технологии МБОУ СОШ №7  г. Сургут Тюменская обл.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7213" y="406400"/>
            <a:ext cx="567055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к уроку </a:t>
            </a:r>
            <a:br>
              <a:rPr lang="ru-RU" altLang="ru-RU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для 7-х классов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3077" name="Picture 10" descr="http://st03.kakprosto.ru/tumb/680/images/article/2011/7/5/1_5255038ce4b655255038ce4bb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8" t="17226" r="21902" b="21811"/>
          <a:stretch>
            <a:fillRect/>
          </a:stretch>
        </p:blipFill>
        <p:spPr bwMode="auto">
          <a:xfrm>
            <a:off x="6642100" y="44450"/>
            <a:ext cx="246697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309480_67_i_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" r="6770" b="49168"/>
          <a:stretch>
            <a:fillRect/>
          </a:stretch>
        </p:blipFill>
        <p:spPr bwMode="auto">
          <a:xfrm>
            <a:off x="0" y="1268413"/>
            <a:ext cx="9144000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4953" y="29766"/>
            <a:ext cx="8593336" cy="11430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Основные виды резьбовых соединений в трехмерном изображении</a:t>
            </a:r>
            <a:endParaRPr lang="ru-RU" altLang="ru-RU" sz="3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067175" y="6203950"/>
            <a:ext cx="5041900" cy="633413"/>
          </a:xfrm>
          <a:solidFill>
            <a:srgbClr val="FFFF00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200" b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Актуализация знаний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ello_html_m1e6f85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t="829" r="21211" b="3729"/>
          <a:stretch>
            <a:fillRect/>
          </a:stretch>
        </p:blipFill>
        <p:spPr bwMode="auto">
          <a:xfrm>
            <a:off x="28575" y="1196975"/>
            <a:ext cx="5435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 descr="16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1" t="37300" r="6482" b="40216"/>
          <a:stretch>
            <a:fillRect/>
          </a:stretch>
        </p:blipFill>
        <p:spPr bwMode="auto">
          <a:xfrm>
            <a:off x="5435600" y="2816225"/>
            <a:ext cx="370840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971" y="25574"/>
            <a:ext cx="7344816" cy="1143000"/>
          </a:xfrm>
          <a:prstGeom prst="rect">
            <a:avLst/>
          </a:prstGeom>
          <a:solidFill>
            <a:srgbClr val="FFFF00"/>
          </a:solidFill>
          <a:extLst/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effectLst/>
              </a:rPr>
              <a:t>Болтовое резьбовое соединение </a:t>
            </a:r>
          </a:p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effectLst/>
              </a:rPr>
              <a:t>в трехмерном изображении</a:t>
            </a:r>
            <a:endParaRPr lang="ru-RU" altLang="ru-RU" sz="3200" dirty="0" smtClean="0"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086225" y="6208713"/>
            <a:ext cx="5041900" cy="633412"/>
          </a:xfrm>
          <a:solidFill>
            <a:srgbClr val="FFFF00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200" b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Актуализация знаний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Shpilka22035_i2_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" t="16043" r="13737" b="11855"/>
          <a:stretch>
            <a:fillRect/>
          </a:stretch>
        </p:blipFill>
        <p:spPr bwMode="auto">
          <a:xfrm>
            <a:off x="360363" y="1076325"/>
            <a:ext cx="8459787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496" y="25574"/>
            <a:ext cx="7795914" cy="1008112"/>
          </a:xfrm>
          <a:prstGeom prst="rect">
            <a:avLst/>
          </a:prstGeom>
          <a:solidFill>
            <a:srgbClr val="FFFF00"/>
          </a:solidFill>
          <a:extLst/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effectLst/>
              </a:rPr>
              <a:t>Шпилечное резьбовое соединение </a:t>
            </a:r>
          </a:p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effectLst/>
              </a:rPr>
              <a:t>в трехмерном изображении</a:t>
            </a:r>
            <a:endParaRPr lang="ru-RU" altLang="ru-RU" sz="3200" dirty="0" smtClean="0"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076700" y="6203950"/>
            <a:ext cx="5041900" cy="633413"/>
          </a:xfrm>
          <a:solidFill>
            <a:srgbClr val="FFFF00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200" b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Актуализация знаний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hqde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" t="8054" r="1366" b="10498"/>
          <a:stretch>
            <a:fillRect/>
          </a:stretch>
        </p:blipFill>
        <p:spPr bwMode="auto">
          <a:xfrm>
            <a:off x="468313" y="1125538"/>
            <a:ext cx="8135937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446" y="9525"/>
            <a:ext cx="7200800" cy="1037034"/>
          </a:xfrm>
          <a:prstGeom prst="rect">
            <a:avLst/>
          </a:prstGeom>
          <a:solidFill>
            <a:srgbClr val="FFFF00"/>
          </a:solidFill>
          <a:extLst/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effectLst/>
              </a:rPr>
              <a:t>Винтовое резьбовое соединение </a:t>
            </a:r>
          </a:p>
          <a:p>
            <a:pPr algn="ctr">
              <a:defRPr/>
            </a:pPr>
            <a:r>
              <a:rPr lang="ru-RU" sz="3200" dirty="0" smtClean="0">
                <a:solidFill>
                  <a:schemeClr val="tx1"/>
                </a:solidFill>
                <a:effectLst/>
              </a:rPr>
              <a:t>в трехмерном изображении</a:t>
            </a:r>
            <a:endParaRPr lang="ru-RU" altLang="ru-RU" sz="3200" dirty="0" smtClean="0">
              <a:solidFill>
                <a:schemeClr val="tx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086225" y="6218238"/>
            <a:ext cx="5041900" cy="633412"/>
          </a:xfrm>
          <a:solidFill>
            <a:srgbClr val="FFFF00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3200" b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Актуализация знаний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33463" y="44450"/>
            <a:ext cx="7067550" cy="720725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ru-RU" alt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Ожидаемый учебный результат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609600" y="1046163"/>
            <a:ext cx="82296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ts val="1800"/>
              </a:spcBef>
              <a:buFontTx/>
              <a:buAutoNum type="arabicPeriod"/>
            </a:pPr>
            <a:r>
              <a:rPr lang="ru-RU" altLang="ru-RU" sz="3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Общее представление о типовых деталях, содержащих резьбу (болт, гайка, шпилька, винт).</a:t>
            </a:r>
          </a:p>
          <a:p>
            <a:pPr eaLnBrk="1" hangingPunct="1">
              <a:spcBef>
                <a:spcPts val="1800"/>
              </a:spcBef>
              <a:buFontTx/>
              <a:buAutoNum type="arabicPeriod"/>
            </a:pPr>
            <a:r>
              <a:rPr lang="ru-RU" altLang="ru-RU" sz="3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Приобретение навыков инструментального контроля деталей винтовой пары с одинаковой резьбой.</a:t>
            </a:r>
            <a:endParaRPr lang="ru-RU" altLang="ru-RU" sz="320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ts val="1800"/>
              </a:spcBef>
              <a:buFontTx/>
              <a:buAutoNum type="arabicPeriod"/>
            </a:pPr>
            <a:r>
              <a:rPr lang="ru-RU" altLang="ru-RU" sz="3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Приобретение навыков самооценки и рефлексии при изучении резьбовых пар на примере машин и механизмов, имеющихся в мастерской.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604838" y="692150"/>
            <a:ext cx="8288337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  <a:defRPr/>
            </a:pPr>
            <a:r>
              <a:rPr lang="ru-RU" altLang="ru-RU" sz="30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  </a:t>
            </a:r>
            <a:r>
              <a:rPr lang="ru-RU" altLang="ru-RU" sz="2800" u="sng" dirty="0" smtClean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Лабораторно-практическая работа</a:t>
            </a:r>
            <a:endParaRPr lang="ru-RU" altLang="ru-RU" sz="2800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marL="360000" indent="-360000" eaLnBrk="1" hangingPunct="1">
              <a:spcBef>
                <a:spcPts val="600"/>
              </a:spcBef>
              <a:buFontTx/>
              <a:buAutoNum type="arabicPeriod"/>
              <a:defRPr/>
            </a:pPr>
            <a:r>
              <a:rPr lang="ru-RU" altLang="ru-RU" sz="28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Выполните путем измерений и расчетов определение величины элементов резьбы аттестованных болтов, винтов или шпилек. </a:t>
            </a:r>
          </a:p>
          <a:p>
            <a:pPr marL="360000" indent="-360000" eaLnBrk="1" hangingPunct="1">
              <a:spcBef>
                <a:spcPts val="600"/>
              </a:spcBef>
              <a:buFontTx/>
              <a:buAutoNum type="arabicPeriod"/>
              <a:defRPr/>
            </a:pPr>
            <a:r>
              <a:rPr lang="ru-RU" altLang="ru-RU" sz="28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Результаты измерений занесите в «Протокол анализа выполненных работ» в колонку «Фактические размеры элементов резьбы».</a:t>
            </a:r>
          </a:p>
          <a:p>
            <a:pPr marL="360000" indent="-360000" eaLnBrk="1" hangingPunct="1">
              <a:spcBef>
                <a:spcPts val="600"/>
              </a:spcBef>
              <a:buFontTx/>
              <a:buAutoNum type="arabicPeriod"/>
              <a:defRPr/>
            </a:pPr>
            <a:r>
              <a:rPr lang="ru-RU" altLang="ru-RU" sz="28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Получите у учителя «Эталон» – величины элементов резьбы аттестованных деталей.</a:t>
            </a:r>
          </a:p>
          <a:p>
            <a:pPr marL="360000" indent="-360000" eaLnBrk="1" hangingPunct="1">
              <a:spcBef>
                <a:spcPts val="600"/>
              </a:spcBef>
              <a:buFontTx/>
              <a:buAutoNum type="arabicPeriod"/>
              <a:defRPr/>
            </a:pPr>
            <a:r>
              <a:rPr lang="ru-RU" altLang="ru-RU" sz="28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Выполните сравнительный анализ результатов фактических измерений с эталоном; разницу величин элементов резьбы занесите в последнюю колонку таблицы.   </a:t>
            </a: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1979613" y="30163"/>
            <a:ext cx="5113337" cy="6334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lnSpc>
                <a:spcPts val="58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chemeClr val="tx1"/>
                </a:solidFill>
                <a:latin typeface="Arial" charset="0"/>
                <a:cs typeface="Arial" charset="0"/>
              </a:rPr>
              <a:t>Постановка проблемы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1908175" y="30163"/>
            <a:ext cx="5616575" cy="6334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chemeClr val="tx1"/>
                </a:solidFill>
                <a:latin typeface="Arial" charset="0"/>
                <a:cs typeface="Arial" charset="0"/>
              </a:rPr>
              <a:t>Определение цели урока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468313" y="765175"/>
            <a:ext cx="82804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200">
                <a:solidFill>
                  <a:schemeClr val="tx1"/>
                </a:solidFill>
                <a:latin typeface="Arial" charset="0"/>
                <a:cs typeface="Arial" charset="0"/>
              </a:rPr>
              <a:t>  </a:t>
            </a:r>
            <a:r>
              <a:rPr lang="ru-RU" altLang="ru-RU" sz="3200" u="sng">
                <a:solidFill>
                  <a:schemeClr val="tx1"/>
                </a:solidFill>
                <a:latin typeface="Arial" charset="0"/>
                <a:cs typeface="Arial" charset="0"/>
              </a:rPr>
              <a:t>Деятельностная цель урока: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200">
                <a:solidFill>
                  <a:schemeClr val="tx1"/>
                </a:solidFill>
                <a:latin typeface="Arial" charset="0"/>
                <a:cs typeface="Arial" charset="0"/>
              </a:rPr>
              <a:t>«Инструментальный анализ элементов резьбовых деталей».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8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32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32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320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200">
                <a:solidFill>
                  <a:schemeClr val="tx1"/>
                </a:solidFill>
                <a:latin typeface="Arial" charset="0"/>
                <a:cs typeface="Arial" charset="0"/>
              </a:rPr>
              <a:t>  </a:t>
            </a:r>
            <a:r>
              <a:rPr lang="ru-RU" altLang="ru-RU" sz="3000" b="1">
                <a:solidFill>
                  <a:schemeClr val="tx1"/>
                </a:solidFill>
                <a:latin typeface="Arial" charset="0"/>
                <a:cs typeface="Arial" charset="0"/>
              </a:rPr>
              <a:t>Согласование темы урока: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000">
                <a:solidFill>
                  <a:schemeClr val="tx1"/>
                </a:solidFill>
                <a:latin typeface="Arial" charset="0"/>
                <a:cs typeface="Arial" charset="0"/>
              </a:rPr>
              <a:t>«Виды резьбовых соединений.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000">
                <a:solidFill>
                  <a:schemeClr val="tx1"/>
                </a:solidFill>
                <a:latin typeface="Arial" charset="0"/>
                <a:cs typeface="Arial" charset="0"/>
              </a:rPr>
              <a:t>Инструментальный анализ элементов резьбовых деталей».</a:t>
            </a:r>
          </a:p>
        </p:txBody>
      </p:sp>
      <p:pic>
        <p:nvPicPr>
          <p:cNvPr id="18436" name="Рисунок 5" descr="http://static9.depositphotos.com/1594308/1134/i/950/depositphotos_11340652-stock-photo-working-instrumen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7426" r="8151" b="9589"/>
          <a:stretch>
            <a:fillRect/>
          </a:stretch>
        </p:blipFill>
        <p:spPr bwMode="auto">
          <a:xfrm>
            <a:off x="5740400" y="2492375"/>
            <a:ext cx="28162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6" descr="http://skt-profi.ru/data/uploads/cherte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7" t="8559" b="35388"/>
          <a:stretch>
            <a:fillRect/>
          </a:stretch>
        </p:blipFill>
        <p:spPr bwMode="auto">
          <a:xfrm>
            <a:off x="755650" y="2492375"/>
            <a:ext cx="40973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2771775" y="30163"/>
            <a:ext cx="3384550" cy="6334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lnSpc>
                <a:spcPts val="58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chemeClr val="tx1"/>
                </a:solidFill>
                <a:latin typeface="Arial" charset="0"/>
                <a:cs typeface="Arial" charset="0"/>
              </a:rPr>
              <a:t>Продукт урока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1268413"/>
          <a:ext cx="8928100" cy="5473700"/>
        </p:xfrm>
        <a:graphic>
          <a:graphicData uri="http://schemas.openxmlformats.org/drawingml/2006/table">
            <a:tbl>
              <a:tblPr firstRow="1" firstCol="1" bandRow="1"/>
              <a:tblGrid>
                <a:gridCol w="2520028"/>
                <a:gridCol w="1368016"/>
                <a:gridCol w="1656019"/>
                <a:gridCol w="1872021"/>
                <a:gridCol w="1512016"/>
              </a:tblGrid>
              <a:tr h="1869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элементов резьбы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Условное обозначение элементов резьбы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Фактические размеры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элементов резьбы.  Единица измерения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«мм»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Эталон: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Размеры элементов резьбы, аттестованного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болта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Единица измерения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«мм»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Величина ошибки фактических размеров по сравнению с эталоном.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мм»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Наружный диаметр резьбы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9,8</a:t>
                      </a: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Внутренний диаметр резьбы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ı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=0,85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8,5</a:t>
                      </a: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Глубина резьбы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</a:rPr>
                        <a:t>=(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</a:rPr>
                        <a:t>d–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ru-RU" sz="2000" dirty="0" err="1" smtClean="0">
                          <a:effectLst/>
                          <a:latin typeface="Times New Roman"/>
                          <a:ea typeface="Calibri"/>
                        </a:rPr>
                        <a:t>ı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</a:rPr>
                        <a:t>):2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0,65</a:t>
                      </a: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0,75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Шаг резьбы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Длина резьбы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lₒ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25,8</a:t>
                      </a: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Длина болта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55,4</a:t>
                      </a: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Высота головки болта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7,3</a:t>
                      </a: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Диаметр головки болта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19,2</a:t>
                      </a: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Размер под гаечный ключ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17</a:t>
                      </a: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527" name="Rectangle 1"/>
          <p:cNvSpPr>
            <a:spLocks noChangeArrowheads="1"/>
          </p:cNvSpPr>
          <p:nvPr/>
        </p:nvSpPr>
        <p:spPr bwMode="auto">
          <a:xfrm>
            <a:off x="520700" y="796925"/>
            <a:ext cx="82089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Протокол анализа выполненных работ.</a:t>
            </a: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Элементы</a:t>
            </a:r>
            <a:r>
              <a:rPr lang="ru-RU" altLang="ru-RU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резьбы болта № </a:t>
            </a:r>
            <a:r>
              <a:rPr lang="ru-RU" altLang="ru-RU" b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</a:t>
            </a:r>
            <a:endParaRPr lang="ru-RU" altLang="ru-RU">
              <a:solidFill>
                <a:srgbClr val="FF00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395288" y="1184275"/>
            <a:ext cx="8520112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AutoNum type="arabicPeriod"/>
            </a:pPr>
            <a:r>
              <a:rPr lang="ru-RU" altLang="ru-RU" sz="27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Ознакомиться с материалами для первичного закрепления знаний (Как правильно измерить диаметр резьбы, длину резьбы и т.д.?).</a:t>
            </a:r>
            <a:endParaRPr lang="ru-RU" altLang="ru-RU" sz="270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  <a:buFontTx/>
              <a:buAutoNum type="arabicPeriod"/>
            </a:pPr>
            <a:r>
              <a:rPr lang="ru-RU" altLang="ru-RU" sz="27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Использовать по выбору вариант обучающего материала для сопровождения самостоятельной работы (измерение элементов резьбы аттестованных болтов, винтов или шпилек).</a:t>
            </a:r>
            <a:endParaRPr lang="ru-RU" altLang="ru-RU" sz="2700">
              <a:solidFill>
                <a:schemeClr val="tx1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ts val="1200"/>
              </a:spcBef>
              <a:buFontTx/>
              <a:buAutoNum type="arabicPeriod" startAt="3"/>
            </a:pPr>
            <a:r>
              <a:rPr lang="ru-RU" altLang="ru-RU" sz="27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Освоить алгоритм действий при измерении штангенциркулем элементов резьбы аттестованных болтов, винтов или шпилек.</a:t>
            </a:r>
          </a:p>
          <a:p>
            <a:pPr eaLnBrk="1" hangingPunct="1">
              <a:spcBef>
                <a:spcPts val="1200"/>
              </a:spcBef>
              <a:buFontTx/>
              <a:buAutoNum type="arabicPeriod" startAt="3"/>
            </a:pPr>
            <a:r>
              <a:rPr lang="ru-RU" altLang="ru-RU" sz="27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Заполнить протокол анализа выполненных работ.</a:t>
            </a:r>
            <a:endParaRPr lang="ru-RU" altLang="ru-RU" sz="2700">
              <a:solidFill>
                <a:schemeClr val="tx1"/>
              </a:solidFill>
              <a:latin typeface="Arial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0483" name="Rectangle 2"/>
          <p:cNvSpPr txBox="1">
            <a:spLocks noChangeArrowheads="1"/>
          </p:cNvSpPr>
          <p:nvPr/>
        </p:nvSpPr>
        <p:spPr bwMode="auto">
          <a:xfrm>
            <a:off x="1763713" y="30163"/>
            <a:ext cx="5832475" cy="9509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chemeClr val="tx1"/>
                </a:solidFill>
                <a:latin typeface="Arial" charset="0"/>
                <a:cs typeface="Arial" charset="0"/>
              </a:rPr>
              <a:t>Планирование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chemeClr val="tx1"/>
                </a:solidFill>
                <a:latin typeface="Arial" charset="0"/>
                <a:cs typeface="Arial" charset="0"/>
              </a:rPr>
              <a:t>самостоятельной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 txBox="1">
            <a:spLocks noChangeArrowheads="1"/>
          </p:cNvSpPr>
          <p:nvPr/>
        </p:nvSpPr>
        <p:spPr bwMode="auto">
          <a:xfrm>
            <a:off x="1763713" y="30163"/>
            <a:ext cx="5832475" cy="9509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chemeClr val="tx1"/>
                </a:solidFill>
                <a:latin typeface="Arial" charset="0"/>
                <a:cs typeface="Arial" charset="0"/>
              </a:rPr>
              <a:t>Исходный материал для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chemeClr val="tx1"/>
                </a:solidFill>
                <a:latin typeface="Arial" charset="0"/>
                <a:cs typeface="Arial" charset="0"/>
              </a:rPr>
              <a:t>самостоятельной работы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5763" y="3130550"/>
          <a:ext cx="6551612" cy="3489325"/>
        </p:xfrm>
        <a:graphic>
          <a:graphicData uri="http://schemas.openxmlformats.org/drawingml/2006/table">
            <a:tbl>
              <a:tblPr firstRow="1" firstCol="1" bandRow="1"/>
              <a:tblGrid>
                <a:gridCol w="2131406"/>
                <a:gridCol w="868351"/>
                <a:gridCol w="1184115"/>
                <a:gridCol w="1258193"/>
                <a:gridCol w="1109547"/>
              </a:tblGrid>
              <a:tr h="1472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элементов резьбы</a:t>
                      </a: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Условное обозначение элементов резьбы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Фактические размеры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элементов резьбы.  Единица измерения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«мм»</a:t>
                      </a: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Эталон: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Размеры элементов резьбы, аттестованного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болта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мм»</a:t>
                      </a: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Величина ошибки фактических размеров по сравнению с эталоном.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мм»</a:t>
                      </a: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Наружный диаметр резьбы</a:t>
                      </a: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Внутренний диаметр резьбы</a:t>
                      </a: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ı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=0,85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Глубина резьбы</a:t>
                      </a: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=(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d–</a:t>
                      </a:r>
                      <a:r>
                        <a:rPr lang="ru-RU" sz="1200" b="1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ı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):2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Шаг резьбы</a:t>
                      </a: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Длина резьбы</a:t>
                      </a: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lₒ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Длина болта</a:t>
                      </a: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Высота головки болта</a:t>
                      </a: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Диаметр головки болта</a:t>
                      </a: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Размер под гаечный ключ</a:t>
                      </a: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75" name="Rectangle 1"/>
          <p:cNvSpPr>
            <a:spLocks noChangeArrowheads="1"/>
          </p:cNvSpPr>
          <p:nvPr/>
        </p:nvSpPr>
        <p:spPr bwMode="auto">
          <a:xfrm>
            <a:off x="827088" y="2828925"/>
            <a:ext cx="5689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Протокол анализа выполненных работ.</a:t>
            </a:r>
            <a:r>
              <a:rPr lang="ru-RU" altLang="ru-RU" sz="1400" b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Элементы</a:t>
            </a:r>
            <a:r>
              <a:rPr lang="ru-RU" altLang="ru-RU" sz="14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400" b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резьбы болта № </a:t>
            </a:r>
            <a:r>
              <a:rPr lang="ru-RU" altLang="ru-RU" sz="1400" b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</a:t>
            </a:r>
            <a:endParaRPr lang="ru-RU" altLang="ru-RU" sz="1400">
              <a:solidFill>
                <a:srgbClr val="FF00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43800" y="3141663"/>
          <a:ext cx="1257300" cy="3498850"/>
        </p:xfrm>
        <a:graphic>
          <a:graphicData uri="http://schemas.openxmlformats.org/drawingml/2006/table">
            <a:tbl>
              <a:tblPr firstRow="1" firstCol="1" bandRow="1"/>
              <a:tblGrid>
                <a:gridCol w="1257300"/>
              </a:tblGrid>
              <a:tr h="1472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Эталон: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Размеры элементов резьбы, аттестованного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болта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мм»</a:t>
                      </a:r>
                    </a:p>
                  </a:txBody>
                  <a:tcPr marL="68517" marR="68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4" marR="6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4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4" marR="6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9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0,75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4" marR="6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9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4" marR="6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9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4" marR="6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9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4" marR="6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9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4" marR="6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8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4" marR="6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24" marR="6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600" name="Rectangle 1"/>
          <p:cNvSpPr>
            <a:spLocks noChangeArrowheads="1"/>
          </p:cNvSpPr>
          <p:nvPr/>
        </p:nvSpPr>
        <p:spPr bwMode="auto">
          <a:xfrm>
            <a:off x="8172450" y="4178300"/>
            <a:ext cx="5619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</a:t>
            </a:r>
            <a:r>
              <a:rPr lang="ru-RU" altLang="ru-RU" sz="1400" b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</a:t>
            </a:r>
            <a:endParaRPr lang="ru-RU" altLang="ru-RU" sz="1400">
              <a:solidFill>
                <a:srgbClr val="FF00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226425" y="4124325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602" name="Rectangle 1"/>
          <p:cNvSpPr>
            <a:spLocks noChangeArrowheads="1"/>
          </p:cNvSpPr>
          <p:nvPr/>
        </p:nvSpPr>
        <p:spPr bwMode="auto">
          <a:xfrm>
            <a:off x="7524750" y="2843213"/>
            <a:ext cx="1295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400" b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Эталон № </a:t>
            </a:r>
            <a:r>
              <a:rPr lang="ru-RU" altLang="ru-RU" sz="1400" b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</a:t>
            </a:r>
            <a:endParaRPr lang="ru-RU" altLang="ru-RU" sz="1400">
              <a:solidFill>
                <a:srgbClr val="FF00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603" name="Picture 98" descr="D:\notebook\Документы ПАПА\Открытые уроки\Резьбовые_соединения\DSC01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5" b="36223"/>
          <a:stretch>
            <a:fillRect/>
          </a:stretch>
        </p:blipFill>
        <p:spPr bwMode="auto">
          <a:xfrm>
            <a:off x="385763" y="1447800"/>
            <a:ext cx="3479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4" name="Picture 99" descr="D:\notebook\Документы ПАПА\Открытые уроки\Резьбовые_соединения\DSC016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t="15997" r="3645" b="22195"/>
          <a:stretch>
            <a:fillRect/>
          </a:stretch>
        </p:blipFill>
        <p:spPr bwMode="auto">
          <a:xfrm>
            <a:off x="4076700" y="1433513"/>
            <a:ext cx="2408238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5" name="Picture 100" descr="D:\notebook\Документы ПАПА\Открытые уроки\Резьбовые_соединения\DSC016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r="2554" b="12500"/>
          <a:stretch>
            <a:fillRect/>
          </a:stretch>
        </p:blipFill>
        <p:spPr bwMode="auto">
          <a:xfrm>
            <a:off x="6688138" y="1428750"/>
            <a:ext cx="2132012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" name="Rectangle 1"/>
          <p:cNvSpPr>
            <a:spLocks noChangeArrowheads="1"/>
          </p:cNvSpPr>
          <p:nvPr/>
        </p:nvSpPr>
        <p:spPr bwMode="auto">
          <a:xfrm>
            <a:off x="1908175" y="1120775"/>
            <a:ext cx="53816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Аттестованные резьбовые детали </a:t>
            </a:r>
            <a:r>
              <a:rPr lang="ru-RU" altLang="ru-RU" sz="1400" b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(болт, винт, шпилька и гайка)</a:t>
            </a:r>
            <a:endParaRPr lang="ru-RU" altLang="ru-RU" sz="1400" b="1">
              <a:solidFill>
                <a:srgbClr val="FF00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364163" y="4111625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608" name="Rectangle 1"/>
          <p:cNvSpPr>
            <a:spLocks noChangeArrowheads="1"/>
          </p:cNvSpPr>
          <p:nvPr/>
        </p:nvSpPr>
        <p:spPr bwMode="auto">
          <a:xfrm>
            <a:off x="5319713" y="4170363"/>
            <a:ext cx="5619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</a:t>
            </a:r>
            <a:r>
              <a:rPr lang="ru-RU" altLang="ru-RU" sz="1400" b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</a:t>
            </a:r>
            <a:endParaRPr lang="ru-RU" altLang="ru-RU" sz="1400">
              <a:solidFill>
                <a:srgbClr val="FF00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 txBox="1">
            <a:spLocks noChangeArrowheads="1"/>
          </p:cNvSpPr>
          <p:nvPr/>
        </p:nvSpPr>
        <p:spPr bwMode="auto">
          <a:xfrm>
            <a:off x="1362075" y="25400"/>
            <a:ext cx="6018213" cy="6334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lnSpc>
                <a:spcPts val="58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chemeClr val="tx1"/>
                </a:solidFill>
                <a:latin typeface="Arial" charset="0"/>
                <a:cs typeface="Arial" charset="0"/>
              </a:rPr>
              <a:t>Мотивация к деятельности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23850" y="847725"/>
            <a:ext cx="3683000" cy="11033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Что такое резьба и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28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где она применяется?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alt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ru-RU" altLang="ru-RU" sz="28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100" name="Picture 6" descr="http://www.pirojok.net/uploads/posts/2012-11/1353772007_partprojectlewistardy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" t="9554" r="9183" b="5426"/>
          <a:stretch>
            <a:fillRect/>
          </a:stretch>
        </p:blipFill>
        <p:spPr bwMode="auto">
          <a:xfrm>
            <a:off x="5508625" y="3141663"/>
            <a:ext cx="31940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http://www.detkitoys.ru/upload/articles/articles11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t="4407" r="3067" b="7735"/>
          <a:stretch>
            <a:fillRect/>
          </a:stretch>
        </p:blipFill>
        <p:spPr bwMode="auto">
          <a:xfrm>
            <a:off x="550863" y="2852738"/>
            <a:ext cx="37338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fiks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0" t="11166" r="9865" b="37668"/>
          <a:stretch>
            <a:fillRect/>
          </a:stretch>
        </p:blipFill>
        <p:spPr bwMode="auto">
          <a:xfrm>
            <a:off x="550863" y="2084388"/>
            <a:ext cx="15446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https://i.ytimg.com/vi/Mcm4hLwVZ-Q/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7" t="30161" r="3403" b="12695"/>
          <a:stretch>
            <a:fillRect/>
          </a:stretch>
        </p:blipFill>
        <p:spPr bwMode="auto">
          <a:xfrm>
            <a:off x="5213350" y="1052513"/>
            <a:ext cx="34623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certez_06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"/>
          <a:stretch>
            <a:fillRect/>
          </a:stretch>
        </p:blipFill>
        <p:spPr bwMode="auto">
          <a:xfrm>
            <a:off x="206375" y="11113"/>
            <a:ext cx="8748713" cy="58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image1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4710" r="49167" b="52296"/>
          <a:stretch>
            <a:fillRect/>
          </a:stretch>
        </p:blipFill>
        <p:spPr bwMode="auto">
          <a:xfrm>
            <a:off x="4922838" y="4227513"/>
            <a:ext cx="4032250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/>
          <p:cNvSpPr txBox="1">
            <a:spLocks noChangeArrowheads="1"/>
          </p:cNvSpPr>
          <p:nvPr/>
        </p:nvSpPr>
        <p:spPr bwMode="auto">
          <a:xfrm>
            <a:off x="84138" y="5930900"/>
            <a:ext cx="4559300" cy="8969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tx1"/>
                </a:solidFill>
                <a:latin typeface="Arial" charset="0"/>
                <a:cs typeface="Arial" charset="0"/>
              </a:rPr>
              <a:t>Параметры измерения резьбовых элементов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974" y="5842820"/>
            <a:ext cx="2592288" cy="826540"/>
          </a:xfrm>
          <a:prstGeom prst="rect">
            <a:avLst/>
          </a:prstGeom>
          <a:solidFill>
            <a:srgbClr val="FFFF00"/>
          </a:solidFill>
          <a:extLst/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</a:rPr>
              <a:t>Элементы 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</a:rPr>
              <a:t>болта </a:t>
            </a:r>
          </a:p>
        </p:txBody>
      </p:sp>
      <p:pic>
        <p:nvPicPr>
          <p:cNvPr id="23555" name="Рисунок 7" descr="http://progiavto.ru/1/11/100/99/ustrojstvo_bo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" r="2676"/>
          <a:stretch>
            <a:fillRect/>
          </a:stretch>
        </p:blipFill>
        <p:spPr bwMode="auto">
          <a:xfrm>
            <a:off x="323850" y="1050925"/>
            <a:ext cx="295275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2"/>
          <p:cNvSpPr txBox="1">
            <a:spLocks noChangeArrowheads="1"/>
          </p:cNvSpPr>
          <p:nvPr/>
        </p:nvSpPr>
        <p:spPr bwMode="auto">
          <a:xfrm>
            <a:off x="1763713" y="30163"/>
            <a:ext cx="5832475" cy="9509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chemeClr val="tx1"/>
                </a:solidFill>
                <a:latin typeface="Arial" charset="0"/>
                <a:cs typeface="Arial" charset="0"/>
              </a:rPr>
              <a:t>Технология выполнения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chemeClr val="tx1"/>
                </a:solidFill>
                <a:latin typeface="Arial" charset="0"/>
                <a:cs typeface="Arial" charset="0"/>
              </a:rPr>
              <a:t>самостоятельной работы</a:t>
            </a:r>
          </a:p>
        </p:txBody>
      </p:sp>
      <p:pic>
        <p:nvPicPr>
          <p:cNvPr id="23557" name="Рисунок 5" descr="C:\Users\Николай Михайлович\Desktop\Резьба_фото\DSC0157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209675"/>
            <a:ext cx="21621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6" descr="C:\Users\Николай Михайлович\Desktop\Резьба_фото\DSC0158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5083175"/>
            <a:ext cx="2162175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Рисунок 7" descr="C:\Users\Николай Михайлович\Desktop\Резьба_фото\DSC0158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3128963"/>
            <a:ext cx="2162175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Рисунок 8" descr="C:\Users\Николай Михайлович\Desktop\Резьба_фото\DSC0158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1184275"/>
            <a:ext cx="2162175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Рисунок 9" descr="C:\Users\Николай Михайлович\Desktop\Резьба_фото\DSC0159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124200"/>
            <a:ext cx="21621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Рисунок 10" descr="C:\Users\Николай Михайлович\Desktop\Резьба_фото\DSC0159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5095875"/>
            <a:ext cx="2162175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Прямоугольник 1"/>
          <p:cNvSpPr>
            <a:spLocks noChangeArrowheads="1"/>
          </p:cNvSpPr>
          <p:nvPr/>
        </p:nvSpPr>
        <p:spPr bwMode="auto">
          <a:xfrm>
            <a:off x="5554663" y="2290763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d</a:t>
            </a:r>
            <a:endParaRPr lang="ru-RU" altLang="ru-RU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564" name="Прямоугольник 11"/>
          <p:cNvSpPr>
            <a:spLocks noChangeArrowheads="1"/>
          </p:cNvSpPr>
          <p:nvPr/>
        </p:nvSpPr>
        <p:spPr bwMode="auto">
          <a:xfrm>
            <a:off x="8316913" y="2300288"/>
            <a:ext cx="463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H</a:t>
            </a:r>
            <a:endParaRPr lang="ru-RU" altLang="ru-RU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565" name="Прямоугольник 12"/>
          <p:cNvSpPr>
            <a:spLocks noChangeArrowheads="1"/>
          </p:cNvSpPr>
          <p:nvPr/>
        </p:nvSpPr>
        <p:spPr bwMode="auto">
          <a:xfrm>
            <a:off x="5554663" y="4229100"/>
            <a:ext cx="387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lₒ</a:t>
            </a:r>
            <a:endParaRPr lang="ru-RU" altLang="ru-RU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566" name="Прямоугольник 13"/>
          <p:cNvSpPr>
            <a:spLocks noChangeArrowheads="1"/>
          </p:cNvSpPr>
          <p:nvPr/>
        </p:nvSpPr>
        <p:spPr bwMode="auto">
          <a:xfrm>
            <a:off x="8316913" y="422910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D</a:t>
            </a:r>
            <a:endParaRPr lang="ru-RU" altLang="ru-RU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567" name="Прямоугольник 14"/>
          <p:cNvSpPr>
            <a:spLocks noChangeArrowheads="1"/>
          </p:cNvSpPr>
          <p:nvPr/>
        </p:nvSpPr>
        <p:spPr bwMode="auto">
          <a:xfrm>
            <a:off x="5618163" y="6189663"/>
            <a:ext cx="284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l</a:t>
            </a:r>
            <a:endParaRPr lang="ru-RU" altLang="ru-RU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568" name="Прямоугольник 15"/>
          <p:cNvSpPr>
            <a:spLocks noChangeArrowheads="1"/>
          </p:cNvSpPr>
          <p:nvPr/>
        </p:nvSpPr>
        <p:spPr bwMode="auto">
          <a:xfrm>
            <a:off x="8356600" y="6186488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S</a:t>
            </a:r>
            <a:endParaRPr lang="ru-RU" altLang="ru-RU" sz="280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9" descr="C:\Users\Николай Михайлович\Desktop\Резьба_фото\DSC01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5048250"/>
            <a:ext cx="2141537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974" y="5896322"/>
            <a:ext cx="2592288" cy="826540"/>
          </a:xfrm>
          <a:prstGeom prst="rect">
            <a:avLst/>
          </a:prstGeom>
          <a:solidFill>
            <a:srgbClr val="FFFF00"/>
          </a:solidFill>
          <a:extLst/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</a:rPr>
              <a:t>Элементы 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</a:rPr>
              <a:t>шпильки </a:t>
            </a:r>
          </a:p>
        </p:txBody>
      </p:sp>
      <p:sp>
        <p:nvSpPr>
          <p:cNvPr id="24580" name="Rectangle 2"/>
          <p:cNvSpPr txBox="1">
            <a:spLocks noChangeArrowheads="1"/>
          </p:cNvSpPr>
          <p:nvPr/>
        </p:nvSpPr>
        <p:spPr bwMode="auto">
          <a:xfrm>
            <a:off x="2124075" y="30163"/>
            <a:ext cx="5832475" cy="9509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chemeClr val="tx1"/>
                </a:solidFill>
                <a:latin typeface="Arial" charset="0"/>
                <a:cs typeface="Arial" charset="0"/>
              </a:rPr>
              <a:t>Технология выполнения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chemeClr val="tx1"/>
                </a:solidFill>
                <a:latin typeface="Arial" charset="0"/>
                <a:cs typeface="Arial" charset="0"/>
              </a:rPr>
              <a:t>самостоятельной работы</a:t>
            </a:r>
          </a:p>
        </p:txBody>
      </p:sp>
      <p:pic>
        <p:nvPicPr>
          <p:cNvPr id="24581" name="Picture 5" descr="image4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6" r="20929" b="12637"/>
          <a:stretch>
            <a:fillRect/>
          </a:stretch>
        </p:blipFill>
        <p:spPr bwMode="auto">
          <a:xfrm>
            <a:off x="107950" y="1052513"/>
            <a:ext cx="3600450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Рисунок 14" descr="C:\Users\Николай Михайлович\Desktop\Резьба_фото\DSC015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3" y="1125538"/>
            <a:ext cx="21653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valtec_vtr_653n_0408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0" t="2306" r="12933"/>
          <a:stretch>
            <a:fillRect/>
          </a:stretch>
        </p:blipFill>
        <p:spPr bwMode="auto">
          <a:xfrm>
            <a:off x="107950" y="46038"/>
            <a:ext cx="831850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Прямоугольник 8"/>
          <p:cNvSpPr>
            <a:spLocks noChangeArrowheads="1"/>
          </p:cNvSpPr>
          <p:nvPr/>
        </p:nvSpPr>
        <p:spPr bwMode="auto">
          <a:xfrm>
            <a:off x="5916613" y="2133600"/>
            <a:ext cx="384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d</a:t>
            </a:r>
            <a:endParaRPr lang="ru-RU" altLang="ru-RU" sz="280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4585" name="Рисунок 9" descr="C:\Users\Николай Михайлович\Desktop\Резьба_фото\DSC0163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49838"/>
            <a:ext cx="216376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Рисунок 10" descr="C:\Users\Николай Михайлович\Desktop\Резьба_фото\DSC0163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1125538"/>
            <a:ext cx="21637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Рисунок 11" descr="C:\Users\Николай Михайлович\Desktop\Резьба_фото\DSC0163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87688"/>
            <a:ext cx="216376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Рисунок 12" descr="C:\Users\Николай Михайлович\Desktop\Резьба_фото\DSC0164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3106738"/>
            <a:ext cx="21637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Прямоугольник 12"/>
          <p:cNvSpPr>
            <a:spLocks noChangeArrowheads="1"/>
          </p:cNvSpPr>
          <p:nvPr/>
        </p:nvSpPr>
        <p:spPr bwMode="auto">
          <a:xfrm>
            <a:off x="5913438" y="4076700"/>
            <a:ext cx="387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lₒ</a:t>
            </a:r>
            <a:endParaRPr lang="ru-RU" altLang="ru-RU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590" name="Прямоугольник 14"/>
          <p:cNvSpPr>
            <a:spLocks noChangeArrowheads="1"/>
          </p:cNvSpPr>
          <p:nvPr/>
        </p:nvSpPr>
        <p:spPr bwMode="auto">
          <a:xfrm>
            <a:off x="5978525" y="6054725"/>
            <a:ext cx="284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l</a:t>
            </a:r>
            <a:endParaRPr lang="ru-RU" altLang="ru-RU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591" name="Прямоугольник 11"/>
          <p:cNvSpPr>
            <a:spLocks noChangeArrowheads="1"/>
          </p:cNvSpPr>
          <p:nvPr/>
        </p:nvSpPr>
        <p:spPr bwMode="auto">
          <a:xfrm>
            <a:off x="8429625" y="4129088"/>
            <a:ext cx="463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H</a:t>
            </a:r>
            <a:endParaRPr lang="ru-RU" altLang="ru-RU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592" name="Прямоугольник 15"/>
          <p:cNvSpPr>
            <a:spLocks noChangeArrowheads="1"/>
          </p:cNvSpPr>
          <p:nvPr/>
        </p:nvSpPr>
        <p:spPr bwMode="auto">
          <a:xfrm>
            <a:off x="8507413" y="6073775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S</a:t>
            </a:r>
            <a:endParaRPr lang="ru-RU" altLang="ru-RU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593" name="Прямоугольник 12"/>
          <p:cNvSpPr>
            <a:spLocks noChangeArrowheads="1"/>
          </p:cNvSpPr>
          <p:nvPr/>
        </p:nvSpPr>
        <p:spPr bwMode="auto">
          <a:xfrm>
            <a:off x="8505825" y="2133600"/>
            <a:ext cx="3825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l</a:t>
            </a:r>
            <a:r>
              <a:rPr lang="en-US" altLang="ru-RU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ı</a:t>
            </a:r>
            <a:endParaRPr lang="ru-RU" altLang="ru-RU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7" descr="C:\Users\Николай Михайлович\Desktop\Резьба_фото\DSC016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7" b="13029"/>
          <a:stretch>
            <a:fillRect/>
          </a:stretch>
        </p:blipFill>
        <p:spPr bwMode="auto">
          <a:xfrm>
            <a:off x="5216525" y="4289425"/>
            <a:ext cx="17430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974" y="5986836"/>
            <a:ext cx="2592288" cy="826540"/>
          </a:xfrm>
          <a:prstGeom prst="rect">
            <a:avLst/>
          </a:prstGeom>
          <a:solidFill>
            <a:srgbClr val="FFFF00"/>
          </a:solidFill>
          <a:extLst/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</a:rPr>
              <a:t>Элементы 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effectLst/>
              </a:rPr>
              <a:t>винта </a:t>
            </a:r>
          </a:p>
        </p:txBody>
      </p:sp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2987675" y="30163"/>
            <a:ext cx="5832475" cy="9509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chemeClr val="tx1"/>
                </a:solidFill>
                <a:latin typeface="Arial" charset="0"/>
                <a:cs typeface="Arial" charset="0"/>
              </a:rPr>
              <a:t>Технология выполнения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chemeClr val="tx1"/>
                </a:solidFill>
                <a:latin typeface="Arial" charset="0"/>
                <a:cs typeface="Arial" charset="0"/>
              </a:rPr>
              <a:t>самостоятельной работы</a:t>
            </a:r>
          </a:p>
        </p:txBody>
      </p:sp>
      <p:pic>
        <p:nvPicPr>
          <p:cNvPr id="25605" name="Picture 5" descr="image2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0650"/>
            <a:ext cx="2735263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image1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4710" r="49167" b="52296"/>
          <a:stretch>
            <a:fillRect/>
          </a:stretch>
        </p:blipFill>
        <p:spPr bwMode="auto">
          <a:xfrm>
            <a:off x="107950" y="1912938"/>
            <a:ext cx="2879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 descr="image1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8" t="47704" r="1259" b="2625"/>
          <a:stretch>
            <a:fillRect/>
          </a:stretch>
        </p:blipFill>
        <p:spPr bwMode="auto">
          <a:xfrm>
            <a:off x="107950" y="3865563"/>
            <a:ext cx="2879725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Рисунок 10" descr="C:\Users\Николай Михайлович\Desktop\Резьба_фото\DSC016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 b="24838"/>
          <a:stretch>
            <a:fillRect/>
          </a:stretch>
        </p:blipFill>
        <p:spPr bwMode="auto">
          <a:xfrm>
            <a:off x="7204075" y="4279900"/>
            <a:ext cx="177006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Рисунок 15" descr="C:\Users\Николай Михайлович\Desktop\Резьба_фото\DSC016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1173163"/>
            <a:ext cx="1770063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Рисунок 18" descr="C:\Users\Николай Михайлович\Desktop\Резьба_фото\DSC016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5422900"/>
            <a:ext cx="176847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Рисунок 12" descr="C:\Users\Николай Михайлович\Desktop\Резьба_фото\DSC01629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92213"/>
            <a:ext cx="17653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Рисунок 13" descr="C:\Users\Николай Михайлович\Desktop\Резьба_фото\DSC0163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1171575"/>
            <a:ext cx="17653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Рисунок 14" descr="C:\Users\Николай Михайлович\Desktop\Резьба_фото\DSC01645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738438"/>
            <a:ext cx="17653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Рисунок 15" descr="C:\Users\Николай Михайлович\Desktop\Резьба_фото\DSC01647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4" b="20576"/>
          <a:stretch>
            <a:fillRect/>
          </a:stretch>
        </p:blipFill>
        <p:spPr bwMode="auto">
          <a:xfrm>
            <a:off x="3203575" y="4289425"/>
            <a:ext cx="17653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Рисунок 16" descr="C:\Users\Николай Михайлович\Desktop\Резьба_фото\DSC01658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422900"/>
            <a:ext cx="17653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Рисунок 17" descr="C:\Users\Николай Михайлович\Desktop\Резьба_фото\DSC01654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2735263"/>
            <a:ext cx="1763713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Рисунок 19" descr="C:\Users\Николай Михайлович\Desktop\Резьба_фото\DSC01656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5422900"/>
            <a:ext cx="17653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Рисунок 20" descr="C:\Users\Николай Михайлович\Desktop\Резьба_фото\DSC0165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2757488"/>
            <a:ext cx="17653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Прямоугольник 8"/>
          <p:cNvSpPr>
            <a:spLocks noChangeArrowheads="1"/>
          </p:cNvSpPr>
          <p:nvPr/>
        </p:nvSpPr>
        <p:spPr bwMode="auto">
          <a:xfrm>
            <a:off x="3203575" y="1125538"/>
            <a:ext cx="3841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d</a:t>
            </a:r>
            <a:endParaRPr lang="ru-RU" altLang="ru-RU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5620" name="Прямоугольник 8"/>
          <p:cNvSpPr>
            <a:spLocks noChangeArrowheads="1"/>
          </p:cNvSpPr>
          <p:nvPr/>
        </p:nvSpPr>
        <p:spPr bwMode="auto">
          <a:xfrm>
            <a:off x="6635750" y="1970088"/>
            <a:ext cx="384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d</a:t>
            </a:r>
            <a:endParaRPr lang="ru-RU" altLang="ru-RU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5621" name="Прямоугольник 14"/>
          <p:cNvSpPr>
            <a:spLocks noChangeArrowheads="1"/>
          </p:cNvSpPr>
          <p:nvPr/>
        </p:nvSpPr>
        <p:spPr bwMode="auto">
          <a:xfrm>
            <a:off x="3203575" y="2708275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b</a:t>
            </a:r>
            <a:endParaRPr lang="ru-RU" altLang="ru-RU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5622" name="Прямоугольник 14"/>
          <p:cNvSpPr>
            <a:spLocks noChangeArrowheads="1"/>
          </p:cNvSpPr>
          <p:nvPr/>
        </p:nvSpPr>
        <p:spPr bwMode="auto">
          <a:xfrm>
            <a:off x="6659563" y="3500438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b</a:t>
            </a:r>
            <a:endParaRPr lang="ru-RU" altLang="ru-RU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5623" name="Прямоугольник 14"/>
          <p:cNvSpPr>
            <a:spLocks noChangeArrowheads="1"/>
          </p:cNvSpPr>
          <p:nvPr/>
        </p:nvSpPr>
        <p:spPr bwMode="auto">
          <a:xfrm>
            <a:off x="6732588" y="4724400"/>
            <a:ext cx="284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l</a:t>
            </a:r>
            <a:endParaRPr lang="ru-RU" altLang="ru-RU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5624" name="Прямоугольник 14"/>
          <p:cNvSpPr>
            <a:spLocks noChangeArrowheads="1"/>
          </p:cNvSpPr>
          <p:nvPr/>
        </p:nvSpPr>
        <p:spPr bwMode="auto">
          <a:xfrm>
            <a:off x="3203575" y="4221163"/>
            <a:ext cx="284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l</a:t>
            </a:r>
            <a:endParaRPr lang="ru-RU" altLang="ru-RU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5625" name="Прямоугольник 14"/>
          <p:cNvSpPr>
            <a:spLocks noChangeArrowheads="1"/>
          </p:cNvSpPr>
          <p:nvPr/>
        </p:nvSpPr>
        <p:spPr bwMode="auto">
          <a:xfrm>
            <a:off x="3203575" y="5354638"/>
            <a:ext cx="3857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k</a:t>
            </a:r>
            <a:endParaRPr lang="ru-RU" altLang="ru-RU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5626" name="Прямоугольник 14"/>
          <p:cNvSpPr>
            <a:spLocks noChangeArrowheads="1"/>
          </p:cNvSpPr>
          <p:nvPr/>
        </p:nvSpPr>
        <p:spPr bwMode="auto">
          <a:xfrm>
            <a:off x="6659563" y="6218238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k</a:t>
            </a:r>
            <a:endParaRPr lang="ru-RU" altLang="ru-RU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5627" name="Прямоугольник 13"/>
          <p:cNvSpPr>
            <a:spLocks noChangeArrowheads="1"/>
          </p:cNvSpPr>
          <p:nvPr/>
        </p:nvSpPr>
        <p:spPr bwMode="auto">
          <a:xfrm>
            <a:off x="7164388" y="427355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D</a:t>
            </a:r>
            <a:endParaRPr lang="ru-RU" altLang="ru-RU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5628" name="Прямоугольник 13"/>
          <p:cNvSpPr>
            <a:spLocks noChangeArrowheads="1"/>
          </p:cNvSpPr>
          <p:nvPr/>
        </p:nvSpPr>
        <p:spPr bwMode="auto">
          <a:xfrm>
            <a:off x="8591550" y="197485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D</a:t>
            </a:r>
            <a:endParaRPr lang="ru-RU" altLang="ru-RU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5629" name="Прямоугольник 13"/>
          <p:cNvSpPr>
            <a:spLocks noChangeArrowheads="1"/>
          </p:cNvSpPr>
          <p:nvPr/>
        </p:nvSpPr>
        <p:spPr bwMode="auto">
          <a:xfrm>
            <a:off x="8651875" y="353377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n</a:t>
            </a:r>
            <a:endParaRPr lang="ru-RU" altLang="ru-RU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5630" name="Прямоугольник 13"/>
          <p:cNvSpPr>
            <a:spLocks noChangeArrowheads="1"/>
          </p:cNvSpPr>
          <p:nvPr/>
        </p:nvSpPr>
        <p:spPr bwMode="auto">
          <a:xfrm>
            <a:off x="7213600" y="5376863"/>
            <a:ext cx="3857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n</a:t>
            </a:r>
            <a:endParaRPr lang="ru-RU" altLang="ru-RU" sz="280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1619250" y="30163"/>
            <a:ext cx="6265863" cy="6334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lnSpc>
                <a:spcPts val="58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chemeClr val="tx1"/>
                </a:solidFill>
                <a:latin typeface="Arial" charset="0"/>
                <a:cs typeface="Arial" charset="0"/>
              </a:rPr>
              <a:t>Исполнительская рефлексия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950" y="1268413"/>
          <a:ext cx="8928100" cy="5473700"/>
        </p:xfrm>
        <a:graphic>
          <a:graphicData uri="http://schemas.openxmlformats.org/drawingml/2006/table">
            <a:tbl>
              <a:tblPr firstRow="1" firstCol="1" bandRow="1"/>
              <a:tblGrid>
                <a:gridCol w="2663850"/>
                <a:gridCol w="1224194"/>
                <a:gridCol w="1656019"/>
                <a:gridCol w="1872021"/>
                <a:gridCol w="1512016"/>
              </a:tblGrid>
              <a:tr h="1869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элементов резьбы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Условное обозначение элементов резьбы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винта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Фактические размеры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элементов резьбы.  Единица измерения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«мм»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Эталон: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Размеры элементов резьбы, аттестованного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винта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Единица измерения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«мм»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Величина ошибки фактических размеров по сравнению с эталоном.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мм»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Наружный диаметр резьбы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984807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7,8</a:t>
                      </a: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Внутренний диаметр резьбы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ru-RU" sz="2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ı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=0,85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984807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6,8</a:t>
                      </a: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Глубина резьбы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</a:rPr>
                        <a:t>=(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</a:rPr>
                        <a:t>d–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ru-RU" sz="2000" dirty="0" err="1" smtClean="0">
                          <a:effectLst/>
                          <a:latin typeface="Times New Roman"/>
                          <a:ea typeface="Calibri"/>
                        </a:rPr>
                        <a:t>ı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</a:rPr>
                        <a:t>):2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984807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0,5</a:t>
                      </a: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Шаг резьбы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Длина резьбы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984807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28</a:t>
                      </a: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Длина винта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984807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30</a:t>
                      </a: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Высота головки винта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984807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4,6</a:t>
                      </a: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Диаметр головки винта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984807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14</a:t>
                      </a: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Ширина шлица под отвертку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984807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1,7</a:t>
                      </a: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95" name="Rectangle 1"/>
          <p:cNvSpPr>
            <a:spLocks noChangeArrowheads="1"/>
          </p:cNvSpPr>
          <p:nvPr/>
        </p:nvSpPr>
        <p:spPr bwMode="auto">
          <a:xfrm>
            <a:off x="520700" y="796925"/>
            <a:ext cx="82089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Протокол анализа выполненных работ.</a:t>
            </a: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Элементы</a:t>
            </a:r>
            <a:r>
              <a:rPr lang="ru-RU" altLang="ru-RU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резьбы винта № </a:t>
            </a:r>
            <a:r>
              <a:rPr lang="ru-RU" altLang="ru-RU" b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</a:t>
            </a:r>
            <a:endParaRPr lang="ru-RU" altLang="ru-RU">
              <a:solidFill>
                <a:srgbClr val="FF00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696" name="Rectangle 2"/>
          <p:cNvSpPr txBox="1">
            <a:spLocks noChangeArrowheads="1"/>
          </p:cNvSpPr>
          <p:nvPr/>
        </p:nvSpPr>
        <p:spPr bwMode="auto">
          <a:xfrm>
            <a:off x="4067175" y="2852738"/>
            <a:ext cx="3384550" cy="2635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lnSpc>
                <a:spcPct val="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Arial" charset="0"/>
                <a:cs typeface="Arial" charset="0"/>
              </a:rPr>
              <a:t>Сравнение с эталоном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4" descr="http://traiv-komplekt.ru/images/articles/inch_thread_metric_sc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39"/>
          <a:stretch>
            <a:fillRect/>
          </a:stretch>
        </p:blipFill>
        <p:spPr bwMode="auto">
          <a:xfrm>
            <a:off x="179388" y="3500438"/>
            <a:ext cx="62960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395288" y="692150"/>
            <a:ext cx="8520112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 typeface="Arial" charset="0"/>
              <a:buNone/>
              <a:defRPr/>
            </a:pPr>
            <a:r>
              <a:rPr lang="ru-RU" altLang="ru-RU" sz="27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Как правильно измерить шаг резьбы?</a:t>
            </a:r>
          </a:p>
          <a:p>
            <a:pPr eaLnBrk="1" hangingPunct="1">
              <a:spcBef>
                <a:spcPts val="1200"/>
              </a:spcBef>
              <a:buFont typeface="Arial" charset="0"/>
              <a:buNone/>
              <a:defRPr/>
            </a:pPr>
            <a:endParaRPr lang="ru-RU" altLang="ru-RU" sz="2700" dirty="0" smtClean="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sz="27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                             1. С помощью 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sz="27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                                резьбомера</a:t>
            </a:r>
          </a:p>
          <a:p>
            <a:pPr marL="514350" indent="-514350" eaLnBrk="1" hangingPunct="1">
              <a:spcBef>
                <a:spcPts val="0"/>
              </a:spcBef>
              <a:buFont typeface="Arial" charset="0"/>
              <a:buAutoNum type="arabicPeriod"/>
              <a:defRPr/>
            </a:pPr>
            <a:endParaRPr lang="ru-RU" altLang="ru-RU" sz="2700" dirty="0" smtClean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endParaRPr lang="ru-RU" altLang="ru-RU" sz="2700" dirty="0" smtClean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endParaRPr lang="ru-RU" altLang="ru-RU" sz="2700" dirty="0" smtClean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sz="27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                                                           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sz="27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                                                        2. С помощью 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ru-RU" altLang="ru-RU" sz="2700" dirty="0" smtClean="0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                                                       штангенциркуля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endParaRPr lang="ru-RU" altLang="ru-RU" sz="2700" dirty="0" smtClean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endParaRPr lang="ru-RU" altLang="ru-RU" sz="2700" dirty="0" smtClean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2" name="Rectangle 2"/>
          <p:cNvSpPr txBox="1">
            <a:spLocks noChangeArrowheads="1"/>
          </p:cNvSpPr>
          <p:nvPr/>
        </p:nvSpPr>
        <p:spPr bwMode="auto">
          <a:xfrm>
            <a:off x="900113" y="44450"/>
            <a:ext cx="7343775" cy="6477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chemeClr val="tx1"/>
                </a:solidFill>
                <a:latin typeface="Arial" charset="0"/>
                <a:cs typeface="Arial" charset="0"/>
              </a:rPr>
              <a:t>Информация о домашнем задании</a:t>
            </a:r>
          </a:p>
        </p:txBody>
      </p:sp>
      <p:pic>
        <p:nvPicPr>
          <p:cNvPr id="27653" name="Рисунок 3" descr="http://bezhelme.ru/wp-content/uploads/2012/09/izmerenie-rezbomero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3964" r="5086" b="10976"/>
          <a:stretch>
            <a:fillRect/>
          </a:stretch>
        </p:blipFill>
        <p:spPr bwMode="auto">
          <a:xfrm>
            <a:off x="5795963" y="1331913"/>
            <a:ext cx="324008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2"/>
          <p:cNvSpPr txBox="1">
            <a:spLocks noChangeArrowheads="1"/>
          </p:cNvSpPr>
          <p:nvPr/>
        </p:nvSpPr>
        <p:spPr bwMode="auto">
          <a:xfrm>
            <a:off x="1476375" y="6308725"/>
            <a:ext cx="7591425" cy="466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Arial" charset="0"/>
                <a:cs typeface="Arial" charset="0"/>
              </a:rPr>
              <a:t>Измерить и вычислить шаг резьбы аттестованной детали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0"/>
          <a:stretch>
            <a:fillRect/>
          </a:stretch>
        </p:blipFill>
        <p:spPr bwMode="auto">
          <a:xfrm>
            <a:off x="323850" y="1341438"/>
            <a:ext cx="2592388" cy="159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 txBox="1">
            <a:spLocks noChangeArrowheads="1"/>
          </p:cNvSpPr>
          <p:nvPr/>
        </p:nvSpPr>
        <p:spPr bwMode="auto">
          <a:xfrm>
            <a:off x="307975" y="30163"/>
            <a:ext cx="8569325" cy="6334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lnSpc>
                <a:spcPts val="58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chemeClr val="tx1"/>
                </a:solidFill>
                <a:latin typeface="Arial" charset="0"/>
                <a:cs typeface="Arial" charset="0"/>
              </a:rPr>
              <a:t>Пример оформления домашнего задания</a:t>
            </a: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307975" y="765175"/>
            <a:ext cx="85693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Протокол анализа выполненных работ.</a:t>
            </a: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Элементы</a:t>
            </a:r>
            <a:r>
              <a:rPr lang="ru-RU" altLang="ru-RU" sz="20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резьбы шпильки № </a:t>
            </a:r>
            <a:r>
              <a:rPr lang="ru-RU" altLang="ru-RU" b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</a:t>
            </a:r>
            <a:endParaRPr lang="ru-RU" altLang="ru-RU">
              <a:solidFill>
                <a:srgbClr val="FF00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950" y="1239838"/>
          <a:ext cx="8928100" cy="5519737"/>
        </p:xfrm>
        <a:graphic>
          <a:graphicData uri="http://schemas.openxmlformats.org/drawingml/2006/table">
            <a:tbl>
              <a:tblPr firstRow="1" firstCol="1" bandRow="1"/>
              <a:tblGrid>
                <a:gridCol w="3004970"/>
                <a:gridCol w="1352237"/>
                <a:gridCol w="1352237"/>
                <a:gridCol w="1802982"/>
                <a:gridCol w="1415674"/>
              </a:tblGrid>
              <a:tr h="1963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элементов резьбы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Условное обозначение элементов резьбы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шпильки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Фактические размеры элементов резьбы.  Единица измерения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«мм»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Эталон: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Размеры элементов резьбы, аттестованной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шпильки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Единица измерения 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«мм»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Величина ошибки фактических размеров по сравнению с эталоном.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«мм»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Наружный диаметр резьбы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9,8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0,2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Внутренний диаметр резьбы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ı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=0,85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8,5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Глубина резьбы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</a:rPr>
                        <a:t>=(</a:t>
                      </a:r>
                      <a:r>
                        <a:rPr lang="en-US" sz="2000" b="1" dirty="0" smtClean="0">
                          <a:effectLst/>
                          <a:latin typeface="Times New Roman"/>
                          <a:ea typeface="Calibri"/>
                        </a:rPr>
                        <a:t>d–</a:t>
                      </a: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</a:rPr>
                        <a:t>d</a:t>
                      </a:r>
                      <a:r>
                        <a:rPr lang="ru-RU" sz="2000" dirty="0" err="1" smtClean="0">
                          <a:effectLst/>
                          <a:latin typeface="Times New Roman"/>
                          <a:ea typeface="Calibri"/>
                        </a:rPr>
                        <a:t>ı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</a:rPr>
                        <a:t>):2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0,65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0,75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0,1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Шаг резьбы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1,6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0,1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5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Длина резьбы гаечного конца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lₒ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39,5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0,5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Длина шпильки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43,3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0,3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Длина посадочного конца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ı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36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Высота гайки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8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Размер гайки под гаечный ключ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17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33463" y="44450"/>
            <a:ext cx="7067550" cy="720725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ru-RU" alt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Ожидаемый учебный результат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395288" y="908050"/>
            <a:ext cx="8443912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31800" indent="-4318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AutoNum type="arabicPeriod"/>
            </a:pPr>
            <a:r>
              <a:rPr lang="ru-RU" altLang="ru-RU" sz="3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Приобретение опыта самостоятельного комплектования резьбовых соединений и крепежных деталей: болтового, шпилечного и винтового соединений.</a:t>
            </a:r>
          </a:p>
          <a:p>
            <a:pPr eaLnBrk="1" hangingPunct="1">
              <a:spcBef>
                <a:spcPts val="1200"/>
              </a:spcBef>
              <a:buFontTx/>
              <a:buAutoNum type="arabicPeriod"/>
            </a:pPr>
            <a:r>
              <a:rPr lang="ru-RU" altLang="ru-RU" sz="3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Приобретение навыков инструментального контроля элементов резьбы аттестованных болтов, винтов, шпилек и гаек.</a:t>
            </a:r>
            <a:endParaRPr lang="ru-RU" altLang="ru-RU" sz="320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ts val="1200"/>
              </a:spcBef>
              <a:buFontTx/>
              <a:buAutoNum type="arabicPeriod"/>
            </a:pPr>
            <a:r>
              <a:rPr lang="ru-RU" altLang="ru-RU" sz="320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Приобретение навыков самооценки и рефлексии при оформлении протокола анализа выполненной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65263" y="44450"/>
            <a:ext cx="6130925" cy="720725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ru-RU" alt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Практическая </a:t>
            </a:r>
            <a:r>
              <a:rPr lang="ru-RU" alt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значимость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Прямоугольник 1"/>
          <p:cNvSpPr>
            <a:spLocks noChangeArrowheads="1"/>
          </p:cNvSpPr>
          <p:nvPr/>
        </p:nvSpPr>
        <p:spPr bwMode="auto">
          <a:xfrm>
            <a:off x="468313" y="896938"/>
            <a:ext cx="82073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Приобретенный опыт самостоятельного измерения элементов резьбы болтов, винтов, шпилек и гаек с помощью штангенциркуля позволит трансформировать навыки определения элементов резьбы в умения производить замену деталей с нарушенной резьбой</a:t>
            </a:r>
          </a:p>
        </p:txBody>
      </p:sp>
      <p:pic>
        <p:nvPicPr>
          <p:cNvPr id="30724" name="Рисунок 8" descr="https://a.d-cd.net/78a8526s-9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9" b="5983"/>
          <a:stretch>
            <a:fillRect/>
          </a:stretch>
        </p:blipFill>
        <p:spPr bwMode="auto">
          <a:xfrm>
            <a:off x="409575" y="4533900"/>
            <a:ext cx="24034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1" descr="http://www.altushka.com/images/HELICOIL/HELICOIL_plus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467225"/>
            <a:ext cx="563086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03575" y="15875"/>
            <a:ext cx="2736850" cy="692150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ru-RU" alt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Итог </a:t>
            </a:r>
            <a:r>
              <a:rPr lang="ru-RU" alt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урока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750" y="765175"/>
            <a:ext cx="8208963" cy="5816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/>
              <a:t>Критерии оценки качества </a:t>
            </a:r>
          </a:p>
          <a:p>
            <a:pPr algn="ctr">
              <a:defRPr/>
            </a:pPr>
            <a:r>
              <a:rPr lang="ru-RU" sz="2800" b="1" dirty="0"/>
              <a:t> работы на  данном уроке</a:t>
            </a:r>
          </a:p>
          <a:p>
            <a:pPr marL="360000" indent="-360000">
              <a:spcBef>
                <a:spcPts val="1200"/>
              </a:spcBef>
              <a:defRPr/>
            </a:pPr>
            <a:r>
              <a:rPr lang="ru-RU" sz="2600" dirty="0"/>
              <a:t>1. Правильность выполнения приемов измерения элементов резьбы с помощью штангенциркуля.</a:t>
            </a:r>
          </a:p>
          <a:p>
            <a:pPr marL="360000" indent="-360000">
              <a:spcBef>
                <a:spcPts val="1200"/>
              </a:spcBef>
              <a:defRPr/>
            </a:pPr>
            <a:r>
              <a:rPr lang="ru-RU" sz="2600" dirty="0"/>
              <a:t>2. Правильность выполнения записей фактической величины элементов резьбы аттестованных болтов, винтов или шпилек в протоколе анализа выполненной работы.</a:t>
            </a:r>
          </a:p>
          <a:p>
            <a:pPr marL="360000" indent="-360000">
              <a:spcBef>
                <a:spcPts val="1200"/>
              </a:spcBef>
              <a:defRPr/>
            </a:pPr>
            <a:r>
              <a:rPr lang="ru-RU" sz="2600" dirty="0"/>
              <a:t>3. Правильность выполнения сравнительного анализа результатов фактических измерений с «эталоном» величин элементов резьбы аттестованных деталей (допустимая ошибка не более 0,5 мм).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 txBox="1">
            <a:spLocks noChangeArrowheads="1"/>
          </p:cNvSpPr>
          <p:nvPr/>
        </p:nvSpPr>
        <p:spPr bwMode="auto">
          <a:xfrm>
            <a:off x="1362075" y="25400"/>
            <a:ext cx="6018213" cy="6334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lnSpc>
                <a:spcPts val="58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chemeClr val="tx1"/>
                </a:solidFill>
                <a:latin typeface="Arial" charset="0"/>
                <a:cs typeface="Arial" charset="0"/>
              </a:rPr>
              <a:t>Мотивация к деятельности</a:t>
            </a:r>
          </a:p>
        </p:txBody>
      </p:sp>
      <p:sp>
        <p:nvSpPr>
          <p:cNvPr id="5123" name="Объект 2"/>
          <p:cNvSpPr txBox="1">
            <a:spLocks/>
          </p:cNvSpPr>
          <p:nvPr/>
        </p:nvSpPr>
        <p:spPr bwMode="auto">
          <a:xfrm>
            <a:off x="538163" y="836613"/>
            <a:ext cx="59055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ru-RU" altLang="ru-RU" sz="2800">
                <a:solidFill>
                  <a:schemeClr val="tx1"/>
                </a:solidFill>
                <a:latin typeface="Arial Narrow" pitchFamily="34" charset="0"/>
              </a:rPr>
              <a:t>Как изображается резьба на чертеже?</a:t>
            </a:r>
          </a:p>
        </p:txBody>
      </p:sp>
      <p:pic>
        <p:nvPicPr>
          <p:cNvPr id="5124" name="Picture 4" descr="https://ds02.infourok.ru/uploads/ex/067d/000584bc-516da657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" t="23009" r="4619" b="8395"/>
          <a:stretch>
            <a:fillRect/>
          </a:stretch>
        </p:blipFill>
        <p:spPr bwMode="auto">
          <a:xfrm>
            <a:off x="192088" y="1557338"/>
            <a:ext cx="8815387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2"/>
          <p:cNvSpPr>
            <a:spLocks noGrp="1"/>
          </p:cNvSpPr>
          <p:nvPr>
            <p:ph idx="1"/>
          </p:nvPr>
        </p:nvSpPr>
        <p:spPr>
          <a:xfrm>
            <a:off x="457200" y="847725"/>
            <a:ext cx="8229600" cy="35179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</a:t>
            </a:r>
            <a:r>
              <a:rPr lang="ru-RU" altLang="ru-RU" sz="3200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Детали с резьбой применяются: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solidFill>
                  <a:schemeClr val="tx1"/>
                </a:solidFill>
                <a:latin typeface="Arial Narrow" panose="020B0606020202030204" pitchFamily="34" charset="0"/>
              </a:rPr>
              <a:t>д</a:t>
            </a:r>
            <a:r>
              <a:rPr lang="ru-RU" alt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ля выполнения разъемных, неподвижных соединений (например: крепление слесарных тисков к верстаку);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для преобразования вращательного движения в поступательное (например: винт слесарных тисков);</a:t>
            </a:r>
          </a:p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solidFill>
                  <a:schemeClr val="tx1"/>
                </a:solidFill>
                <a:latin typeface="Arial Narrow" panose="020B0606020202030204" pitchFamily="34" charset="0"/>
              </a:rPr>
              <a:t>д</a:t>
            </a:r>
            <a:r>
              <a:rPr lang="ru-RU" alt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ля зажимных устройств (например: фиксация положения поворотных слесарных тисков).  </a:t>
            </a:r>
          </a:p>
        </p:txBody>
      </p:sp>
      <p:pic>
        <p:nvPicPr>
          <p:cNvPr id="6147" name="Picture 10" descr="тиски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2" r="8591"/>
          <a:stretch>
            <a:fillRect/>
          </a:stretch>
        </p:blipFill>
        <p:spPr bwMode="auto">
          <a:xfrm>
            <a:off x="4787900" y="4437063"/>
            <a:ext cx="39401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/>
          <p:cNvSpPr txBox="1">
            <a:spLocks noChangeArrowheads="1"/>
          </p:cNvSpPr>
          <p:nvPr/>
        </p:nvSpPr>
        <p:spPr bwMode="auto">
          <a:xfrm>
            <a:off x="1317625" y="20638"/>
            <a:ext cx="6567488" cy="6334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lnSpc>
                <a:spcPts val="58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chemeClr val="tx1"/>
                </a:solidFill>
                <a:latin typeface="Arial" charset="0"/>
                <a:cs typeface="Arial" charset="0"/>
              </a:rPr>
              <a:t>Введение нового материала</a:t>
            </a:r>
          </a:p>
        </p:txBody>
      </p:sp>
      <p:pic>
        <p:nvPicPr>
          <p:cNvPr id="6149" name="Picture 8" descr="http://worldkrep.ru/data/Strubcyni_i_tiski/Tiski_slesarnyie_povorotny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1" r="13673" b="7292"/>
          <a:stretch>
            <a:fillRect/>
          </a:stretch>
        </p:blipFill>
        <p:spPr bwMode="auto">
          <a:xfrm>
            <a:off x="582613" y="4391025"/>
            <a:ext cx="3189287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idx="1"/>
          </p:nvPr>
        </p:nvSpPr>
        <p:spPr>
          <a:xfrm>
            <a:off x="323850" y="765175"/>
            <a:ext cx="5761038" cy="532765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Резьбой называют спиральную канавку, нарезанную на телах цилиндрической формы.</a:t>
            </a:r>
          </a:p>
          <a:p>
            <a:pPr>
              <a:buFont typeface="Wingdings" pitchFamily="2" charset="2"/>
              <a:buChar char="Ø"/>
            </a:pPr>
            <a:endParaRPr lang="ru-RU" altLang="ru-RU" sz="28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Резьба, нарезанная на поверхности цилиндра (на стержне), называется наружной резьбой.</a:t>
            </a:r>
          </a:p>
          <a:p>
            <a:pPr>
              <a:buFont typeface="Wingdings" pitchFamily="2" charset="2"/>
              <a:buChar char="Ø"/>
            </a:pPr>
            <a:endParaRPr lang="ru-RU" altLang="ru-RU" sz="28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alt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Резьба, нарезанная внутри отверстия, называется внутренней резьбой.</a:t>
            </a:r>
          </a:p>
        </p:txBody>
      </p:sp>
      <p:sp>
        <p:nvSpPr>
          <p:cNvPr id="7171" name="Rectangle 2"/>
          <p:cNvSpPr txBox="1">
            <a:spLocks noChangeArrowheads="1"/>
          </p:cNvSpPr>
          <p:nvPr/>
        </p:nvSpPr>
        <p:spPr bwMode="auto">
          <a:xfrm>
            <a:off x="1763713" y="20638"/>
            <a:ext cx="4838700" cy="6334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lnSpc>
                <a:spcPts val="58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chemeClr val="tx1"/>
                </a:solidFill>
                <a:latin typeface="Arial" charset="0"/>
                <a:cs typeface="Arial" charset="0"/>
              </a:rPr>
              <a:t>Опорные понятия</a:t>
            </a:r>
          </a:p>
        </p:txBody>
      </p:sp>
      <p:pic>
        <p:nvPicPr>
          <p:cNvPr id="7172" name="Picture 5" descr="14844652645d12496f10aac6bfc1ac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8" t="16927" b="44621"/>
          <a:stretch>
            <a:fillRect/>
          </a:stretch>
        </p:blipFill>
        <p:spPr bwMode="auto">
          <a:xfrm>
            <a:off x="6853238" y="2894013"/>
            <a:ext cx="20272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t="5138" r="3255" b="6737"/>
          <a:stretch>
            <a:fillRect/>
          </a:stretch>
        </p:blipFill>
        <p:spPr bwMode="auto">
          <a:xfrm>
            <a:off x="6040438" y="3581400"/>
            <a:ext cx="184467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4941888"/>
            <a:ext cx="2168525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5" descr="ry1dy7d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" t="19485" r="9393" b="17754"/>
          <a:stretch>
            <a:fillRect/>
          </a:stretch>
        </p:blipFill>
        <p:spPr bwMode="auto">
          <a:xfrm>
            <a:off x="6156325" y="974725"/>
            <a:ext cx="2767013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908050"/>
            <a:ext cx="5184775" cy="2333625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ru-RU" alt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В резьбовых соединениях применяют болты, гайки, шпильки и </a:t>
            </a:r>
            <a:r>
              <a:rPr lang="ru-RU" altLang="ru-RU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винты (крепежные резьбовые детали, учебник технологии 7 </a:t>
            </a:r>
            <a:r>
              <a:rPr lang="ru-RU" altLang="ru-RU" sz="28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кл</a:t>
            </a:r>
            <a:r>
              <a:rPr lang="ru-RU" altLang="ru-RU" sz="2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., с. 99).</a:t>
            </a:r>
            <a:endParaRPr lang="ru-RU" altLang="ru-RU" sz="2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8195" name="Picture 7" descr="image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89363"/>
            <a:ext cx="372427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r="1193" b="3294"/>
          <a:stretch>
            <a:fillRect/>
          </a:stretch>
        </p:blipFill>
        <p:spPr bwMode="auto">
          <a:xfrm>
            <a:off x="5795963" y="2781300"/>
            <a:ext cx="3005137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013325"/>
            <a:ext cx="239077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Rectangle 2"/>
          <p:cNvSpPr txBox="1">
            <a:spLocks noChangeArrowheads="1"/>
          </p:cNvSpPr>
          <p:nvPr/>
        </p:nvSpPr>
        <p:spPr bwMode="auto">
          <a:xfrm>
            <a:off x="2181225" y="20638"/>
            <a:ext cx="4838700" cy="6334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lnSpc>
                <a:spcPts val="58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chemeClr val="tx1"/>
                </a:solidFill>
                <a:latin typeface="Arial" charset="0"/>
                <a:cs typeface="Arial" charset="0"/>
              </a:rPr>
              <a:t>Опорные понятия</a:t>
            </a:r>
          </a:p>
        </p:txBody>
      </p:sp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t="17323" r="4375" b="25159"/>
          <a:stretch>
            <a:fillRect/>
          </a:stretch>
        </p:blipFill>
        <p:spPr bwMode="auto">
          <a:xfrm>
            <a:off x="5508625" y="1211263"/>
            <a:ext cx="3292475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11188" y="15875"/>
            <a:ext cx="5689600" cy="989013"/>
          </a:xfrm>
          <a:solidFill>
            <a:srgbClr val="FFFF00"/>
          </a:solidFill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alt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lang="ru-RU" alt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alt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lang="ru-RU" alt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alt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Как </a:t>
            </a:r>
            <a:r>
              <a:rPr lang="ru-RU" alt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правильно измерить диаметр резьбы</a:t>
            </a:r>
            <a:r>
              <a:rPr lang="ru-RU" alt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284163" y="1327150"/>
            <a:ext cx="57626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altLang="ru-RU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Наружный диаметр резьбы (</a:t>
            </a:r>
            <a:r>
              <a:rPr lang="en-US" altLang="ru-RU" b="1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altLang="ru-RU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 можно измерить с помощью штангенциркуля, при этом учитывается, что фактический диаметр резьбы зачастую меньше номинального размера приблизительно на 0,2 мм (например, диаметр резьбы М8, тогда </a:t>
            </a:r>
            <a:r>
              <a:rPr lang="en-US" altLang="ru-RU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altLang="ru-RU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ru-RU" altLang="ru-RU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7,8 мм, у болта М10 –  </a:t>
            </a:r>
            <a:r>
              <a:rPr lang="en-US" altLang="ru-RU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altLang="ru-RU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ru-RU" altLang="ru-RU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9,8 мм).  </a:t>
            </a:r>
          </a:p>
        </p:txBody>
      </p:sp>
      <p:pic>
        <p:nvPicPr>
          <p:cNvPr id="9220" name="Рисунок 7" descr="http://progiavto.ru/1/11/100/99/ustrojstvo_bo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"/>
          <a:stretch>
            <a:fillRect/>
          </a:stretch>
        </p:blipFill>
        <p:spPr bwMode="auto">
          <a:xfrm>
            <a:off x="6372225" y="144463"/>
            <a:ext cx="254635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9" descr="http://ladspb.ru/media/content/fitting/pravila_izmereniya_rezby/izmerenie_rezby_shtucera/rezba_naruzhnaya_metricheskaya_izmerenie_diamet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0"/>
          <a:stretch>
            <a:fillRect/>
          </a:stretch>
        </p:blipFill>
        <p:spPr bwMode="auto">
          <a:xfrm>
            <a:off x="6303963" y="4471988"/>
            <a:ext cx="2516187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7" descr="C:\Users\Николай Михайлович\Desktop\Резьба_фото\DSC0158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/>
          <a:stretch>
            <a:fillRect/>
          </a:stretch>
        </p:blipFill>
        <p:spPr bwMode="auto">
          <a:xfrm>
            <a:off x="395288" y="4471988"/>
            <a:ext cx="2627312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8" descr="C:\Users\Николай Михайлович\Desktop\Резьба_фото\DSC0157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2"/>
          <a:stretch>
            <a:fillRect/>
          </a:stretch>
        </p:blipFill>
        <p:spPr bwMode="auto">
          <a:xfrm>
            <a:off x="3475038" y="4471988"/>
            <a:ext cx="2376487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63713" y="15875"/>
            <a:ext cx="5545137" cy="989013"/>
          </a:xfrm>
          <a:solidFill>
            <a:srgbClr val="FFFF00"/>
          </a:solidFill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alt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lang="ru-RU" alt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alt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/>
            </a:r>
            <a:br>
              <a:rPr lang="ru-RU" alt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</a:br>
            <a:r>
              <a:rPr lang="ru-RU" alt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Как </a:t>
            </a:r>
            <a:r>
              <a:rPr lang="ru-RU" altLang="ru-RU" sz="3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правильно измерить диаметр </a:t>
            </a:r>
            <a:r>
              <a:rPr lang="ru-RU" alt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резьбы?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250825" y="1174750"/>
            <a:ext cx="58340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altLang="ru-RU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Внутренний диаметр резьбы можно измерить с помощью штангенциркуля на гайке, при этом учитывается, что фактический диаметр внутренней резьбы должен соответствовать формуле: </a:t>
            </a:r>
            <a:r>
              <a:rPr lang="ru-RU" altLang="ru-RU" b="1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altLang="ru-RU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ı=0,85</a:t>
            </a:r>
            <a:r>
              <a:rPr lang="en-US" altLang="ru-RU" b="1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altLang="ru-RU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(например, диаметр резьбы М10, тогда </a:t>
            </a:r>
            <a:r>
              <a:rPr lang="ru-RU" altLang="ru-RU" b="1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altLang="ru-RU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ı=(0,85х10)=8,5</a:t>
            </a:r>
            <a:r>
              <a:rPr lang="ru-RU" altLang="ru-RU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мм, у болта М8 –  </a:t>
            </a:r>
            <a:r>
              <a:rPr lang="ru-RU" altLang="ru-RU" b="1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altLang="ru-RU">
                <a:solidFill>
                  <a:schemeClr val="tx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ı=(0,85х8)=6,8 </a:t>
            </a:r>
            <a:r>
              <a:rPr lang="ru-RU" altLang="ru-RU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мм).   </a:t>
            </a:r>
          </a:p>
        </p:txBody>
      </p:sp>
      <p:pic>
        <p:nvPicPr>
          <p:cNvPr id="10244" name="Рисунок 9" descr="https://movietoon.ru/images/img-Oe4Ej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15045" r="54221" b="18468"/>
          <a:stretch>
            <a:fillRect/>
          </a:stretch>
        </p:blipFill>
        <p:spPr bwMode="auto">
          <a:xfrm>
            <a:off x="6156325" y="1414463"/>
            <a:ext cx="27035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10" descr="C:\Users\Николай Михайлович\Desktop\Резьба_фото\DSC01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37063"/>
            <a:ext cx="272415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11" descr="C:\Users\Николай Михайлович\Desktop\Резьба_фото\DSC0159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41825"/>
            <a:ext cx="27241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12" descr="http://lenhydro.ru/img/%D1%81%D0%BF%D1%80%D0%B0%D0%B2%D0%BE%D1%87%D0%BD%D0%B8%D0%BA-%D1%80%D0%B5%D0%B7%D1%8C%D0%B1%D1%8B/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5" t="3413" r="48076" b="4140"/>
          <a:stretch>
            <a:fillRect/>
          </a:stretch>
        </p:blipFill>
        <p:spPr bwMode="auto">
          <a:xfrm>
            <a:off x="6462713" y="3632200"/>
            <a:ext cx="2316162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3068638"/>
            <a:ext cx="33702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87450" y="25400"/>
            <a:ext cx="6840538" cy="720725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ru-RU" altLang="ru-RU" sz="32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Первичное закрепление знаний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7975" y="1101725"/>
            <a:ext cx="4643438" cy="671513"/>
          </a:xfrm>
          <a:prstGeom prst="rect">
            <a:avLst/>
          </a:prstGeom>
          <a:solidFill>
            <a:srgbClr val="FFFF00"/>
          </a:solidFill>
        </p:spPr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lnSpc>
                <a:spcPct val="100000"/>
              </a:lnSpc>
              <a:defRPr/>
            </a:pPr>
            <a:endParaRPr lang="ru-RU" altLang="ru-RU" sz="2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ru-RU" altLang="ru-RU" sz="2000" b="1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Пробное действие:   подбор </a:t>
            </a:r>
          </a:p>
          <a:p>
            <a:pPr>
              <a:lnSpc>
                <a:spcPct val="100000"/>
              </a:lnSpc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деталей с одинаковой резьбой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9" name="Рисунок 7" descr="C:\Users\Николай Михайлович\Desktop\Резьба_фото\DSC016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7" r="5280" b="22961"/>
          <a:stretch>
            <a:fillRect/>
          </a:stretch>
        </p:blipFill>
        <p:spPr bwMode="auto">
          <a:xfrm>
            <a:off x="5532438" y="1146175"/>
            <a:ext cx="3360737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ttp://img.inforico.ua/a/prodam-shpilki-m22-dlya-flancevyh-soedineniy-iz-nerzhaveyki--c857-1468847756571762-1-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" t="13654" r="6622" b="4858"/>
          <a:stretch>
            <a:fillRect/>
          </a:stretch>
        </p:blipFill>
        <p:spPr bwMode="auto">
          <a:xfrm>
            <a:off x="314325" y="4797425"/>
            <a:ext cx="2206625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6" descr="http://volkel.ru/image/data/V-COIL/bolt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" r="8800"/>
          <a:stretch>
            <a:fillRect/>
          </a:stretch>
        </p:blipFill>
        <p:spPr bwMode="auto">
          <a:xfrm>
            <a:off x="2771775" y="4802188"/>
            <a:ext cx="21796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7" descr="http://new.atlastpk.ru/upload/articles/2014/03/3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9" t="4379" r="20668" b="11188"/>
          <a:stretch>
            <a:fillRect/>
          </a:stretch>
        </p:blipFill>
        <p:spPr bwMode="auto">
          <a:xfrm>
            <a:off x="2930525" y="2424113"/>
            <a:ext cx="2022475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4" descr="https://gvanga.com/img/a/original/239340_izgotavlivayem-krepzh-dlya-flantsevykh-soyedineniy-po-gost-i-ost-flantsevaya-shpilka-flantsevaya-gayka-flantsevaya-shayb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8" t="11255" r="10156"/>
          <a:stretch>
            <a:fillRect/>
          </a:stretch>
        </p:blipFill>
        <p:spPr bwMode="auto">
          <a:xfrm>
            <a:off x="311150" y="2409825"/>
            <a:ext cx="23542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1927</TotalTime>
  <Words>1247</Words>
  <Application>Microsoft Office PowerPoint</Application>
  <PresentationFormat>Экран (4:3)</PresentationFormat>
  <Paragraphs>338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Как правильно измерить диаметр резьбы?</vt:lpstr>
      <vt:lpstr>  Как правильно измерить диаметр резьбы?</vt:lpstr>
      <vt:lpstr>Первичное закрепление знаний</vt:lpstr>
      <vt:lpstr>Актуализация знаний</vt:lpstr>
      <vt:lpstr>Актуализация знаний</vt:lpstr>
      <vt:lpstr>Актуализация знаний</vt:lpstr>
      <vt:lpstr>Актуализация знаний</vt:lpstr>
      <vt:lpstr>Ожидаемый учебный результат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Ожидаемый учебный результат</vt:lpstr>
      <vt:lpstr>Практическая значимость</vt:lpstr>
      <vt:lpstr>Итог урока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исследовательской работы</dc:title>
  <dc:creator>123</dc:creator>
  <cp:lastModifiedBy>Надежда Пронская</cp:lastModifiedBy>
  <cp:revision>173</cp:revision>
  <dcterms:created xsi:type="dcterms:W3CDTF">2006-01-02T23:11:15Z</dcterms:created>
  <dcterms:modified xsi:type="dcterms:W3CDTF">2017-12-13T10:12:30Z</dcterms:modified>
</cp:coreProperties>
</file>