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0" r:id="rId2"/>
    <p:sldId id="273" r:id="rId3"/>
    <p:sldId id="272" r:id="rId4"/>
    <p:sldId id="271" r:id="rId5"/>
    <p:sldId id="257" r:id="rId6"/>
    <p:sldId id="258" r:id="rId7"/>
    <p:sldId id="274" r:id="rId8"/>
    <p:sldId id="275" r:id="rId9"/>
    <p:sldId id="279" r:id="rId10"/>
    <p:sldId id="260" r:id="rId11"/>
    <p:sldId id="268" r:id="rId12"/>
    <p:sldId id="269" r:id="rId13"/>
    <p:sldId id="294" r:id="rId14"/>
    <p:sldId id="265" r:id="rId15"/>
    <p:sldId id="281" r:id="rId16"/>
    <p:sldId id="289" r:id="rId17"/>
    <p:sldId id="282" r:id="rId18"/>
    <p:sldId id="299" r:id="rId19"/>
    <p:sldId id="284" r:id="rId20"/>
    <p:sldId id="286" r:id="rId21"/>
    <p:sldId id="267" r:id="rId22"/>
    <p:sldId id="290" r:id="rId23"/>
    <p:sldId id="297" r:id="rId24"/>
    <p:sldId id="300" r:id="rId25"/>
    <p:sldId id="296" r:id="rId26"/>
    <p:sldId id="292" r:id="rId27"/>
    <p:sldId id="291" r:id="rId28"/>
    <p:sldId id="295" r:id="rId29"/>
    <p:sldId id="278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139" autoAdjust="0"/>
  </p:normalViewPr>
  <p:slideViewPr>
    <p:cSldViewPr>
      <p:cViewPr varScale="1">
        <p:scale>
          <a:sx n="63" d="100"/>
          <a:sy n="63" d="100"/>
        </p:scale>
        <p:origin x="91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DE8D12-BEBC-49F5-A250-87E4DA9BC4B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2A1F97-7CE5-4240-B486-67147B4C1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vicesearch.ru/article/psihrome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838824"/>
            <a:ext cx="7408333" cy="23042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/>
              <a:t>«Регулирование влажности воздуха в помещении с целью обеспечения одного из факторов благоприятного микроклимата в помещении».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 Тема работы: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5858" y="4143080"/>
            <a:ext cx="4140030" cy="201622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аботу выполнила</a:t>
            </a:r>
            <a:r>
              <a:rPr lang="en-US" altLang="ru-RU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учениц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класса МБОУ РСОШ №9 Песчанокопского района Ростовской области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</a:rPr>
              <a:t>Гвоздикова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Екатерина</a:t>
            </a:r>
          </a:p>
          <a:p>
            <a:pPr algn="just">
              <a:defRPr/>
            </a:pP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руководитель</a:t>
            </a:r>
            <a:r>
              <a:rPr lang="en-US" altLang="ru-RU" sz="2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учитель физики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Дворникова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Г.В.</a:t>
            </a:r>
          </a:p>
        </p:txBody>
      </p:sp>
    </p:spTree>
    <p:extLst>
      <p:ext uri="{BB962C8B-B14F-4D97-AF65-F5344CB8AC3E}">
        <p14:creationId xmlns:p14="http://schemas.microsoft.com/office/powerpoint/2010/main" val="17936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Психрометры, датчики.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20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Приборы для измерения относительной влажности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Внешний вид различных видов психрометров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053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88" y="1733988"/>
            <a:ext cx="18716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8196"/>
            <a:ext cx="1875343" cy="17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91056"/>
            <a:ext cx="7924800" cy="4386824"/>
          </a:xfrm>
        </p:spPr>
        <p:txBody>
          <a:bodyPr>
            <a:norm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егулярная влажная уборка помещения.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Второй способ заключается в развешивании влажных простынь, полотенец.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20" y="557069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увлажнения комнаты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группировка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5520"/>
            <a:ext cx="2650277" cy="21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ак увлажнить воздух в квартире своими руками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8822"/>
            <a:ext cx="3220865" cy="21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5521"/>
            <a:ext cx="2731929" cy="21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3573016"/>
            <a:ext cx="4878131" cy="29268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Регулярный   полив цветов, повышает влажность воздуха.</a:t>
            </a:r>
            <a:endParaRPr lang="ru-RU" dirty="0"/>
          </a:p>
        </p:txBody>
      </p:sp>
      <p:pic>
        <p:nvPicPr>
          <p:cNvPr id="1027" name="Picture 3" descr="C:\Users\1\Desktop\vmes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3691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Наиболее благоприятными условиями в классе являются температура 16–18 °C и относительная влажность 30–60 %. При этих нормах дольше всего сохраняется работоспособность и хорошее самочувствие учащихся. При этом разница температуры воздуха по вертикали и горизонтали класса не должна превышать 2–3 °C, а скорость движения воздуха – 0,1–0,2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м/с.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83224"/>
            <a:ext cx="6696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Гигиенические требования к воздуху школ и учебных заведений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0667" y="5396444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http://biofile.ru/bio/8623.html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208483"/>
            <a:ext cx="4680520" cy="21216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Измерение влажности воздуха с помощью датчика влажности </a:t>
            </a:r>
            <a:r>
              <a:rPr lang="ru-RU" sz="2000" dirty="0" err="1"/>
              <a:t>SensorLab</a:t>
            </a:r>
            <a:r>
              <a:rPr lang="ru-RU" sz="2000" dirty="0"/>
              <a:t> SL2207 </a:t>
            </a:r>
            <a:r>
              <a:rPr lang="ru-RU" sz="2000" dirty="0" smtClean="0"/>
              <a:t> </a:t>
            </a:r>
            <a:r>
              <a:rPr lang="ru-RU" sz="2000" dirty="0"/>
              <a:t>показало, что данный фактор зависит от </a:t>
            </a:r>
            <a:r>
              <a:rPr lang="ru-RU" sz="2000" dirty="0" smtClean="0"/>
              <a:t>количества </a:t>
            </a:r>
            <a:r>
              <a:rPr lang="ru-RU" sz="2000" dirty="0"/>
              <a:t>учащихся в кабинете, частоты полива </a:t>
            </a:r>
            <a:r>
              <a:rPr lang="ru-RU" sz="2000" dirty="0" smtClean="0"/>
              <a:t>цветов, влажных уборок </a:t>
            </a:r>
            <a:r>
              <a:rPr lang="ru-RU" sz="2000" dirty="0"/>
              <a:t>и проветривания помещения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Результаты экспериментальных исследований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" y="1844824"/>
            <a:ext cx="30087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21" y="4208129"/>
            <a:ext cx="2318499" cy="2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45031"/>
            <a:ext cx="3176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92982"/>
            <a:ext cx="8229600" cy="5040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/>
              <a:t>Измерение влажности воздуха вначале и в конце первого 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Public\Pictures\Sample Pictures\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688632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Pictures\Sample Pictures\9 55 диаграмма 1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08" y="3852912"/>
            <a:ext cx="6429400" cy="24635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204887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365489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917" y="76470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Измерение </a:t>
            </a:r>
            <a:r>
              <a:rPr lang="ru-RU" sz="3100" dirty="0"/>
              <a:t>влажности воздуха </a:t>
            </a:r>
            <a:r>
              <a:rPr lang="ru-RU" sz="3100" dirty="0" smtClean="0"/>
              <a:t>вначале и в конце второго </a:t>
            </a:r>
            <a:r>
              <a:rPr lang="ru-RU" sz="3100" dirty="0"/>
              <a:t>урока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850416" cy="22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3481" y="135877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4194436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0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46724"/>
            <a:ext cx="7704856" cy="10527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Измерение влажности воздуха вначале и в конце третьего урока.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7"/>
            <a:ext cx="4824536" cy="792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8944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2108" y="162880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0300" y="3735034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46724"/>
            <a:ext cx="7704856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Динамика изменения влажности воздуха в течение четвёртого урока.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4" y="2458984"/>
            <a:ext cx="7740352" cy="283489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20272" y="2260962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852936"/>
            <a:ext cx="575084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Влажность </a:t>
            </a:r>
            <a:r>
              <a:rPr lang="ru-RU" sz="2700" dirty="0"/>
              <a:t>д</a:t>
            </a:r>
            <a:r>
              <a:rPr lang="ru-RU" sz="2700" dirty="0" smtClean="0"/>
              <a:t>о и после проветривания в течение 15 минут при одинаковой температуре воздуха в помещении и на улице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72" y="4050934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88" y="1916832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743121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Исследовать </a:t>
            </a:r>
            <a:r>
              <a:rPr lang="ru-RU" sz="2800" dirty="0"/>
              <a:t>проблему влажности и выработать рекомендации по режиму проветривания помещения.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</a:t>
            </a:r>
            <a:r>
              <a:rPr lang="ru-RU" dirty="0" smtClean="0"/>
              <a:t>ель </a:t>
            </a:r>
            <a:r>
              <a:rPr lang="ru-RU" dirty="0"/>
              <a:t>работы: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807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Измерение влажности до и после 5 минут проветривания после первого урока при равенстве температур воздуха в помещении и на улице.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9408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0614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333967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4756951"/>
            <a:ext cx="576064" cy="2618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4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никулы 9 56- 26 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2198"/>
            <a:ext cx="5061248" cy="2389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6" y="531343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Проветривание класса в течение 15 минут привело к тому, что влажность воздуха понизилась  на 5%, (температура на улице 15С, в помещении 26С).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3" y="1827862"/>
            <a:ext cx="4464496" cy="23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4776" y="1636647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84476" y="4142976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" y="1839774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980" y="415115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Проветривание класса в течение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15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минут привело к тому, что влажность воздуха понизилась  на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6% (температура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на улице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23С,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в помещении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21С).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59372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641752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4581128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6" y="2420888"/>
            <a:ext cx="8110965" cy="2970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846" y="54868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Динамика изменения влажности при проветривании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класса в течение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урока, влажность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воздуха понизилась  на 9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% (температура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на улице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20С,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в помещении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24С).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34888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44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816932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2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>
                    <a:lumMod val="95000"/>
                  </a:prstClr>
                </a:solidFill>
              </a:rPr>
              <a:t>Динамика изменения влажности при проветривании класса в течение урока, влажность воздуха понизилась  на </a:t>
            </a:r>
            <a:r>
              <a:rPr lang="ru-RU" sz="2400" b="1" dirty="0" smtClean="0">
                <a:solidFill>
                  <a:prstClr val="white">
                    <a:lumMod val="95000"/>
                  </a:prstClr>
                </a:solidFill>
              </a:rPr>
              <a:t>2% </a:t>
            </a:r>
            <a:r>
              <a:rPr lang="ru-RU" sz="2400" b="1" dirty="0">
                <a:solidFill>
                  <a:prstClr val="white">
                    <a:lumMod val="95000"/>
                  </a:prstClr>
                </a:solidFill>
              </a:rPr>
              <a:t>(температура на улице </a:t>
            </a:r>
            <a:r>
              <a:rPr lang="ru-RU" sz="2400" b="1" dirty="0" smtClean="0">
                <a:solidFill>
                  <a:prstClr val="white">
                    <a:lumMod val="95000"/>
                  </a:prstClr>
                </a:solidFill>
              </a:rPr>
              <a:t>23С</a:t>
            </a:r>
            <a:r>
              <a:rPr lang="ru-RU" sz="2400" b="1" dirty="0">
                <a:solidFill>
                  <a:prstClr val="white">
                    <a:lumMod val="95000"/>
                  </a:prstClr>
                </a:solidFill>
              </a:rPr>
              <a:t>, в помещении 24С).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76932"/>
            <a:ext cx="7380312" cy="270303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6124" y="279714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62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20272" y="2578910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60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01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" y="2060848"/>
            <a:ext cx="7956376" cy="424847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20688"/>
            <a:ext cx="77724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Изменение влажности воздуха в классной комнате во время влажной уборки.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1664804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112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7936" y="2969332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26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8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Измерение влажности воздуха в коридоре.</a:t>
            </a:r>
            <a:endParaRPr lang="ru-RU" sz="2800" dirty="0"/>
          </a:p>
        </p:txBody>
      </p:sp>
      <p:pic>
        <p:nvPicPr>
          <p:cNvPr id="3074" name="Picture 2" descr="C:\Users\1\Desktop\влажность\в коррид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6844"/>
            <a:ext cx="6094895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9525" y="1445086"/>
            <a:ext cx="590872" cy="396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27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98003"/>
            <a:ext cx="6300192" cy="23074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09065" y="4026342"/>
            <a:ext cx="581453" cy="3765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39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176" y="754447"/>
            <a:ext cx="7772400" cy="51431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Измерение влажности воздуха на улице.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092" y="1772787"/>
            <a:ext cx="590872" cy="3949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4803"/>
            <a:ext cx="6696744" cy="2452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08573"/>
            <a:ext cx="6876256" cy="251842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2268" y="3897693"/>
            <a:ext cx="590872" cy="3949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2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sz="112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13" y="1937415"/>
            <a:ext cx="3535986" cy="223224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75" y="4221088"/>
            <a:ext cx="3535986" cy="231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4174983"/>
            <a:ext cx="3384376" cy="236278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446724"/>
            <a:ext cx="770485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Результаты анкетирования </a:t>
            </a:r>
            <a:r>
              <a:rPr lang="ru-RU" sz="2800" dirty="0"/>
              <a:t>у</a:t>
            </a:r>
            <a:r>
              <a:rPr lang="ru-RU" sz="2800" dirty="0" smtClean="0"/>
              <a:t>чащихся при влажности воздуха  около </a:t>
            </a:r>
            <a:r>
              <a:rPr lang="ru-RU" sz="2800" dirty="0">
                <a:sym typeface="Wingdings" panose="05000000000000000000" pitchFamily="2" charset="2"/>
              </a:rPr>
              <a:t>6</a:t>
            </a:r>
            <a:r>
              <a:rPr lang="ru-RU" sz="2800" dirty="0" smtClean="0">
                <a:sym typeface="Wingdings" panose="05000000000000000000" pitchFamily="2" charset="2"/>
              </a:rPr>
              <a:t>0%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08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для </a:t>
            </a:r>
            <a:r>
              <a:rPr lang="ru-RU" sz="1600" dirty="0"/>
              <a:t>хорошего самочувствия человека необходимо соблюдение норм влажности воздуха в помещении, в котором он </a:t>
            </a:r>
            <a:r>
              <a:rPr lang="ru-RU" sz="1600" dirty="0" smtClean="0"/>
              <a:t>находится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dirty="0"/>
              <a:t>п</a:t>
            </a:r>
            <a:r>
              <a:rPr lang="ru-RU" sz="1600" dirty="0" smtClean="0"/>
              <a:t>ониженная влажность воздуха  в классных комнатах нашей школы не наблюдалась</a:t>
            </a:r>
            <a:r>
              <a:rPr lang="en-US" sz="1600" dirty="0" smtClean="0"/>
              <a:t>;</a:t>
            </a:r>
          </a:p>
          <a:p>
            <a:pPr algn="just"/>
            <a:r>
              <a:rPr lang="ru-RU" sz="1600" dirty="0"/>
              <a:t>п</a:t>
            </a:r>
            <a:r>
              <a:rPr lang="ru-RU" sz="1600" dirty="0" smtClean="0"/>
              <a:t>овышению влажности воздуха в классных комнатах способствовало нахождения детей , цветов, влажные уборки кабинета 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чем больше учащихся находится в помещении, тем быстрее увеличивается влажность воздуха, тем чаще необходимо производить проветривание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нужно увеличивать частоту проветриваний со временем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понижению </a:t>
            </a:r>
            <a:r>
              <a:rPr lang="ru-RU" sz="1600" dirty="0"/>
              <a:t>влажности способствует </a:t>
            </a:r>
            <a:r>
              <a:rPr lang="ru-RU" sz="1600" dirty="0" smtClean="0"/>
              <a:t>проветривание, независимо от температуры на улице и в помещении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ч</a:t>
            </a:r>
            <a:r>
              <a:rPr lang="ru-RU" sz="1600" dirty="0" smtClean="0"/>
              <a:t>ем длительнее проветривание, тем больше уменьшается влажность</a:t>
            </a:r>
            <a:r>
              <a:rPr lang="en-US" sz="1600" dirty="0" smtClean="0"/>
              <a:t>;</a:t>
            </a:r>
          </a:p>
          <a:p>
            <a:pPr algn="just"/>
            <a:r>
              <a:rPr lang="ru-RU" sz="1600" dirty="0" smtClean="0"/>
              <a:t>учащиеся жалуются на плохое самочувствие при влажности  около 60% при </a:t>
            </a:r>
            <a:r>
              <a:rPr lang="ru-RU" sz="1600" dirty="0"/>
              <a:t>высокой </a:t>
            </a:r>
            <a:r>
              <a:rPr lang="ru-RU" sz="1600" dirty="0" smtClean="0"/>
              <a:t>температуре, </a:t>
            </a:r>
            <a:r>
              <a:rPr lang="ru-RU" sz="1600" dirty="0"/>
              <a:t>и  70</a:t>
            </a:r>
            <a:r>
              <a:rPr lang="ru-RU" sz="1600" dirty="0" smtClean="0"/>
              <a:t>% при </a:t>
            </a:r>
            <a:r>
              <a:rPr lang="ru-RU" sz="1600" dirty="0"/>
              <a:t>низкой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5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1.Изучить </a:t>
            </a:r>
            <a:r>
              <a:rPr lang="ru-RU" sz="2800" dirty="0"/>
              <a:t>проблему влажности теоретически.</a:t>
            </a:r>
          </a:p>
          <a:p>
            <a:r>
              <a:rPr lang="ru-RU" sz="2800" dirty="0"/>
              <a:t>2.Провести экспериментальное   исследование на базе МБОУ РСОШ №9.</a:t>
            </a:r>
          </a:p>
          <a:p>
            <a:r>
              <a:rPr lang="ru-RU" sz="2800" dirty="0"/>
              <a:t>3.Выработать рекомендации, способствующие соблюдению норм влажности в классных комнатах.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54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49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7924800" cy="4878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Объект </a:t>
            </a:r>
            <a:r>
              <a:rPr lang="ru-RU" sz="3000" b="1" dirty="0"/>
              <a:t>исследования </a:t>
            </a:r>
            <a:r>
              <a:rPr lang="ru-RU" sz="2400" dirty="0"/>
              <a:t>– влажность воздуха.</a:t>
            </a:r>
            <a:br>
              <a:rPr lang="ru-RU" sz="2400" dirty="0"/>
            </a:br>
            <a:r>
              <a:rPr lang="ru-RU" sz="2400" dirty="0" smtClean="0"/>
              <a:t>     </a:t>
            </a:r>
            <a:r>
              <a:rPr lang="ru-RU" sz="3000" b="1" dirty="0" smtClean="0"/>
              <a:t>Предмет </a:t>
            </a:r>
            <a:r>
              <a:rPr lang="ru-RU" sz="3000" b="1" dirty="0"/>
              <a:t>исследования </a:t>
            </a:r>
            <a:r>
              <a:rPr lang="ru-RU" sz="2400" dirty="0"/>
              <a:t>– влажность воздуха в классных комнатах </a:t>
            </a:r>
            <a:r>
              <a:rPr lang="ru-RU" sz="2400" dirty="0" smtClean="0"/>
              <a:t> </a:t>
            </a:r>
            <a:r>
              <a:rPr lang="ru-RU" sz="2400" dirty="0"/>
              <a:t>нашей </a:t>
            </a:r>
            <a:r>
              <a:rPr lang="ru-RU" sz="2400" dirty="0" smtClean="0"/>
              <a:t>школы.                                                                                                 </a:t>
            </a:r>
            <a:r>
              <a:rPr lang="ru-RU" sz="3000" b="1" dirty="0" smtClean="0"/>
              <a:t>Методы </a:t>
            </a:r>
            <a:r>
              <a:rPr lang="ru-RU" sz="3000" b="1" dirty="0"/>
              <a:t>исследования:</a:t>
            </a:r>
          </a:p>
          <a:p>
            <a:pPr algn="ctr"/>
            <a:r>
              <a:rPr lang="ru-RU" sz="2400" b="1" dirty="0"/>
              <a:t>1.Анализ.</a:t>
            </a:r>
          </a:p>
          <a:p>
            <a:pPr algn="ctr"/>
            <a:r>
              <a:rPr lang="ru-RU" sz="2400" b="1" dirty="0"/>
              <a:t>2.Синтез.</a:t>
            </a:r>
          </a:p>
          <a:p>
            <a:pPr algn="ctr"/>
            <a:r>
              <a:rPr lang="ru-RU" sz="2400" b="1" dirty="0" smtClean="0"/>
              <a:t>3</a:t>
            </a:r>
            <a:r>
              <a:rPr lang="ru-RU" sz="2400" b="1" dirty="0"/>
              <a:t>. Наблюдение.</a:t>
            </a:r>
          </a:p>
          <a:p>
            <a:pPr algn="ctr"/>
            <a:r>
              <a:rPr lang="ru-RU" sz="2400" b="1" dirty="0"/>
              <a:t>4.Эксперимент. </a:t>
            </a:r>
          </a:p>
          <a:p>
            <a:pPr marL="0" indent="0" algn="ctr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12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67240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endParaRPr lang="en-US" dirty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Проблема </a:t>
            </a:r>
            <a:r>
              <a:rPr lang="ru-RU" sz="2400" dirty="0"/>
              <a:t>влажности воздуха одна из значимых проблем в настоящее время, но данному фактору, на наш взгляд, не уделяется достаточно внимания. </a:t>
            </a:r>
            <a:endParaRPr lang="ru-RU" sz="2400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72" y="692696"/>
            <a:ext cx="7931224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</a:t>
            </a:r>
            <a:r>
              <a:rPr lang="ru-RU" dirty="0">
                <a:solidFill>
                  <a:schemeClr val="bg1"/>
                </a:solidFill>
              </a:rPr>
              <a:t>проблемы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7200" b="1" dirty="0" smtClean="0"/>
          </a:p>
          <a:p>
            <a:pPr marL="0" indent="0">
              <a:buNone/>
            </a:pPr>
            <a:r>
              <a:rPr lang="ru-RU" sz="7200" b="1" dirty="0" smtClean="0"/>
              <a:t>В </a:t>
            </a:r>
            <a:r>
              <a:rPr lang="ru-RU" sz="7200" b="1" dirty="0"/>
              <a:t>результате теоретического исследования </a:t>
            </a:r>
            <a:r>
              <a:rPr lang="ru-RU" sz="7200" b="1" dirty="0" smtClean="0"/>
              <a:t>мы выяснили, что</a:t>
            </a:r>
            <a:r>
              <a:rPr lang="ru-RU" sz="7200" b="1" dirty="0"/>
              <a:t>:</a:t>
            </a:r>
            <a:endParaRPr lang="ru-RU" sz="7200" dirty="0"/>
          </a:p>
          <a:p>
            <a:r>
              <a:rPr lang="ru-RU" sz="7200" b="1" dirty="0"/>
              <a:t>в</a:t>
            </a:r>
            <a:r>
              <a:rPr lang="ru-RU" sz="7200" b="1" dirty="0" smtClean="0"/>
              <a:t>лажность </a:t>
            </a:r>
            <a:r>
              <a:rPr lang="ru-RU" sz="7200" b="1" dirty="0"/>
              <a:t>воздуха</a:t>
            </a:r>
            <a:r>
              <a:rPr lang="ru-RU" sz="7200" dirty="0"/>
              <a:t> – величина, характеризующая количество водяного пара в </a:t>
            </a:r>
            <a:r>
              <a:rPr lang="ru-RU" sz="7200" dirty="0" smtClean="0"/>
              <a:t>воздухе, </a:t>
            </a:r>
            <a:r>
              <a:rPr lang="ru-RU" sz="7200" dirty="0"/>
              <a:t>является одной из характеристик здорового </a:t>
            </a:r>
            <a:r>
              <a:rPr lang="ru-RU" sz="7200" dirty="0" smtClean="0"/>
              <a:t>микроклимата</a:t>
            </a:r>
            <a:r>
              <a:rPr lang="en-US" sz="7200" dirty="0" smtClean="0"/>
              <a:t>;</a:t>
            </a:r>
            <a:endParaRPr lang="ru-RU" sz="7200" dirty="0"/>
          </a:p>
          <a:p>
            <a:r>
              <a:rPr lang="ru-RU" sz="7200" dirty="0"/>
              <a:t>з</a:t>
            </a:r>
            <a:r>
              <a:rPr lang="ru-RU" sz="7200" dirty="0" smtClean="0"/>
              <a:t>доровье </a:t>
            </a:r>
            <a:r>
              <a:rPr lang="ru-RU" sz="7200" dirty="0"/>
              <a:t>человека во многом зависит от относительной влажности воздуха в </a:t>
            </a:r>
            <a:r>
              <a:rPr lang="ru-RU" sz="7200" dirty="0" smtClean="0"/>
              <a:t>помещении</a:t>
            </a:r>
            <a:r>
              <a:rPr lang="en-US" sz="7200" dirty="0" smtClean="0"/>
              <a:t>;</a:t>
            </a:r>
            <a:endParaRPr lang="ru-RU" sz="7200" dirty="0"/>
          </a:p>
          <a:p>
            <a:r>
              <a:rPr lang="ru-RU" sz="7200" dirty="0" smtClean="0"/>
              <a:t>влияющими на влажность,</a:t>
            </a:r>
            <a:r>
              <a:rPr lang="ru-RU" sz="7200" dirty="0"/>
              <a:t> являются скорость движения воздуха в помещении и </a:t>
            </a:r>
            <a:r>
              <a:rPr lang="ru-RU" sz="7200" dirty="0" smtClean="0"/>
              <a:t>температура</a:t>
            </a:r>
            <a:r>
              <a:rPr lang="en-US" sz="7200" dirty="0" smtClean="0"/>
              <a:t>;</a:t>
            </a:r>
            <a:endParaRPr lang="ru-RU" sz="7200" dirty="0"/>
          </a:p>
          <a:p>
            <a:r>
              <a:rPr lang="ru-RU" sz="7200" dirty="0" smtClean="0"/>
              <a:t>специалисты </a:t>
            </a:r>
            <a:r>
              <a:rPr lang="ru-RU" sz="7200" dirty="0"/>
              <a:t>утверждают, что нормы относительной влажности воздуха явно занижены, а влажность воздуха даже в оптимальных по </a:t>
            </a:r>
            <a:r>
              <a:rPr lang="ru-RU" sz="7200" dirty="0" smtClean="0"/>
              <a:t>ГОСТУ </a:t>
            </a:r>
            <a:r>
              <a:rPr lang="ru-RU" sz="7200" dirty="0"/>
              <a:t>пределах, может вызвать серьезные проблемы со </a:t>
            </a:r>
            <a:r>
              <a:rPr lang="ru-RU" sz="7200" dirty="0" smtClean="0"/>
              <a:t>здоровьем</a:t>
            </a:r>
            <a:r>
              <a:rPr lang="ru-RU" sz="72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 теоретических   исследований.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/>
              <a:t>Низкая влажность - </a:t>
            </a:r>
            <a:r>
              <a:rPr lang="ru-RU" b="1" dirty="0" smtClean="0"/>
              <a:t> </a:t>
            </a:r>
            <a:r>
              <a:rPr lang="ru-RU" dirty="0" smtClean="0"/>
              <a:t>низкое </a:t>
            </a:r>
            <a:r>
              <a:rPr lang="ru-RU" dirty="0"/>
              <a:t>содержание влаги воздуха на улице в холодную пору </a:t>
            </a:r>
            <a:r>
              <a:rPr lang="ru-RU" dirty="0" smtClean="0"/>
              <a:t>года</a:t>
            </a:r>
            <a:r>
              <a:rPr lang="en-US" dirty="0" smtClean="0"/>
              <a:t>;</a:t>
            </a:r>
            <a:r>
              <a:rPr lang="ru-RU" dirty="0" smtClean="0"/>
              <a:t> снижение </a:t>
            </a:r>
            <a:r>
              <a:rPr lang="ru-RU" dirty="0"/>
              <a:t>его относительной влажности осуществляется при нагреве воздуха радиаторами, батареями и иными отопительными </a:t>
            </a:r>
            <a:r>
              <a:rPr lang="ru-RU" dirty="0" smtClean="0"/>
              <a:t>системами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ольшой </a:t>
            </a:r>
            <a:r>
              <a:rPr lang="ru-RU" dirty="0"/>
              <a:t>воздухообмен </a:t>
            </a:r>
            <a:r>
              <a:rPr lang="ru-RU" dirty="0" smtClean="0"/>
              <a:t>при вентиляции , при </a:t>
            </a:r>
            <a:r>
              <a:rPr lang="ru-RU" dirty="0"/>
              <a:t>этом в помещение поступает постоянно сухой наружный </a:t>
            </a:r>
            <a:r>
              <a:rPr lang="ru-RU" dirty="0" smtClean="0"/>
              <a:t>воздух</a:t>
            </a:r>
            <a:r>
              <a:rPr lang="en-US" dirty="0" smtClean="0"/>
              <a:t>;</a:t>
            </a:r>
            <a:r>
              <a:rPr lang="ru-RU" dirty="0" smtClean="0"/>
              <a:t> низкое </a:t>
            </a:r>
            <a:r>
              <a:rPr lang="ru-RU" dirty="0"/>
              <a:t>содержание влаги воздуха в сухой и жаркий период </a:t>
            </a:r>
            <a:r>
              <a:rPr lang="ru-RU" dirty="0" smtClean="0"/>
              <a:t>года</a:t>
            </a:r>
            <a:r>
              <a:rPr lang="en-US" dirty="0" smtClean="0"/>
              <a:t>; </a:t>
            </a:r>
            <a:r>
              <a:rPr lang="ru-RU" dirty="0" smtClean="0"/>
              <a:t>удаление </a:t>
            </a:r>
            <a:r>
              <a:rPr lang="ru-RU" dirty="0"/>
              <a:t>влаги из воздуха при кондиционировании (охлаждении)  воздуха в летний период</a:t>
            </a:r>
            <a:r>
              <a:rPr lang="ru-RU" dirty="0" smtClean="0"/>
              <a:t>.</a:t>
            </a:r>
            <a:endParaRPr lang="ru-RU" sz="2400" b="1" dirty="0"/>
          </a:p>
          <a:p>
            <a:pPr algn="just"/>
            <a:r>
              <a:rPr lang="ru-RU" sz="2400" b="1" dirty="0" smtClean="0"/>
              <a:t>Высокая влажность - </a:t>
            </a:r>
            <a:r>
              <a:rPr lang="ru-RU" sz="2400" dirty="0"/>
              <a:t>испарение влаги материалами, используемыми при строительстве (для новых домов), недостаточная вентиляция в помещении, особенно ванных комнатах и кухнях, затопленные подвалы, недостаточная </a:t>
            </a:r>
            <a:r>
              <a:rPr lang="ru-RU" sz="2400" dirty="0" err="1" smtClean="0"/>
              <a:t>влагоизоляция</a:t>
            </a:r>
            <a:r>
              <a:rPr lang="ru-RU" sz="2400" dirty="0" smtClean="0"/>
              <a:t> </a:t>
            </a:r>
            <a:r>
              <a:rPr lang="ru-RU" sz="2400" dirty="0"/>
              <a:t>стен, неправильно организованное отопление.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Причины </a:t>
            </a:r>
            <a:r>
              <a:rPr lang="ru-RU" b="1" dirty="0" smtClean="0"/>
              <a:t>низкой и высокой влажности: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8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6122640" cy="4637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/>
              <a:t>возрастает потеря влаги живыми организмами и листьями растений </a:t>
            </a:r>
            <a:r>
              <a:rPr lang="en-US" sz="2200" dirty="0" smtClean="0"/>
              <a:t>(</a:t>
            </a:r>
            <a:r>
              <a:rPr lang="ru-RU" sz="2200" dirty="0" smtClean="0"/>
              <a:t>сохнут </a:t>
            </a:r>
            <a:r>
              <a:rPr lang="ru-RU" sz="2200" dirty="0"/>
              <a:t>и скручиваются кончики листьев домашних </a:t>
            </a:r>
            <a:r>
              <a:rPr lang="ru-RU" sz="2200" dirty="0" smtClean="0"/>
              <a:t>растений</a:t>
            </a:r>
            <a:r>
              <a:rPr lang="en-US" sz="2200" dirty="0" smtClean="0"/>
              <a:t>)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сонливость, усталость</a:t>
            </a:r>
            <a:r>
              <a:rPr lang="en-US" sz="2200" dirty="0" smtClean="0"/>
              <a:t>;</a:t>
            </a:r>
          </a:p>
          <a:p>
            <a:pPr algn="just"/>
            <a:r>
              <a:rPr lang="ru-RU" sz="2200" dirty="0" smtClean="0"/>
              <a:t>сухость кожи, преждевременные морщины, чувствительные или болезненные слизистые оболочки</a:t>
            </a:r>
            <a:r>
              <a:rPr lang="en-US" sz="2200" dirty="0" smtClean="0"/>
              <a:t>;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algn="just"/>
            <a:r>
              <a:rPr lang="ru-RU" sz="2200" dirty="0" smtClean="0"/>
              <a:t>частые респираторные заболевания, </a:t>
            </a:r>
            <a:r>
              <a:rPr lang="ru-RU" sz="2200" dirty="0" err="1" smtClean="0"/>
              <a:t>cнижается</a:t>
            </a:r>
            <a:r>
              <a:rPr lang="ru-RU" sz="2200" dirty="0" smtClean="0"/>
              <a:t> </a:t>
            </a:r>
            <a:r>
              <a:rPr lang="ru-RU" sz="2200" dirty="0"/>
              <a:t>иммунитет, организм теряет способность сопротивляться инфекциям и </a:t>
            </a:r>
            <a:r>
              <a:rPr lang="ru-RU" sz="2200" dirty="0" smtClean="0"/>
              <a:t>вирусам</a:t>
            </a:r>
            <a:r>
              <a:rPr lang="en-US" sz="2200" dirty="0" smtClean="0"/>
              <a:t>;</a:t>
            </a:r>
          </a:p>
          <a:p>
            <a:pPr algn="just"/>
            <a:r>
              <a:rPr lang="ru-RU" sz="2200" dirty="0" smtClean="0"/>
              <a:t>легкие человека теряют способность к самоочищению, ткани слизистых оболочек не могут полноценно выполнять свои функции</a:t>
            </a:r>
            <a:r>
              <a:rPr lang="en-US" sz="2200" dirty="0" smtClean="0"/>
              <a:t>;</a:t>
            </a:r>
          </a:p>
          <a:p>
            <a:pPr marL="0" indent="0" algn="ctr">
              <a:buNone/>
            </a:pPr>
            <a:r>
              <a:rPr lang="ru-RU" sz="2200" b="1" dirty="0" smtClean="0"/>
              <a:t>Особенно чувствительны к низкой влажности — дети.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Последствия  низкой влажности </a:t>
            </a:r>
            <a:r>
              <a:rPr lang="ru-RU" sz="3200" b="1" dirty="0"/>
              <a:t>воздуха в помещении: </a:t>
            </a:r>
          </a:p>
        </p:txBody>
      </p:sp>
      <p:pic>
        <p:nvPicPr>
          <p:cNvPr id="1026" name="Picture 2" descr="Картинки по запросу причины низкой вла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17" y="3429000"/>
            <a:ext cx="2018847" cy="25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20" y="1772816"/>
            <a:ext cx="1997968" cy="14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6620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головные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боли,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одышка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кашель,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кожные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воспаления,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зуд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высокая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влажность воздуха в квартире способствует образованию плесени и грибков, размножению пылевых клещей, которые в свою очередь могут вызывать аллергические реакции, снижать иммунитет, приводить к респираторным заболеваниям.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7216" y="11663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Последствия высокой  влажности воздуха в               помещении: </a:t>
            </a: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1" y="4077072"/>
            <a:ext cx="190505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763416" cy="18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87083"/>
            <a:ext cx="2752287" cy="18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7479574</TotalTime>
  <Words>827</Words>
  <Application>Microsoft Office PowerPoint</Application>
  <PresentationFormat>Экран (4:3)</PresentationFormat>
  <Paragraphs>107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Candara</vt:lpstr>
      <vt:lpstr>Symbol</vt:lpstr>
      <vt:lpstr>Wingdings</vt:lpstr>
      <vt:lpstr>Волна</vt:lpstr>
      <vt:lpstr>                      Тема работы:</vt:lpstr>
      <vt:lpstr>Цель работы: </vt:lpstr>
      <vt:lpstr>Задачи:</vt:lpstr>
      <vt:lpstr>Презентация PowerPoint</vt:lpstr>
      <vt:lpstr>Актуальность проблемы: </vt:lpstr>
      <vt:lpstr>Результаты  теоретических   исследований. </vt:lpstr>
      <vt:lpstr>Причины низкой и высокой влажности: </vt:lpstr>
      <vt:lpstr>Последствия  низкой влажности воздуха в помещении: </vt:lpstr>
      <vt:lpstr>Презентация PowerPoint</vt:lpstr>
      <vt:lpstr>Приборы для измерения относительной влажности </vt:lpstr>
      <vt:lpstr>Способы увлажнения комнаты </vt:lpstr>
      <vt:lpstr>Регулярный   полив цветов, повышает влажность воздуха.</vt:lpstr>
      <vt:lpstr>Презентация PowerPoint</vt:lpstr>
      <vt:lpstr> Результаты экспериментальных исследований </vt:lpstr>
      <vt:lpstr>Презентация PowerPoint</vt:lpstr>
      <vt:lpstr>Измерение влажности воздуха вначале и в конце второго урока  </vt:lpstr>
      <vt:lpstr>Измерение влажности воздуха вначале и в конце третьего урока. </vt:lpstr>
      <vt:lpstr>Презентация PowerPoint</vt:lpstr>
      <vt:lpstr>Влажность до и после проветривания в течение 15 минут при одинаковой температуре воздуха в помещении и на улице .</vt:lpstr>
      <vt:lpstr>Измерение влажности до и после 5 минут проветривания после первого урока при равенстве температур воздуха в помещении и на улице.</vt:lpstr>
      <vt:lpstr>Проветривание класса в течение 15 минут привело к тому, что влажность воздуха понизилась  на 5%, (температура на улице 15С, в помещении 26С). 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Измерение влажности воздуха в коридоре.</vt:lpstr>
      <vt:lpstr>Измерение влажности воздуха на улице.</vt:lpstr>
      <vt:lpstr>Презентация PowerPoint</vt:lpstr>
      <vt:lpstr>Выводы: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работы:</dc:title>
  <dc:creator>1</dc:creator>
  <cp:lastModifiedBy>Acer</cp:lastModifiedBy>
  <cp:revision>85</cp:revision>
  <dcterms:created xsi:type="dcterms:W3CDTF">2014-04-08T16:45:21Z</dcterms:created>
  <dcterms:modified xsi:type="dcterms:W3CDTF">2017-09-24T08:21:18Z</dcterms:modified>
</cp:coreProperties>
</file>