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9" r:id="rId5"/>
    <p:sldId id="272" r:id="rId6"/>
    <p:sldId id="275" r:id="rId7"/>
    <p:sldId id="260" r:id="rId8"/>
    <p:sldId id="273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7" r:id="rId17"/>
    <p:sldId id="269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1" autoAdjust="0"/>
    <p:restoredTop sz="94660"/>
  </p:normalViewPr>
  <p:slideViewPr>
    <p:cSldViewPr>
      <p:cViewPr varScale="1">
        <p:scale>
          <a:sx n="99" d="100"/>
          <a:sy n="99" d="100"/>
        </p:scale>
        <p:origin x="-21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  <a:ln>
                <a:solidFill>
                  <a:srgbClr val="0070C0"/>
                </a:solidFill>
              </a:ln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1219352154151471"/>
                  <c:y val="0.1845950289089291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123631649702324"/>
                  <c:y val="1.09969290366060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9998399590295217E-2"/>
                  <c:y val="-0.141882779454934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3563664298060302"/>
                  <c:y val="1.099692903660600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Franklin Gothic Medium Cond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Наследственность</c:v>
                </c:pt>
                <c:pt idx="1">
                  <c:v>Медицина</c:v>
                </c:pt>
                <c:pt idx="2">
                  <c:v>Окружающая среда</c:v>
                </c:pt>
                <c:pt idx="3">
                  <c:v>Образ жизни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20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>
                <a:latin typeface="Franklin Gothic Medium Cond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Franklin Gothic Medium Cond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Franklin Gothic Medium Cond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>
                <a:latin typeface="Franklin Gothic Medium Cond" pitchFamily="34" charset="0"/>
              </a:defRPr>
            </a:pPr>
            <a:endParaRPr lang="ru-RU"/>
          </a:p>
        </c:txPr>
      </c:legendEntry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0293DABF-5359-4C55-A10F-4536A9A078E7}" type="datetimeFigureOut">
              <a:rPr lang="ru-RU" smtClean="0"/>
              <a:pPr/>
              <a:t>21.11.2017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1EE1362E-EA7D-40F3-95B9-4C69F9EBE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vawilon.ru/wp-content/uploads/2017/06/ri2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vawilon.ru/wp-content/uploads/2017/06/ri9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373216"/>
            <a:ext cx="6553200" cy="12192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Тема: </a:t>
            </a:r>
            <a:r>
              <a:rPr lang="ru-RU" dirty="0" smtClean="0">
                <a:latin typeface="Franklin Gothic Medium Cond" pitchFamily="34" charset="0"/>
              </a:rPr>
              <a:t>Здоровый образ жизни и профилактика неинфекционных заболеваний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3554" name="AutoShape 2" descr="https://im0-tub-ru.yandex.net/i?id=0016213bd3b273c1c2d413d44995d69d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arhivurokov.ru/multiurok/html/2017/01/24/s_5887a60173151/538113_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8" name="AutoShape 6" descr="https://arhivurokov.ru/multiurok/html/2017/01/24/s_5887a60173151/538113_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https://arhivurokov.ru/multiurok/html/2017/01/24/s_5887a60173151/538113_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https://arhivurokov.ru/multiurok/html/2017/01/24/s_5887a60173151/538113_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63" name="Picture 11" descr="C:\Users\Маша\Downloads\538113_6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6660232" cy="311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921896" y="4869160"/>
            <a:ext cx="3222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Franklin Gothic Medium Cond" pitchFamily="34" charset="0"/>
              </a:rPr>
              <a:t>Преподаватель-организатор ОБЖ ГБОУ </a:t>
            </a:r>
            <a:r>
              <a:rPr lang="en-US" dirty="0" smtClean="0">
                <a:latin typeface="Franklin Gothic Medium Cond" pitchFamily="34" charset="0"/>
              </a:rPr>
              <a:t>“</a:t>
            </a:r>
            <a:r>
              <a:rPr lang="ru-RU" dirty="0" smtClean="0">
                <a:latin typeface="Franklin Gothic Medium Cond" pitchFamily="34" charset="0"/>
              </a:rPr>
              <a:t>Школа №1363</a:t>
            </a:r>
            <a:r>
              <a:rPr lang="en-US" dirty="0" smtClean="0">
                <a:latin typeface="Franklin Gothic Medium Cond" pitchFamily="34" charset="0"/>
              </a:rPr>
              <a:t>”</a:t>
            </a:r>
            <a:endParaRPr lang="ru-RU" dirty="0" smtClean="0">
              <a:latin typeface="Franklin Gothic Medium Cond" pitchFamily="34" charset="0"/>
            </a:endParaRPr>
          </a:p>
          <a:p>
            <a:pPr algn="r"/>
            <a:r>
              <a:rPr lang="ru-RU" dirty="0" smtClean="0">
                <a:latin typeface="Franklin Gothic Medium Cond" pitchFamily="34" charset="0"/>
              </a:rPr>
              <a:t> Смыков Александр Николаевич </a:t>
            </a:r>
            <a:endParaRPr lang="ru-RU" dirty="0">
              <a:latin typeface="Franklin Gothic Medium Cond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А вы знали?</a:t>
            </a:r>
            <a:endParaRPr lang="ru-RU" dirty="0"/>
          </a:p>
        </p:txBody>
      </p:sp>
      <p:sp>
        <p:nvSpPr>
          <p:cNvPr id="33794" name="AutoShape 2" descr="https://infinica.ru/wp-content/uploads/2015/03/19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 descr="C:\Users\Маша\Downloads\1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3203316" cy="20223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1628800"/>
            <a:ext cx="4920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Franklin Gothic Medium Cond" pitchFamily="34" charset="0"/>
              </a:rPr>
              <a:t>В России в 1896-97 годах -32 года</a:t>
            </a:r>
          </a:p>
        </p:txBody>
      </p:sp>
      <p:pic>
        <p:nvPicPr>
          <p:cNvPr id="33797" name="Picture 5" descr="http://www.nanonewsnet.ru/files/users/u282/2010/Belgium_fla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2771800" cy="184786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03848" y="2924944"/>
            <a:ext cx="5029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Franklin Gothic Medium Cond" pitchFamily="34" charset="0"/>
              </a:rPr>
              <a:t>В Бельгии в 1896-97 годах -32 года</a:t>
            </a:r>
            <a:endParaRPr lang="ru-RU" sz="2800" dirty="0">
              <a:latin typeface="Franklin Gothic Medium Cond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563888" y="4221088"/>
            <a:ext cx="4667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7625" algn="l"/>
                <a:tab pos="5940425" algn="r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Medium Cond" pitchFamily="34" charset="0"/>
                <a:ea typeface="Calibri" pitchFamily="34" charset="0"/>
                <a:cs typeface="Times New Roman" pitchFamily="18" charset="0"/>
              </a:rPr>
              <a:t>Англия и Голландия – 33-34 года.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ranklin Gothic Medium Cond" pitchFamily="34" charset="0"/>
              <a:cs typeface="Arial" pitchFamily="34" charset="0"/>
            </a:endParaRPr>
          </a:p>
        </p:txBody>
      </p:sp>
      <p:pic>
        <p:nvPicPr>
          <p:cNvPr id="33800" name="Picture 8" descr="http://www.our3dvr.com/data/wallpapers/220/WDF_257399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81961"/>
            <a:ext cx="2952328" cy="2076039"/>
          </a:xfrm>
          <a:prstGeom prst="rect">
            <a:avLst/>
          </a:prstGeom>
          <a:noFill/>
        </p:spPr>
      </p:pic>
      <p:pic>
        <p:nvPicPr>
          <p:cNvPr id="33802" name="Picture 10" descr="http://flagpedia.net/data/flags/ultra/n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937412"/>
            <a:ext cx="2880320" cy="19205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7" name="Picture 9" descr="http://fastnews.info/admin/files/chum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456384" cy="2262361"/>
          </a:xfrm>
          <a:prstGeom prst="rect">
            <a:avLst/>
          </a:prstGeom>
          <a:noFill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248472" cy="23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908720"/>
            <a:ext cx="62484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Franklin Gothic Medium Cond" pitchFamily="34" charset="0"/>
              </a:rPr>
              <a:t>В прошлые века люди в основном не доживали до старости и умирали молодыми в войнах, от голода и эпидемий.</a:t>
            </a:r>
            <a:br>
              <a:rPr lang="ru-RU" sz="2800" dirty="0" smtClean="0">
                <a:latin typeface="Franklin Gothic Medium Cond" pitchFamily="34" charset="0"/>
              </a:rPr>
            </a:br>
            <a:endParaRPr lang="ru-RU" sz="2800" dirty="0">
              <a:latin typeface="Franklin Gothic Medium Cond" pitchFamily="34" charset="0"/>
            </a:endParaRPr>
          </a:p>
        </p:txBody>
      </p:sp>
      <p:pic>
        <p:nvPicPr>
          <p:cNvPr id="32770" name="Picture 2" descr="http://obambegakosso.b.o.f.unblog.fr/files/2012/05/mOY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16832"/>
            <a:ext cx="4211960" cy="2503777"/>
          </a:xfrm>
          <a:prstGeom prst="rect">
            <a:avLst/>
          </a:prstGeom>
          <a:noFill/>
        </p:spPr>
      </p:pic>
      <p:sp>
        <p:nvSpPr>
          <p:cNvPr id="32772" name="AutoShape 4" descr="https://newsland.com/static/u/content_image_from_text/12092016/5438067-7308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5" name="Picture 7" descr="http://www.istpravda.ru/upload/medialibrary/ae5/ae5a9bb4638071abc461f5c5a0f87d7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25752"/>
            <a:ext cx="4464496" cy="223224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28600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Franklin Gothic Medium Cond" pitchFamily="34" charset="0"/>
              </a:rPr>
              <a:t>Население России на 2017 год</a:t>
            </a:r>
            <a:endParaRPr lang="ru-RU" sz="4000" dirty="0">
              <a:latin typeface="Franklin Gothic Medium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За январь – май 2017 года умерло - 791 тыс. чел. Родилось – 679 тыс. чел.</a:t>
            </a:r>
          </a:p>
          <a:p>
            <a:r>
              <a:rPr lang="ru-RU" dirty="0" smtClean="0">
                <a:latin typeface="Franklin Gothic Medium Cond" pitchFamily="34" charset="0"/>
              </a:rPr>
              <a:t>Убыль населения России  - 111,8 тыс. чел.</a:t>
            </a:r>
          </a:p>
          <a:p>
            <a:r>
              <a:rPr lang="ru-RU" dirty="0" smtClean="0">
                <a:latin typeface="Franklin Gothic Medium Cond" pitchFamily="34" charset="0"/>
              </a:rPr>
              <a:t>Численность населения  в РФ – 146,8 млн. человек. Это на 31 тыс. чел. меньше, чем в январе 2017г.</a:t>
            </a:r>
          </a:p>
          <a:p>
            <a:r>
              <a:rPr lang="ru-RU" dirty="0" smtClean="0">
                <a:latin typeface="Franklin Gothic Medium Cond" pitchFamily="34" charset="0"/>
              </a:rPr>
              <a:t>Численность мигрантов за 5 месяцев выросло на 80,7 тыс. чел.- это на 70% компенсировало человеческие потери населения за 2017 год.</a:t>
            </a:r>
          </a:p>
          <a:p>
            <a:endParaRPr lang="ru-RU" dirty="0"/>
          </a:p>
        </p:txBody>
      </p:sp>
      <p:pic>
        <p:nvPicPr>
          <p:cNvPr id="6146" name="Picture 2" descr="http://ic.pics.livejournal.com/chuba/14010872/374634/374634_origina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12368" cy="199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Причины смертности в России 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92080" y="2204864"/>
            <a:ext cx="3394720" cy="3921299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cap="small" dirty="0" smtClean="0">
                <a:latin typeface="Franklin Gothic Medium Cond" pitchFamily="34" charset="0"/>
              </a:rPr>
              <a:t>БСК – болезни сердца и сосудов.</a:t>
            </a:r>
            <a:endParaRPr lang="ru-RU" dirty="0" smtClean="0">
              <a:latin typeface="Franklin Gothic Medium Cond" pitchFamily="34" charset="0"/>
            </a:endParaRPr>
          </a:p>
          <a:p>
            <a:pPr lvl="0"/>
            <a:r>
              <a:rPr lang="ru-RU" cap="small" dirty="0" smtClean="0">
                <a:latin typeface="Franklin Gothic Medium Cond" pitchFamily="34" charset="0"/>
              </a:rPr>
              <a:t>НО – онкология.</a:t>
            </a:r>
            <a:endParaRPr lang="ru-RU" dirty="0" smtClean="0">
              <a:latin typeface="Franklin Gothic Medium Cond" pitchFamily="34" charset="0"/>
            </a:endParaRPr>
          </a:p>
          <a:p>
            <a:pPr lvl="0"/>
            <a:r>
              <a:rPr lang="ru-RU" cap="small" dirty="0" smtClean="0">
                <a:latin typeface="Franklin Gothic Medium Cond" pitchFamily="34" charset="0"/>
              </a:rPr>
              <a:t>ВП – внешние причины.</a:t>
            </a:r>
            <a:endParaRPr lang="ru-RU" dirty="0" smtClean="0">
              <a:latin typeface="Franklin Gothic Medium Cond" pitchFamily="34" charset="0"/>
            </a:endParaRPr>
          </a:p>
          <a:p>
            <a:pPr lvl="0"/>
            <a:r>
              <a:rPr lang="ru-RU" cap="small" dirty="0" smtClean="0">
                <a:latin typeface="Franklin Gothic Medium Cond" pitchFamily="34" charset="0"/>
              </a:rPr>
              <a:t>БОП – болезни органов пищеварения.</a:t>
            </a:r>
            <a:endParaRPr lang="ru-RU" dirty="0" smtClean="0">
              <a:latin typeface="Franklin Gothic Medium Cond" pitchFamily="34" charset="0"/>
            </a:endParaRPr>
          </a:p>
          <a:p>
            <a:pPr lvl="0"/>
            <a:r>
              <a:rPr lang="ru-RU" cap="small" dirty="0" smtClean="0">
                <a:latin typeface="Franklin Gothic Medium Cond" pitchFamily="34" charset="0"/>
              </a:rPr>
              <a:t>БОД – болезни органов дыхания.</a:t>
            </a:r>
            <a:endParaRPr lang="ru-RU" dirty="0" smtClean="0">
              <a:latin typeface="Franklin Gothic Medium Cond" pitchFamily="34" charset="0"/>
            </a:endParaRPr>
          </a:p>
          <a:p>
            <a:pPr lvl="0"/>
            <a:r>
              <a:rPr lang="ru-RU" cap="small" dirty="0" smtClean="0">
                <a:latin typeface="Franklin Gothic Medium Cond" pitchFamily="34" charset="0"/>
              </a:rPr>
              <a:t>ИПЗ – инфекции и паразитарные болезни.</a:t>
            </a:r>
            <a:endParaRPr lang="ru-RU" dirty="0" smtClean="0">
              <a:latin typeface="Franklin Gothic Medium Cond" pitchFamily="34" charset="0"/>
            </a:endParaRPr>
          </a:p>
          <a:p>
            <a:pPr lvl="0"/>
            <a:r>
              <a:rPr lang="ru-RU" cap="small" dirty="0" smtClean="0">
                <a:latin typeface="Franklin Gothic Medium Cond" pitchFamily="34" charset="0"/>
              </a:rPr>
              <a:t>ПП – прочие причины.</a:t>
            </a:r>
            <a:endParaRPr lang="ru-RU" dirty="0" smtClean="0">
              <a:latin typeface="Franklin Gothic Medium Cond" pitchFamily="34" charset="0"/>
            </a:endParaRPr>
          </a:p>
        </p:txBody>
      </p:sp>
      <p:pic>
        <p:nvPicPr>
          <p:cNvPr id="4" name="Рисунок 3" descr="Причины смерти в РФ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764405" cy="357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Причины смертности в мире  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4" name="Рисунок 3" descr="Статистика смертности 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662473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Причины сердечнососудистых заболеваний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6136" y="2286000"/>
            <a:ext cx="2890664" cy="38401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стресс (высокий уровень нагрузки на ССС)</a:t>
            </a:r>
          </a:p>
          <a:p>
            <a:r>
              <a:rPr lang="ru-RU" dirty="0" smtClean="0">
                <a:latin typeface="Franklin Gothic Medium Cond" pitchFamily="34" charset="0"/>
              </a:rPr>
              <a:t>низкая физическая активность</a:t>
            </a:r>
          </a:p>
          <a:p>
            <a:r>
              <a:rPr lang="ru-RU" dirty="0" smtClean="0">
                <a:latin typeface="Franklin Gothic Medium Cond" pitchFamily="34" charset="0"/>
              </a:rPr>
              <a:t>нерациональное питание</a:t>
            </a:r>
          </a:p>
          <a:p>
            <a:r>
              <a:rPr lang="ru-RU" dirty="0" smtClean="0">
                <a:latin typeface="Franklin Gothic Medium Cond" pitchFamily="34" charset="0"/>
              </a:rPr>
              <a:t> вредные привычки (курение, алкоголь, наркотики)</a:t>
            </a:r>
          </a:p>
          <a:p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2050" name="Picture 2" descr="http://teego.ru/wp-content/uploads/2017/09/d422c43a934ea8d1fc1f16df587a9ad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312368" cy="220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http://juliy.info/wp-content/uploads/2017/09/Nedostatok-fizicheskoj-aktivnost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http://prozhelezu.ru/wp-content/uploads/produkty-pod-zapreto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996952"/>
            <a:ext cx="3096344" cy="2165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http://barschool2.3dn.ru/_nw/2/5700985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230425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re-life.me/wp-content/uploads/2016/08/prichina_rak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9878"/>
            <a:ext cx="2885684" cy="187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онкология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103460"/>
            <a:ext cx="7571184" cy="464137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Franklin Gothic Medium Cond" panose="020B0606030402020204" pitchFamily="34" charset="0"/>
              </a:rPr>
              <a:t>Онкология - область </a:t>
            </a:r>
            <a:r>
              <a:rPr lang="ru-RU" dirty="0">
                <a:latin typeface="Franklin Gothic Medium Cond" panose="020B0606030402020204" pitchFamily="34" charset="0"/>
              </a:rPr>
              <a:t>медицины, которая ведет борьбу с образованиями в организме </a:t>
            </a:r>
            <a:r>
              <a:rPr lang="ru-RU" dirty="0" smtClean="0">
                <a:latin typeface="Franklin Gothic Medium Cond" panose="020B0606030402020204" pitchFamily="34" charset="0"/>
              </a:rPr>
              <a:t>человека. Так  же производит </a:t>
            </a:r>
            <a:r>
              <a:rPr lang="ru-RU" dirty="0">
                <a:latin typeface="Franklin Gothic Medium Cond" panose="020B0606030402020204" pitchFamily="34" charset="0"/>
              </a:rPr>
              <a:t>диагностику заболевания, </a:t>
            </a:r>
            <a:r>
              <a:rPr lang="ru-RU" dirty="0" smtClean="0">
                <a:latin typeface="Franklin Gothic Medium Cond" panose="020B0606030402020204" pitchFamily="34" charset="0"/>
              </a:rPr>
              <a:t>борется </a:t>
            </a:r>
            <a:r>
              <a:rPr lang="ru-RU" dirty="0">
                <a:latin typeface="Franklin Gothic Medium Cond" panose="020B0606030402020204" pitchFamily="34" charset="0"/>
              </a:rPr>
              <a:t>с недоброкачественными новообразованиями и </a:t>
            </a:r>
            <a:r>
              <a:rPr lang="ru-RU" dirty="0" smtClean="0">
                <a:latin typeface="Franklin Gothic Medium Cond" panose="020B0606030402020204" pitchFamily="34" charset="0"/>
              </a:rPr>
              <a:t>отслеживает </a:t>
            </a:r>
            <a:r>
              <a:rPr lang="ru-RU" dirty="0">
                <a:latin typeface="Franklin Gothic Medium Cond" panose="020B0606030402020204" pitchFamily="34" charset="0"/>
              </a:rPr>
              <a:t>течение болезни </a:t>
            </a:r>
            <a:r>
              <a:rPr lang="ru-RU" dirty="0" smtClean="0">
                <a:latin typeface="Franklin Gothic Medium Cond" panose="020B0606030402020204" pitchFamily="34" charset="0"/>
              </a:rPr>
              <a:t>пациента</a:t>
            </a:r>
          </a:p>
          <a:p>
            <a:r>
              <a:rPr lang="ru-RU" dirty="0">
                <a:latin typeface="Franklin Gothic Medium Cond" panose="020B0606030402020204" pitchFamily="34" charset="0"/>
              </a:rPr>
              <a:t>Опухоли различают двух категорий: </a:t>
            </a:r>
            <a:r>
              <a:rPr lang="ru-RU" b="1" dirty="0">
                <a:latin typeface="Franklin Gothic Medium Cond" panose="020B0606030402020204" pitchFamily="34" charset="0"/>
              </a:rPr>
              <a:t>доброкачественные</a:t>
            </a:r>
            <a:r>
              <a:rPr lang="ru-RU" dirty="0">
                <a:latin typeface="Franklin Gothic Medium Cond" panose="020B0606030402020204" pitchFamily="34" charset="0"/>
              </a:rPr>
              <a:t>; </a:t>
            </a:r>
            <a:r>
              <a:rPr lang="ru-RU" b="1" dirty="0">
                <a:latin typeface="Franklin Gothic Medium Cond" panose="020B0606030402020204" pitchFamily="34" charset="0"/>
              </a:rPr>
              <a:t>злокачественные</a:t>
            </a:r>
            <a:r>
              <a:rPr lang="ru-RU" dirty="0" smtClean="0">
                <a:latin typeface="Franklin Gothic Medium Cond" panose="020B0606030402020204" pitchFamily="34" charset="0"/>
              </a:rPr>
              <a:t>.</a:t>
            </a:r>
            <a:r>
              <a:rPr lang="ru-RU" dirty="0">
                <a:latin typeface="Franklin Gothic Medium Cond" panose="020B0606030402020204" pitchFamily="34" charset="0"/>
              </a:rPr>
              <a:t> Измененные (раковые) клетки могут перемещаться по организму через кровь, тем самым заражая другие органы</a:t>
            </a:r>
            <a:r>
              <a:rPr lang="ru-RU" dirty="0" smtClean="0">
                <a:latin typeface="Franklin Gothic Medium Cond" panose="020B0606030402020204" pitchFamily="34" charset="0"/>
              </a:rPr>
              <a:t>.</a:t>
            </a:r>
          </a:p>
          <a:p>
            <a:r>
              <a:rPr lang="ru-RU" dirty="0">
                <a:latin typeface="Franklin Gothic Medium Cond" panose="020B0606030402020204" pitchFamily="34" charset="0"/>
              </a:rPr>
              <a:t>Рак – опухоль, образованная тканями эпителия, покрывающего практически все органы организма человека. </a:t>
            </a:r>
            <a:endParaRPr lang="ru-RU" dirty="0" smtClean="0">
              <a:latin typeface="Franklin Gothic Medium Cond" panose="020B0606030402020204" pitchFamily="34" charset="0"/>
            </a:endParaRPr>
          </a:p>
          <a:p>
            <a:r>
              <a:rPr lang="ru-RU" dirty="0">
                <a:latin typeface="Franklin Gothic Medium Cond" panose="020B0606030402020204" pitchFamily="34" charset="0"/>
              </a:rPr>
              <a:t>Саркома – это опухоль, образованная соединительной тканью. </a:t>
            </a:r>
          </a:p>
        </p:txBody>
      </p:sp>
    </p:spTree>
    <p:extLst>
      <p:ext uri="{BB962C8B-B14F-4D97-AF65-F5344CB8AC3E}">
        <p14:creationId xmlns:p14="http://schemas.microsoft.com/office/powerpoint/2010/main" val="22059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5459249"/>
            <a:ext cx="2808312" cy="1398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Причины онкологии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2276872"/>
            <a:ext cx="3826768" cy="38401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радиация (естественная и техногенная)</a:t>
            </a:r>
          </a:p>
          <a:p>
            <a:r>
              <a:rPr lang="ru-RU" dirty="0" smtClean="0">
                <a:latin typeface="Franklin Gothic Medium Cond" pitchFamily="34" charset="0"/>
              </a:rPr>
              <a:t>ультрафиолетовое облучение</a:t>
            </a:r>
          </a:p>
          <a:p>
            <a:r>
              <a:rPr lang="ru-RU" dirty="0" smtClean="0">
                <a:latin typeface="Franklin Gothic Medium Cond" pitchFamily="34" charset="0"/>
              </a:rPr>
              <a:t>канцерогены</a:t>
            </a:r>
          </a:p>
          <a:p>
            <a:r>
              <a:rPr lang="ru-RU" dirty="0" smtClean="0">
                <a:latin typeface="Franklin Gothic Medium Cond" pitchFamily="34" charset="0"/>
              </a:rPr>
              <a:t>вирусы</a:t>
            </a:r>
          </a:p>
          <a:p>
            <a:r>
              <a:rPr lang="ru-RU" dirty="0" smtClean="0">
                <a:latin typeface="Franklin Gothic Medium Cond" pitchFamily="34" charset="0"/>
              </a:rPr>
              <a:t>наследственность</a:t>
            </a:r>
          </a:p>
          <a:p>
            <a:r>
              <a:rPr lang="ru-RU" dirty="0" smtClean="0">
                <a:latin typeface="Franklin Gothic Medium Cond" pitchFamily="34" charset="0"/>
              </a:rPr>
              <a:t>до конца причины не изучены</a:t>
            </a:r>
          </a:p>
          <a:p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3074" name="Picture 2" descr="http://aviakniga.ru/d/298504/d/W05_%D0%9E%D0%BF%D0%B0%D1%81%D0%BD%D0%BE%5E21_%D0%A0%D0%B0%D0%B4%D0%B8%D0%BE%D0%B0%D0%BA%D1%82%D0%B8%D0%B2%D0%BD%D1%8B%D0%B5_%D0%B2%D0%B5%D1%89%D0%B5%D1%81%D1%82%D0%B2%D0%B0_%D0%B8%D0%BB%D0%B8_%D0%B8%D0%BE%D0%BD%D0%B8%D0%B7%D0%B8%D1%80%D1%83%D1%8E%D1%89%D0%B5%D0%B5_%D0%B8%D0%B7%D0%BB%D1%83%D1%87%D0%B5%D0%BD%D0%B8%D0%B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2232248" cy="1870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kazap.ru/sites/default/files/images/UF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http://cape.red-shoes.ru/wp-content/uploads/2016/03/kancerogeny_1_04173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2627784" cy="174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80" name="AutoShape 8" descr="https://yt3.ggpht.com/-JE0-7gTEPEg/AAAAAAAAAAI/AAAAAAAAAAA/q8J8WEoE1bw/s900-c-k-no-mo-rj-c0xffffff/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https://yt3.ggpht.com/-JE0-7gTEPEg/AAAAAAAAAAI/AAAAAAAAAAA/q8J8WEoE1bw/s900-c-k-no-mo-rj-c0xffffff/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https://img.fonwall.ru/o/78/bakterii-molekulyi-palochki-foto-pod-mikroskopo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5" name="Picture 13" descr="C:\Users\Маша\Downloads\bakterii-molekulyi-palochki-foto-pod-mikroskopom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2728595" cy="170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http://womenknow.ru/uploads/posts/2017-04/1492332395_zakalivani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057631"/>
            <a:ext cx="3744416" cy="2664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28600"/>
            <a:ext cx="7067128" cy="1143000"/>
          </a:xfrm>
        </p:spPr>
        <p:txBody>
          <a:bodyPr/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На уроке мы  </a:t>
            </a:r>
            <a:endParaRPr lang="ru-RU" dirty="0">
              <a:latin typeface="Franklin Gothic Medium Cond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844824"/>
          <a:ext cx="8460108" cy="5101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0036"/>
                <a:gridCol w="2820036"/>
                <a:gridCol w="2820036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Узнали 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Научились 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Что будем делать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53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Что такое ЗОЖ и его составляющие 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Определять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 полезные и вредные привычки для сохранения здоровья 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Заниматься физкультурой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О заболевании ССС и онкологии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Вести ЗОЖ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Правильно питаться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9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О  продолжительности жизни людей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Закаляться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716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Избегать стрессов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53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Вести режим дня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453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Помогать друзьям вести правильный образ жизни</a:t>
                      </a:r>
                      <a:endParaRPr lang="ru-RU" dirty="0">
                        <a:solidFill>
                          <a:schemeClr val="tx1"/>
                        </a:solidFill>
                        <a:latin typeface="Franklin Gothic Medium Cond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8674" name="AutoShape 2" descr="https://blogobane.ru/wp-content/uploads/2015/03/Zhit-bez-prostu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Franklin Gothic Medium Cond" pitchFamily="34" charset="0"/>
              </a:rPr>
              <a:t>Цель: открытие новых знаний по основам ЗОЖ  и неинфекционных заболеваний.</a:t>
            </a:r>
          </a:p>
          <a:p>
            <a:pPr>
              <a:buNone/>
            </a:pPr>
            <a:r>
              <a:rPr lang="ru-RU" dirty="0" smtClean="0">
                <a:latin typeface="Franklin Gothic Medium Cond" pitchFamily="34" charset="0"/>
              </a:rPr>
              <a:t>Формирования УУД: определение личного отношения к нормам ЗОЖ и профилактике неинфекционных заболеваний, оценить собственный образ жизни, научиться правильно и точно выражать свою позицию к ЗОЖ, помогать своим товарищам применять правила ЗОЖ  на практике</a:t>
            </a:r>
            <a:endParaRPr lang="ru-RU" dirty="0">
              <a:latin typeface="Franklin Gothic Medium 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://onlyx.ru/wp-content/uploads/1338731925_petrushki.net_zdorovyy-obraz-zhizni.-podderzhka-i-ukreplenie-zdorovy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328" cy="29452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0"/>
            <a:ext cx="4258816" cy="1143000"/>
          </a:xfrm>
        </p:spPr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Образ жизни 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1196753"/>
            <a:ext cx="5868144" cy="3384376"/>
          </a:xfrm>
        </p:spPr>
        <p:txBody>
          <a:bodyPr/>
          <a:lstStyle/>
          <a:p>
            <a:endParaRPr lang="ru-RU" dirty="0" smtClean="0">
              <a:latin typeface="Franklin Gothic Medium Cond" pitchFamily="34" charset="0"/>
            </a:endParaRPr>
          </a:p>
          <a:p>
            <a:endParaRPr lang="ru-RU" dirty="0"/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755576" y="1844824"/>
          <a:ext cx="8219256" cy="5793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752"/>
                <a:gridCol w="2739752"/>
                <a:gridCol w="2739752"/>
              </a:tblGrid>
              <a:tr h="2055892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Franklin Gothic Medium Cond" pitchFamily="34" charset="0"/>
                        </a:rPr>
                        <a:t>Образ жизни- система поведения человека в процессе жизнедеятельности, основанная на личном опыте, семейных традициях, правилах, нормах поведения, знаниях законов жизнедеятельности.</a:t>
                      </a:r>
                    </a:p>
                    <a:p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6389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Franklin Gothic Medium Cond" pitchFamily="34" charset="0"/>
                        </a:rPr>
                        <a:t>Уровень жизни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Franklin Gothic Medium Cond" pitchFamily="34" charset="0"/>
                        </a:rPr>
                        <a:t>Качество жизни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Franklin Gothic Medium Cond" pitchFamily="34" charset="0"/>
                        </a:rPr>
                        <a:t>Стиль жизни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</a:tr>
              <a:tr h="1644713">
                <a:tc>
                  <a:txBody>
                    <a:bodyPr/>
                    <a:lstStyle/>
                    <a:p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latin typeface="Franklin Gothic Medium Cond" pitchFamily="34" charset="0"/>
                          <a:ea typeface="+mn-ea"/>
                          <a:cs typeface="+mn-cs"/>
                        </a:rPr>
                        <a:t>степень удовлетворения материальных и духовных потребностей 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Franklin Gothic Medium Cond" pitchFamily="34" charset="0"/>
                        </a:rPr>
                        <a:t>степень развития и полнота удовлетворения потребностей и интересов людей, проявляющихся как в различных видах деятельности, так и в самом жизнеощущении.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Franklin Gothic Medium Cond" pitchFamily="34" charset="0"/>
                        </a:rPr>
                        <a:t>поведенческие особенности жизни человека, т.е. определенный стандарт, под который подстраивается психология и психофизиология личности.</a:t>
                      </a:r>
                      <a:endParaRPr lang="ru-RU" dirty="0">
                        <a:latin typeface="Franklin Gothic Medium Cond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stihi.ru/pics/2011/12/20/739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000381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Зависимость состояния здоровья человека </a:t>
            </a:r>
            <a:endParaRPr lang="ru-RU" dirty="0">
              <a:latin typeface="Franklin Gothic Medium Cond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298018"/>
              </p:ext>
            </p:extLst>
          </p:nvPr>
        </p:nvGraphicFramePr>
        <p:xfrm>
          <a:off x="2438400" y="2286000"/>
          <a:ext cx="6248400" cy="384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7" descr="MCj02868550000[1]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68" y="4437112"/>
            <a:ext cx="1751012" cy="1493838"/>
          </a:xfrm>
          <a:prstGeom prst="rect">
            <a:avLst/>
          </a:prstGeom>
        </p:spPr>
      </p:pic>
      <p:pic>
        <p:nvPicPr>
          <p:cNvPr id="7" name="Picture 11" descr="MCj02323060000[1]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1988840"/>
            <a:ext cx="1728192" cy="128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орж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624" y="1556792"/>
            <a:ext cx="7740352" cy="4353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Дети в проруби. Закаливание детей. Моржевание. Children in the hole. Hardening of children.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916832"/>
            <a:ext cx="5832648" cy="4374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36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ЗОЖ </a:t>
            </a:r>
            <a:br>
              <a:rPr lang="ru-RU" dirty="0" smtClean="0">
                <a:latin typeface="Franklin Gothic Medium Cond" pitchFamily="34" charset="0"/>
              </a:rPr>
            </a:br>
            <a:r>
              <a:rPr lang="ru-RU" dirty="0" smtClean="0">
                <a:latin typeface="Franklin Gothic Medium Cond" pitchFamily="34" charset="0"/>
              </a:rPr>
              <a:t> ЗДОРОВЫЙ ОБРАЗ ЖИЗНИ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7992888" cy="48965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ЗОЖ- индивидуальная система поведения человека, обеспечивающая ему физическое, духовное и социальное благополучие в реальной окружающей среде (природной, социальной, техногенной), а так же снижение отрицательного влияния на жизнь и здоровье последствий различных ЧС.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Рациональное питание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Физическая активность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Режим дня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Сон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Закаливание 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Отказ от вредных привычек </a:t>
            </a:r>
          </a:p>
          <a:p>
            <a:pPr algn="r"/>
            <a:r>
              <a:rPr lang="ru-RU" dirty="0" smtClean="0">
                <a:latin typeface="Franklin Gothic Medium Cond" pitchFamily="34" charset="0"/>
              </a:rPr>
              <a:t>Экология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37890" name="AutoShape 2" descr="https://d3pl14o4ufnhvd.cloudfront.net/v2/uploads/90a7c420-c02b-4ffb-81b4-88d3117636a7/a27737598844d7838073f760c2e085433651f2aa_origina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1" name="Picture 3" descr="C:\Users\Маша\Downloads\a27737598844d7838073f760c2e085433651f2aa_original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596002" cy="344700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28600"/>
            <a:ext cx="75711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Факторы, влияющие на здоровье человека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Medium Cond" pitchFamily="34" charset="0"/>
              </a:rPr>
              <a:t>Положительные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>
                <a:latin typeface="Franklin Gothic Medium Cond" pitchFamily="34" charset="0"/>
              </a:rPr>
              <a:t>Режим дня </a:t>
            </a:r>
          </a:p>
          <a:p>
            <a:r>
              <a:rPr lang="ru-RU" dirty="0" smtClean="0">
                <a:latin typeface="Franklin Gothic Medium Cond" pitchFamily="34" charset="0"/>
              </a:rPr>
              <a:t>Рациональное питание </a:t>
            </a:r>
          </a:p>
          <a:p>
            <a:r>
              <a:rPr lang="ru-RU" dirty="0" smtClean="0">
                <a:latin typeface="Franklin Gothic Medium Cond" pitchFamily="34" charset="0"/>
              </a:rPr>
              <a:t>Закаливание </a:t>
            </a:r>
          </a:p>
          <a:p>
            <a:r>
              <a:rPr lang="ru-RU" dirty="0" smtClean="0">
                <a:latin typeface="Franklin Gothic Medium Cond" pitchFamily="34" charset="0"/>
              </a:rPr>
              <a:t>Физические упражнения </a:t>
            </a:r>
          </a:p>
          <a:p>
            <a:r>
              <a:rPr lang="ru-RU" dirty="0" smtClean="0">
                <a:latin typeface="Franklin Gothic Medium Cond" pitchFamily="34" charset="0"/>
              </a:rPr>
              <a:t>Положительные эмоции </a:t>
            </a:r>
          </a:p>
          <a:p>
            <a:r>
              <a:rPr lang="ru-RU" dirty="0" smtClean="0">
                <a:latin typeface="Franklin Gothic Medium Cond" pitchFamily="34" charset="0"/>
              </a:rPr>
              <a:t>Хорошая экология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Отрицательные</a:t>
            </a:r>
            <a:endParaRPr lang="ru-RU" dirty="0">
              <a:latin typeface="Franklin Gothic Medium Cond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652120" y="2564904"/>
            <a:ext cx="2971800" cy="3001962"/>
          </a:xfrm>
        </p:spPr>
        <p:txBody>
          <a:bodyPr>
            <a:noAutofit/>
          </a:bodyPr>
          <a:lstStyle/>
          <a:p>
            <a:endParaRPr lang="ru-RU" sz="1700" dirty="0" smtClean="0">
              <a:latin typeface="Franklin Gothic Medium Cond" pitchFamily="34" charset="0"/>
            </a:endParaRPr>
          </a:p>
          <a:p>
            <a:r>
              <a:rPr lang="ru-RU" sz="1700" dirty="0" smtClean="0">
                <a:latin typeface="Franklin Gothic Medium Cond" pitchFamily="34" charset="0"/>
              </a:rPr>
              <a:t>Курение </a:t>
            </a:r>
          </a:p>
          <a:p>
            <a:r>
              <a:rPr lang="ru-RU" sz="1700" dirty="0" smtClean="0">
                <a:latin typeface="Franklin Gothic Medium Cond" pitchFamily="34" charset="0"/>
              </a:rPr>
              <a:t>Алкоголь </a:t>
            </a:r>
          </a:p>
          <a:p>
            <a:r>
              <a:rPr lang="ru-RU" sz="1700" dirty="0" smtClean="0">
                <a:latin typeface="Franklin Gothic Medium Cond" pitchFamily="34" charset="0"/>
              </a:rPr>
              <a:t>Наркотики </a:t>
            </a:r>
          </a:p>
          <a:p>
            <a:r>
              <a:rPr lang="ru-RU" sz="1700" dirty="0" smtClean="0">
                <a:latin typeface="Franklin Gothic Medium Cond" pitchFamily="34" charset="0"/>
              </a:rPr>
              <a:t>Стресс </a:t>
            </a:r>
          </a:p>
          <a:p>
            <a:r>
              <a:rPr lang="ru-RU" sz="1700" dirty="0" smtClean="0">
                <a:latin typeface="Franklin Gothic Medium Cond" pitchFamily="34" charset="0"/>
              </a:rPr>
              <a:t>Неблагоприятная экологическая обстановка </a:t>
            </a:r>
          </a:p>
          <a:p>
            <a:r>
              <a:rPr lang="ru-RU" sz="1700" dirty="0" smtClean="0">
                <a:latin typeface="Franklin Gothic Medium Cond" pitchFamily="34" charset="0"/>
              </a:rPr>
              <a:t>Отсутствие физических нагрузок </a:t>
            </a:r>
          </a:p>
          <a:p>
            <a:endParaRPr lang="ru-RU" sz="1700" dirty="0">
              <a:latin typeface="Franklin Gothic Medium Cond" pitchFamily="34" charset="0"/>
            </a:endParaRPr>
          </a:p>
        </p:txBody>
      </p:sp>
      <p:pic>
        <p:nvPicPr>
          <p:cNvPr id="7" name="Picture 4" descr="J023304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3431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J023305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2432050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  <p:bldP spid="4" grpId="0" uiExpand="1" build="p"/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Franklin Gothic Medium Cond" pitchFamily="34" charset="0"/>
              </a:rPr>
              <a:t>А вы знали?</a:t>
            </a:r>
            <a:endParaRPr lang="ru-RU" dirty="0">
              <a:latin typeface="Franklin Gothic Medium Cond" pitchFamily="34" charset="0"/>
            </a:endParaRPr>
          </a:p>
        </p:txBody>
      </p:sp>
      <p:pic>
        <p:nvPicPr>
          <p:cNvPr id="4" name="Picture 10" descr="baby0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357813"/>
            <a:ext cx="1728788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baby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44824"/>
            <a:ext cx="1200150" cy="142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http://speedproxy.link/index.php?q=aHR0cHM6Ly9pLnl0aW1nLmNvbS92aS9CcS1uYmNkMEpwby9tYXhyZXNkZWZhdWx0LmpwZw%3D%3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16932"/>
            <a:ext cx="6948264" cy="3908401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187624" y="1484784"/>
            <a:ext cx="7956376" cy="537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itchFamily="34" charset="0"/>
                <a:ea typeface="+mn-ea"/>
                <a:cs typeface="+mn-cs"/>
              </a:rPr>
              <a:t>                               Адам жил 930 лет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 Cond" pitchFamily="34" charset="0"/>
                <a:ea typeface="+mn-ea"/>
                <a:cs typeface="+mn-cs"/>
              </a:rPr>
              <a:t>                                  Мафусаил  969 лет</a:t>
            </a: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itchFamily="34" charset="0"/>
                <a:ea typeface="+mn-ea"/>
                <a:cs typeface="+mn-cs"/>
              </a:rPr>
              <a:t>                                                     Ной жил 950 лет</a:t>
            </a: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itchFamily="34" charset="0"/>
              <a:ea typeface="+mn-ea"/>
              <a:cs typeface="+mn-cs"/>
            </a:endParaRPr>
          </a:p>
        </p:txBody>
      </p:sp>
      <p:pic>
        <p:nvPicPr>
          <p:cNvPr id="10" name="Picture 2" descr="http://urinart.narod.ru/adam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942379"/>
            <a:ext cx="1512168" cy="1408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http://img1.liveinternet.ru/images/attach/c/2/73/224/73224897_448pxNoah_mosaic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5640123"/>
            <a:ext cx="1241112" cy="1217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Маша\Downloads\image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379628"/>
            <a:ext cx="1224136" cy="16626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11960" y="119675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Franklin Gothic Medium Cond" pitchFamily="34" charset="0"/>
              </a:rPr>
              <a:t>В период палеолита (динозавры) люди жили 15-20 лет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1916832"/>
            <a:ext cx="42291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3851920" y="53732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Franklin Gothic Medium Cond" pitchFamily="34" charset="0"/>
              </a:rPr>
              <a:t>В период </a:t>
            </a:r>
            <a:r>
              <a:rPr lang="ru-RU" sz="2800" dirty="0" smtClean="0">
                <a:latin typeface="Franklin Gothic Medium Cond" pitchFamily="34" charset="0"/>
              </a:rPr>
              <a:t>неолита люди жили  -22 </a:t>
            </a:r>
            <a:r>
              <a:rPr lang="ru-RU" sz="2800" dirty="0">
                <a:latin typeface="Franklin Gothic Medium Cond" pitchFamily="34" charset="0"/>
              </a:rPr>
              <a:t>года</a:t>
            </a:r>
          </a:p>
        </p:txBody>
      </p:sp>
      <p:pic>
        <p:nvPicPr>
          <p:cNvPr id="34821" name="Picture 5" descr="http://st.stranamam.ru/data/cache/2013mar/17/13/7662907_8229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3" y="1250942"/>
            <a:ext cx="4536504" cy="446845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051720" y="476672"/>
            <a:ext cx="3692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Franklin Gothic Medium Cond" pitchFamily="34" charset="0"/>
              </a:rPr>
              <a:t> В Древнем Риме – 35 лет</a:t>
            </a:r>
            <a:endParaRPr lang="ru-RU" sz="2800" dirty="0">
              <a:latin typeface="Franklin Gothic Medium Cond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7" grpId="0"/>
    </p:bldLst>
  </p:timing>
</p:sld>
</file>

<file path=ppt/theme/theme1.xml><?xml version="1.0" encoding="utf-8"?>
<a:theme xmlns:a="http://schemas.openxmlformats.org/drawingml/2006/main" name="Тема20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Тема20</Template>
  <TotalTime>221</TotalTime>
  <Words>621</Words>
  <Application>Microsoft Office PowerPoint</Application>
  <PresentationFormat>Экран (4:3)</PresentationFormat>
  <Paragraphs>107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Тема20</vt:lpstr>
      <vt:lpstr>     Тема: Здоровый образ жизни и профилактика неинфекционных заболеваний </vt:lpstr>
      <vt:lpstr>Презентация PowerPoint</vt:lpstr>
      <vt:lpstr>Образ жизни </vt:lpstr>
      <vt:lpstr>Зависимость состояния здоровья человека </vt:lpstr>
      <vt:lpstr>Презентация PowerPoint</vt:lpstr>
      <vt:lpstr>Презентация PowerPoint</vt:lpstr>
      <vt:lpstr>ЗОЖ   ЗДОРОВЫЙ ОБРАЗ ЖИЗНИ</vt:lpstr>
      <vt:lpstr>Факторы, влияющие на здоровье человека</vt:lpstr>
      <vt:lpstr>А вы знали?</vt:lpstr>
      <vt:lpstr>А вы знали?</vt:lpstr>
      <vt:lpstr>В прошлые века люди в основном не доживали до старости и умирали молодыми в войнах, от голода и эпидемий. </vt:lpstr>
      <vt:lpstr>Население России на 2017 год</vt:lpstr>
      <vt:lpstr>Причины смертности в России </vt:lpstr>
      <vt:lpstr>Причины смертности в мире  </vt:lpstr>
      <vt:lpstr>Причины сердечнососудистых заболеваний</vt:lpstr>
      <vt:lpstr>онкология</vt:lpstr>
      <vt:lpstr>Причины онкологии</vt:lpstr>
      <vt:lpstr>На уроке мы  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 и профилактика неинфекционных заболеваний</dc:title>
  <dc:creator>Маша</dc:creator>
  <cp:lastModifiedBy>Надежда Пронская</cp:lastModifiedBy>
  <cp:revision>36</cp:revision>
  <dcterms:created xsi:type="dcterms:W3CDTF">2017-11-14T17:12:58Z</dcterms:created>
  <dcterms:modified xsi:type="dcterms:W3CDTF">2017-11-21T08:03:19Z</dcterms:modified>
</cp:coreProperties>
</file>