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7" r:id="rId17"/>
    <p:sldId id="278" r:id="rId18"/>
    <p:sldId id="279" r:id="rId19"/>
    <p:sldId id="267" r:id="rId20"/>
    <p:sldId id="280" r:id="rId21"/>
    <p:sldId id="281" r:id="rId22"/>
    <p:sldId id="282" r:id="rId23"/>
    <p:sldId id="268" r:id="rId24"/>
    <p:sldId id="270" r:id="rId25"/>
    <p:sldId id="273" r:id="rId26"/>
    <p:sldId id="289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9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0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0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3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6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3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7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7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47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7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8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5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1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0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9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0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4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5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4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6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7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0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1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1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2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4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9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2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2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1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4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70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8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0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3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1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9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0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0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3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6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4F85-5FCF-4309-8C07-B3BE7F8DAEA3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8B17-8CA0-4EFF-A7D1-B25CB560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7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9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3F3D2F-847F-4AF6-88A3-E37C6331D1B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27.10.2017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7F7579-2A63-4C36-93B4-F7A322383D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9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ixologicheskoezerkalo.ru/wp-content/uploads/2016/09/0_986b7_92c9797d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2551793"/>
            <a:ext cx="6444208" cy="430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446" y="685790"/>
            <a:ext cx="8568952" cy="28803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информационно-коммуникационных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детей дошкольного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рисованию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9489" y="5589240"/>
            <a:ext cx="3994511" cy="1101248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Ольга Николаевна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</a:rPr>
              <a:t>Ряго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, воспитатель 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МБДОУ-детский сад №63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</a:rPr>
              <a:t>г.Орла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Нескучные уроки. Школа маленьких худож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29" y="548680"/>
            <a:ext cx="4005871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00392" cy="9087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«Нескучные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уроки. Школа маленьких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художников»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4" name="Picture 6" descr="Нескучные уроки. Школа маленьких худож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62" y="3454897"/>
            <a:ext cx="4741587" cy="34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Нескучные уроки. Школа маленьких художник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4918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8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«Рисуем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Учимся.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Рисуем. Учимся. Играе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437904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исуем. Учимся. Играе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43" y="710564"/>
            <a:ext cx="4764958" cy="40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6" y="4003726"/>
            <a:ext cx="3292694" cy="282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7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Игры-раскраски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4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640960" cy="476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«Супер Раскраска»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172400" cy="548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«Раскрась-ка!»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detskiy-mir.net/images/paint_about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155"/>
            <a:ext cx="3700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etskiy-mir.net/images/paint_about/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7006"/>
            <a:ext cx="3723600" cy="26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34" y="332656"/>
            <a:ext cx="3608007" cy="261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www.detskiy-mir.net/images/paint_about/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03" y="2060848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77" y="4177006"/>
            <a:ext cx="3697923" cy="26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3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23728" y="4828340"/>
            <a:ext cx="4824536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3102729"/>
            <a:ext cx="4032448" cy="8175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1484784"/>
            <a:ext cx="3024336" cy="10638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редакторы</a:t>
            </a:r>
            <a:endParaRPr lang="ru-RU" sz="4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344816" cy="44644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InspirARTion</a:t>
            </a:r>
            <a:endParaRPr lang="ru-RU" sz="6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547676" y="828588"/>
            <a:ext cx="1495918" cy="1944218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5400000">
            <a:off x="395535" y="2276873"/>
            <a:ext cx="1656184" cy="1800201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179511" y="3933055"/>
            <a:ext cx="1944216" cy="1656186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232"/>
            <a:ext cx="745232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8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39000" cy="736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173" name="Picture 5" descr="http://i1-win.softpedia-static.com/screenshots/Fresh-Pain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5" y="548680"/>
            <a:ext cx="9148223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lh6.ggpht.com/tMxvTUzH2oNLWG0VlOa3mKM41jI-nXA0P64AQrG63mfYIkUIAS--ll9XsFYDakNPIZrd=h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09" y="1228297"/>
            <a:ext cx="2868182" cy="45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239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InspirARTion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194" name="Picture 2" descr="http://freesoft.ru/screenshots/Android/724663/724663-0-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0" y="1196752"/>
            <a:ext cx="5964591" cy="45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" y="188640"/>
            <a:ext cx="8743706" cy="692696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графическом редакторе</a:t>
            </a:r>
            <a:endParaRPr lang="ru-RU" sz="32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rmAutofit fontScale="85000" lnSpcReduction="10000"/>
          </a:bodyPr>
          <a:lstStyle/>
          <a:p>
            <a:pPr marL="731520" marR="182880" indent="-457200" algn="just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kern="0" dirty="0">
                <a:latin typeface="Times New Roman"/>
                <a:ea typeface="Times New Roman"/>
              </a:rPr>
              <a:t>Ф</a:t>
            </a:r>
            <a:r>
              <a:rPr lang="ru-RU" kern="0" dirty="0" smtClean="0">
                <a:latin typeface="Times New Roman"/>
                <a:ea typeface="Times New Roman"/>
              </a:rPr>
              <a:t>ормирует </a:t>
            </a:r>
            <a:r>
              <a:rPr lang="ru-RU" kern="0" dirty="0">
                <a:latin typeface="Times New Roman"/>
                <a:ea typeface="Times New Roman"/>
              </a:rPr>
              <a:t>у детей предпосылки дизайнерских </a:t>
            </a:r>
            <a:r>
              <a:rPr lang="ru-RU" kern="0" dirty="0" smtClean="0">
                <a:latin typeface="Times New Roman"/>
                <a:ea typeface="Times New Roman"/>
              </a:rPr>
              <a:t>умений</a:t>
            </a:r>
            <a:r>
              <a:rPr lang="ru-RU" kern="0" dirty="0">
                <a:latin typeface="Times New Roman"/>
                <a:ea typeface="Times New Roman"/>
              </a:rPr>
              <a:t>;</a:t>
            </a:r>
            <a:endParaRPr lang="ru-RU" kern="0" dirty="0" smtClean="0">
              <a:latin typeface="Times New Roman"/>
              <a:ea typeface="Times New Roman"/>
            </a:endParaRPr>
          </a:p>
          <a:p>
            <a:pPr marL="731520" marR="182880" indent="-457200" algn="just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kern="0" dirty="0" smtClean="0">
                <a:latin typeface="Times New Roman"/>
                <a:ea typeface="Times New Roman"/>
              </a:rPr>
              <a:t> Дети упражняются </a:t>
            </a:r>
            <a:r>
              <a:rPr lang="ru-RU" kern="0" dirty="0">
                <a:latin typeface="Times New Roman"/>
                <a:ea typeface="Times New Roman"/>
              </a:rPr>
              <a:t>в выстраивании композиции, соблюдении пропорций, сочетании цветов в </a:t>
            </a:r>
            <a:r>
              <a:rPr lang="ru-RU" kern="0" dirty="0" smtClean="0">
                <a:latin typeface="Times New Roman"/>
                <a:ea typeface="Times New Roman"/>
              </a:rPr>
              <a:t>рисунке;</a:t>
            </a:r>
          </a:p>
          <a:p>
            <a:pPr marL="731520" marR="182880" indent="-457200" algn="just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kern="0" dirty="0">
                <a:latin typeface="Times New Roman"/>
                <a:ea typeface="Times New Roman"/>
              </a:rPr>
              <a:t>Ф</a:t>
            </a:r>
            <a:r>
              <a:rPr lang="ru-RU" kern="0" dirty="0" smtClean="0">
                <a:latin typeface="Times New Roman"/>
                <a:ea typeface="Times New Roman"/>
              </a:rPr>
              <a:t>ормирует </a:t>
            </a:r>
            <a:r>
              <a:rPr lang="ru-RU" kern="0" dirty="0">
                <a:latin typeface="Times New Roman"/>
                <a:ea typeface="Times New Roman"/>
              </a:rPr>
              <a:t>креативность ребенка, умение оперировать символами на экране </a:t>
            </a:r>
            <a:r>
              <a:rPr lang="ru-RU" kern="0" dirty="0" smtClean="0">
                <a:latin typeface="Times New Roman"/>
                <a:ea typeface="Times New Roman"/>
              </a:rPr>
              <a:t>монитора;</a:t>
            </a:r>
          </a:p>
          <a:p>
            <a:pPr marL="731520" marR="182880" indent="-457200" algn="just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kern="0" dirty="0">
                <a:latin typeface="Times New Roman"/>
                <a:ea typeface="Times New Roman"/>
              </a:rPr>
              <a:t>С</a:t>
            </a:r>
            <a:r>
              <a:rPr lang="ru-RU" kern="0" dirty="0" smtClean="0">
                <a:latin typeface="Times New Roman"/>
                <a:ea typeface="Times New Roman"/>
              </a:rPr>
              <a:t>пособствует </a:t>
            </a:r>
            <a:r>
              <a:rPr lang="ru-RU" kern="0" dirty="0">
                <a:latin typeface="Times New Roman"/>
                <a:ea typeface="Times New Roman"/>
              </a:rPr>
              <a:t>оптимизации перехода от наглядно-образного к абстрактному </a:t>
            </a:r>
            <a:r>
              <a:rPr lang="ru-RU" kern="0" dirty="0" smtClean="0">
                <a:latin typeface="Times New Roman"/>
                <a:ea typeface="Times New Roman"/>
              </a:rPr>
              <a:t>мышлению.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83568" y="3933056"/>
            <a:ext cx="7848871" cy="27363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016" y="188640"/>
            <a:ext cx="8677472" cy="3528392"/>
          </a:xfrm>
          <a:custGeom>
            <a:avLst/>
            <a:gdLst>
              <a:gd name="connsiteX0" fmla="*/ 0 w 7704856"/>
              <a:gd name="connsiteY0" fmla="*/ 0 h 1224136"/>
              <a:gd name="connsiteX1" fmla="*/ 7704856 w 7704856"/>
              <a:gd name="connsiteY1" fmla="*/ 0 h 1224136"/>
              <a:gd name="connsiteX2" fmla="*/ 7704856 w 7704856"/>
              <a:gd name="connsiteY2" fmla="*/ 1224136 h 1224136"/>
              <a:gd name="connsiteX3" fmla="*/ 0 w 7704856"/>
              <a:gd name="connsiteY3" fmla="*/ 1224136 h 1224136"/>
              <a:gd name="connsiteX4" fmla="*/ 0 w 7704856"/>
              <a:gd name="connsiteY4" fmla="*/ 0 h 1224136"/>
              <a:gd name="connsiteX0" fmla="*/ 0 w 7718711"/>
              <a:gd name="connsiteY0" fmla="*/ 0 h 1224136"/>
              <a:gd name="connsiteX1" fmla="*/ 7704856 w 7718711"/>
              <a:gd name="connsiteY1" fmla="*/ 0 h 1224136"/>
              <a:gd name="connsiteX2" fmla="*/ 7718711 w 7718711"/>
              <a:gd name="connsiteY2" fmla="*/ 1224136 h 1224136"/>
              <a:gd name="connsiteX3" fmla="*/ 0 w 7718711"/>
              <a:gd name="connsiteY3" fmla="*/ 1224136 h 1224136"/>
              <a:gd name="connsiteX4" fmla="*/ 0 w 7718711"/>
              <a:gd name="connsiteY4" fmla="*/ 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8711" h="1224136">
                <a:moveTo>
                  <a:pt x="0" y="0"/>
                </a:moveTo>
                <a:lnTo>
                  <a:pt x="7704856" y="0"/>
                </a:lnTo>
                <a:lnTo>
                  <a:pt x="7718711" y="1224136"/>
                </a:lnTo>
                <a:lnTo>
                  <a:pt x="0" y="122413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powder"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188640"/>
            <a:ext cx="69127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«Педагог» 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 в дошкольном, начальном общем, основном общем, среднем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образовании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(воспитатель, учитель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691680" y="4221088"/>
            <a:ext cx="6192687" cy="22322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Российской Федерации от «18» октября 2013 г. №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544н Вступил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</a:p>
        </p:txBody>
      </p:sp>
    </p:spTree>
    <p:extLst>
      <p:ext uri="{BB962C8B-B14F-4D97-AF65-F5344CB8AC3E}">
        <p14:creationId xmlns:p14="http://schemas.microsoft.com/office/powerpoint/2010/main" val="26844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476672"/>
            <a:ext cx="7776865" cy="587727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ru-RU" sz="36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«Презентация</a:t>
            </a:r>
            <a:r>
              <a:rPr lang="ru-RU" sz="36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» </a:t>
            </a:r>
            <a:r>
              <a:rPr lang="ru-RU" sz="36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— (лат. </a:t>
            </a:r>
            <a:r>
              <a:rPr lang="ru-RU" sz="3600" b="1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praesentatio</a:t>
            </a:r>
            <a:r>
              <a:rPr lang="ru-RU" sz="36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— представление чего-либо нового. </a:t>
            </a:r>
            <a:endParaRPr lang="ru-RU" sz="3600" b="1" kern="150" dirty="0" smtClean="0">
              <a:solidFill>
                <a:srgbClr val="0000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600" b="1" kern="150" dirty="0" smtClean="0">
              <a:solidFill>
                <a:srgbClr val="0000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600" b="1" kern="1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Мультимедийная </a:t>
            </a:r>
            <a:r>
              <a:rPr lang="ru-RU" sz="36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презентация </a:t>
            </a:r>
            <a:r>
              <a:rPr lang="ru-RU" sz="36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– </a:t>
            </a:r>
            <a:r>
              <a:rPr lang="ru-RU" sz="3600" b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представление </a:t>
            </a:r>
            <a:r>
              <a:rPr lang="ru-RU" sz="36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чего-либо нового </a:t>
            </a:r>
            <a:r>
              <a:rPr lang="ru-RU" sz="3600" b="1" kern="1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с использованием </a:t>
            </a:r>
            <a:r>
              <a:rPr lang="ru-RU" sz="3600" b="1" kern="150" dirty="0" smtClean="0"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мультимедийных технологий (ММТ),</a:t>
            </a:r>
            <a:r>
              <a:rPr lang="ru-RU" sz="3600" b="1" kern="15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ru-RU" sz="3600" b="1" i="1" kern="150" dirty="0">
                <a:solidFill>
                  <a:schemeClr val="accent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т.е. </a:t>
            </a:r>
            <a:r>
              <a:rPr lang="ru-RU" sz="3600" b="1" i="1" kern="15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сочетание </a:t>
            </a:r>
            <a:r>
              <a:rPr lang="ru-RU" sz="3600" b="1" i="1" kern="150" dirty="0">
                <a:solidFill>
                  <a:schemeClr val="accent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компьютерной анимации, графики, видео, музыки и звукового ряда, </a:t>
            </a:r>
            <a:r>
              <a:rPr lang="ru-RU" sz="3600" b="1" i="1" kern="15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организованных </a:t>
            </a:r>
            <a:r>
              <a:rPr lang="ru-RU" sz="3600" b="1" i="1" kern="150" dirty="0">
                <a:solidFill>
                  <a:schemeClr val="accent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в единую </a:t>
            </a:r>
            <a:r>
              <a:rPr lang="ru-RU" sz="3600" b="1" i="1" kern="15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среду)</a:t>
            </a:r>
            <a:r>
              <a:rPr lang="ru-RU" sz="3600" i="1" kern="15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. </a:t>
            </a:r>
            <a:r>
              <a:rPr lang="ru-RU" sz="3600" i="1" kern="150" dirty="0">
                <a:solidFill>
                  <a:schemeClr val="accent1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 </a:t>
            </a:r>
            <a:endParaRPr lang="ru-RU" sz="36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7776864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ультимедийные 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самых удобных и актуальных возможностей в проведении занятий с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 грамотное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мультимедийных презентаций повышает эффективность учебного процесса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6875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14115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использования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презентаций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2221975"/>
            <a:ext cx="8136904" cy="4375377"/>
          </a:xfrm>
        </p:spPr>
        <p:txBody>
          <a:bodyPr>
            <a:normAutofit/>
          </a:bodyPr>
          <a:lstStyle/>
          <a:p>
            <a:pPr marL="1085850" indent="-5715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 к недоступному»,</a:t>
            </a:r>
          </a:p>
          <a:p>
            <a:pPr marL="1085850" indent="-5715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наглядность,</a:t>
            </a:r>
          </a:p>
          <a:p>
            <a:pPr marL="1085850" indent="-5715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 объяснением 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показом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4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дидактические игры по обучению рисованию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5103203" y="4509120"/>
            <a:ext cx="2232248" cy="100811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1747461">
            <a:off x="6592541" y="5526444"/>
            <a:ext cx="576064" cy="129614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61095" y="5411163"/>
            <a:ext cx="386922" cy="10035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909742" y="5656854"/>
            <a:ext cx="386922" cy="10035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388424" y="4719343"/>
            <a:ext cx="386922" cy="10035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350812" y="5064366"/>
            <a:ext cx="1289433" cy="853220"/>
            <a:chOff x="3350812" y="5064366"/>
            <a:chExt cx="1289433" cy="853220"/>
          </a:xfrm>
        </p:grpSpPr>
        <p:sp>
          <p:nvSpPr>
            <p:cNvPr id="25" name="Равнобедренный треугольник 24"/>
            <p:cNvSpPr/>
            <p:nvPr/>
          </p:nvSpPr>
          <p:spPr>
            <a:xfrm rot="7363332">
              <a:off x="4208041" y="5485383"/>
              <a:ext cx="379665" cy="484742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 rot="3164846">
              <a:off x="3471760" y="4943418"/>
              <a:ext cx="776515" cy="1018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995936" y="5300035"/>
              <a:ext cx="122652" cy="15074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6" name="Равнобедренный треугольник 25"/>
          <p:cNvSpPr/>
          <p:nvPr/>
        </p:nvSpPr>
        <p:spPr>
          <a:xfrm flipH="1">
            <a:off x="8060555" y="3883320"/>
            <a:ext cx="221313" cy="53707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flipH="1">
            <a:off x="4287217" y="4108451"/>
            <a:ext cx="221313" cy="53707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6133" y="1177690"/>
            <a:ext cx="3665642" cy="2888420"/>
            <a:chOff x="114270" y="1067786"/>
            <a:chExt cx="3665642" cy="2888420"/>
          </a:xfrm>
        </p:grpSpPr>
        <p:sp useBgFill="1">
          <p:nvSpPr>
            <p:cNvPr id="17" name="Рамка 16"/>
            <p:cNvSpPr/>
            <p:nvPr/>
          </p:nvSpPr>
          <p:spPr>
            <a:xfrm>
              <a:off x="114270" y="1067786"/>
              <a:ext cx="3665642" cy="2888420"/>
            </a:xfrm>
            <a:prstGeom prst="frame">
              <a:avLst/>
            </a:prstGeom>
            <a:ln w="3175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749562" y="1508054"/>
              <a:ext cx="2611465" cy="2032910"/>
              <a:chOff x="711909" y="374975"/>
              <a:chExt cx="2611465" cy="2032910"/>
            </a:xfrm>
          </p:grpSpPr>
          <p:sp>
            <p:nvSpPr>
              <p:cNvPr id="15" name="Равнобедренный треугольник 14"/>
              <p:cNvSpPr/>
              <p:nvPr/>
            </p:nvSpPr>
            <p:spPr>
              <a:xfrm rot="7215037">
                <a:off x="2997412" y="919448"/>
                <a:ext cx="248735" cy="403189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2633442" y="374975"/>
                <a:ext cx="211525" cy="360040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Овал 5"/>
              <p:cNvSpPr/>
              <p:nvPr/>
            </p:nvSpPr>
            <p:spPr>
              <a:xfrm rot="1747461">
                <a:off x="711909" y="1172653"/>
                <a:ext cx="327829" cy="845695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1053544" y="694242"/>
                <a:ext cx="1979370" cy="1713643"/>
                <a:chOff x="1619672" y="1285583"/>
                <a:chExt cx="2915474" cy="2215425"/>
              </a:xfrm>
            </p:grpSpPr>
            <p:sp>
              <p:nvSpPr>
                <p:cNvPr id="4" name="Овал 3"/>
                <p:cNvSpPr/>
                <p:nvPr/>
              </p:nvSpPr>
              <p:spPr>
                <a:xfrm>
                  <a:off x="1619672" y="1628801"/>
                  <a:ext cx="2232248" cy="100811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" name="Овал 4"/>
                <p:cNvSpPr/>
                <p:nvPr/>
              </p:nvSpPr>
              <p:spPr>
                <a:xfrm rot="3164846">
                  <a:off x="3717401" y="1159925"/>
                  <a:ext cx="692088" cy="94340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Овал 6"/>
                <p:cNvSpPr/>
                <p:nvPr/>
              </p:nvSpPr>
              <p:spPr>
                <a:xfrm>
                  <a:off x="1889648" y="2497444"/>
                  <a:ext cx="386922" cy="100356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Овал 7"/>
                <p:cNvSpPr/>
                <p:nvPr/>
              </p:nvSpPr>
              <p:spPr>
                <a:xfrm>
                  <a:off x="3131840" y="2497444"/>
                  <a:ext cx="346671" cy="100356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Овал 8"/>
                <p:cNvSpPr/>
                <p:nvPr/>
              </p:nvSpPr>
              <p:spPr>
                <a:xfrm rot="19915213">
                  <a:off x="3500989" y="2453853"/>
                  <a:ext cx="346671" cy="100356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Овал 15"/>
                <p:cNvSpPr/>
                <p:nvPr/>
              </p:nvSpPr>
              <p:spPr>
                <a:xfrm>
                  <a:off x="4250673" y="1433614"/>
                  <a:ext cx="133159" cy="19801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Равнобедренный треугольник 13"/>
              <p:cNvSpPr/>
              <p:nvPr/>
            </p:nvSpPr>
            <p:spPr>
              <a:xfrm flipH="1">
                <a:off x="2506287" y="374975"/>
                <a:ext cx="221313" cy="537075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3" y="1"/>
            <a:ext cx="9104716" cy="9807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«Собери картинку»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3662396" y="1922421"/>
            <a:ext cx="2160239" cy="136815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51920" y="5087867"/>
            <a:ext cx="2160240" cy="136815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 rot="8487349">
            <a:off x="2393596" y="1896968"/>
            <a:ext cx="1370150" cy="1084908"/>
            <a:chOff x="2123728" y="692697"/>
            <a:chExt cx="1370150" cy="1084908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7892104">
              <a:off x="3066224" y="1349951"/>
              <a:ext cx="347259" cy="50804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123728" y="692697"/>
              <a:ext cx="1008112" cy="97499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71800" y="1052736"/>
              <a:ext cx="162773" cy="252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53578" y="4967811"/>
            <a:ext cx="1370149" cy="1008112"/>
            <a:chOff x="1869703" y="4163679"/>
            <a:chExt cx="1370149" cy="1008112"/>
          </a:xfrm>
        </p:grpSpPr>
        <p:sp>
          <p:nvSpPr>
            <p:cNvPr id="16" name="Равнобедренный треугольник 15"/>
            <p:cNvSpPr/>
            <p:nvPr/>
          </p:nvSpPr>
          <p:spPr>
            <a:xfrm rot="14525188">
              <a:off x="1950098" y="4713787"/>
              <a:ext cx="347259" cy="50804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303748" y="4163679"/>
              <a:ext cx="936104" cy="100811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498" y="4503368"/>
              <a:ext cx="1825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 rot="17597560">
            <a:off x="6714722" y="4904115"/>
            <a:ext cx="936104" cy="1356043"/>
            <a:chOff x="6930399" y="2403109"/>
            <a:chExt cx="936104" cy="1356043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 rot="9095197">
              <a:off x="7498407" y="3251103"/>
              <a:ext cx="347259" cy="50804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930399" y="2403109"/>
              <a:ext cx="936104" cy="97210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943" y="2901487"/>
              <a:ext cx="1825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49451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«Движущиеся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411760" y="2852936"/>
            <a:ext cx="0" cy="18722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11760" y="4725144"/>
            <a:ext cx="28083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20072" y="2852936"/>
            <a:ext cx="0" cy="18722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07704" y="2852936"/>
            <a:ext cx="374441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907704" y="1196752"/>
            <a:ext cx="1800200" cy="165618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07904" y="1196752"/>
            <a:ext cx="1944216" cy="165618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807804" y="3429000"/>
            <a:ext cx="0" cy="6480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07804" y="3429000"/>
            <a:ext cx="4680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807804" y="4077072"/>
            <a:ext cx="4680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275856" y="3429000"/>
            <a:ext cx="0" cy="6480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11960" y="3429000"/>
            <a:ext cx="0" cy="6480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211960" y="3429000"/>
            <a:ext cx="4680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80012" y="3429000"/>
            <a:ext cx="0" cy="6480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211960" y="4077072"/>
            <a:ext cx="46805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730" y="7286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3461" y="3356992"/>
            <a:ext cx="844901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988840"/>
            <a:ext cx="8640960" cy="4464496"/>
          </a:xfrm>
          <a:prstGeom prst="roundRect">
            <a:avLst>
              <a:gd name="adj" fmla="val 890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640959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3.1.1. Трудовая функция. Наименование: Общепедагогическая функция. Обучение</a:t>
            </a:r>
          </a:p>
          <a:p>
            <a:pPr marL="0" indent="0" algn="ctr">
              <a:buNone/>
            </a:pPr>
            <a:r>
              <a:rPr lang="ru-RU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действия: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навыков, связанных с информационно-коммуникационными технологиями (далее – ИКТ).</a:t>
            </a: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умения: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ИКТ-компетентностями:  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общепользовательская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ИКТ-компетентность;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общепедагогическая ИКТ-компетентность.</a:t>
            </a:r>
          </a:p>
          <a:p>
            <a:pPr marL="0" indent="0" algn="just">
              <a:buNone/>
            </a:pP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19780" y="188640"/>
            <a:ext cx="8208912" cy="1224136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bliqueTop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Характеристика обобщенных трудовых функций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899592" y="188640"/>
            <a:ext cx="7272808" cy="1556792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51520" y="3645024"/>
            <a:ext cx="2808312" cy="1008112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Стрелка вниз 4"/>
          <p:cNvSpPr/>
          <p:nvPr/>
        </p:nvSpPr>
        <p:spPr>
          <a:xfrm rot="1532846">
            <a:off x="1427557" y="1807110"/>
            <a:ext cx="648072" cy="1893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Стрелка вниз 5"/>
          <p:cNvSpPr/>
          <p:nvPr/>
        </p:nvSpPr>
        <p:spPr>
          <a:xfrm>
            <a:off x="4067944" y="1767762"/>
            <a:ext cx="720080" cy="3101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Стрелка вниз 6"/>
          <p:cNvSpPr/>
          <p:nvPr/>
        </p:nvSpPr>
        <p:spPr>
          <a:xfrm rot="20505259">
            <a:off x="7164585" y="1806246"/>
            <a:ext cx="697353" cy="1864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1540" y="388747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379877" y="3652085"/>
            <a:ext cx="3672408" cy="115212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64089" y="3652085"/>
            <a:ext cx="3656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образовательной работы с детьми раннего и дошкольного возраста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2699792" y="4970976"/>
            <a:ext cx="3312368" cy="1482360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71800" y="5157192"/>
            <a:ext cx="3168351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образовательной работы с детьми раннего и дошкольного возраста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26064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3.2. 1. Трудовая функция. Наименование: Педагогическая деятельность по реализации программ дошкольного 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55576" y="908720"/>
            <a:ext cx="7272808" cy="48245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bliqueTopRight"/>
            <a:lightRig rig="threePt" dir="t"/>
          </a:scene3d>
          <a:sp3d>
            <a:bevelT w="120650" h="171450" prst="angle"/>
            <a:bevelB w="146050" h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7" y="1340768"/>
            <a:ext cx="6696745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игровые </a:t>
            </a:r>
            <a:endParaRPr lang="ru-RU" sz="7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6" y="548680"/>
            <a:ext cx="9178846" cy="635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Яндекс.Краски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39000" cy="69254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супер-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рисовалка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Lenovo B590\Desktop\WwvReggDg7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9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НЕсерьезные уроки: учимся рисов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42610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Есерьезные уроки: учимся рисов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21196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НЕсерьезные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уроки: учимся рисовать»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mistergid.ru/image/upload/2011-08-10/330026694634_404_0277cb984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801"/>
            <a:ext cx="3096344" cy="335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Веселые акварели. Маленький худож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263"/>
            <a:ext cx="4644008" cy="30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Веселые акварели. Маленький художн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08" y="1268760"/>
            <a:ext cx="4517892" cy="4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673"/>
            <a:ext cx="9144000" cy="5270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акварели. Маленький художник»</a:t>
            </a:r>
          </a:p>
        </p:txBody>
      </p:sp>
      <p:pic>
        <p:nvPicPr>
          <p:cNvPr id="6148" name="Picture 4" descr="Веселые акварели. Маленький художни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5" y="517413"/>
            <a:ext cx="376579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333</Words>
  <Application>Microsoft Office PowerPoint</Application>
  <PresentationFormat>Экран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Тема Office</vt:lpstr>
      <vt:lpstr>Воздушный поток</vt:lpstr>
      <vt:lpstr>1_Воздушный поток</vt:lpstr>
      <vt:lpstr>2_Воздушный поток</vt:lpstr>
      <vt:lpstr>3_Воздушный поток</vt:lpstr>
      <vt:lpstr>   Возможности  информационно-коммуникационных технологий  при обучении детей дошкольного  возраста рисованию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Яндекс.Краски</vt:lpstr>
      <vt:lpstr>Маленькая супер-рисовалка 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Игры-раскраски</vt:lpstr>
      <vt:lpstr>Презентация PowerPoint</vt:lpstr>
      <vt:lpstr>Презентация PowerPoint</vt:lpstr>
      <vt:lpstr>Графические редакторы</vt:lpstr>
      <vt:lpstr>Paint</vt:lpstr>
      <vt:lpstr>Fresh Paint </vt:lpstr>
      <vt:lpstr>InspirARTion </vt:lpstr>
      <vt:lpstr>Работа в графическом редакторе</vt:lpstr>
      <vt:lpstr>Презентация PowerPoint</vt:lpstr>
      <vt:lpstr>Презентация PowerPoint</vt:lpstr>
      <vt:lpstr>Преимущества использования мультимедийных презентаций</vt:lpstr>
      <vt:lpstr>Интерактивные дидактические игры по обучению рисованию</vt:lpstr>
      <vt:lpstr>1. «Собери картинку»</vt:lpstr>
      <vt:lpstr>2. «Движущиеся детали»</vt:lpstr>
      <vt:lpstr>3. «Что за чем»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мультимедийных технологий в процессе обучения рисованию детей дошкольного возраста»</dc:title>
  <dc:creator>Lenovo B590</dc:creator>
  <cp:lastModifiedBy>user</cp:lastModifiedBy>
  <cp:revision>54</cp:revision>
  <dcterms:created xsi:type="dcterms:W3CDTF">2017-03-19T15:20:45Z</dcterms:created>
  <dcterms:modified xsi:type="dcterms:W3CDTF">2017-10-27T11:04:01Z</dcterms:modified>
</cp:coreProperties>
</file>