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Default Extension="wdp" ContentType="image/vnd.ms-photo"/>
  <Override PartName="/ppt/slideLayouts/slideLayout10.xml" ContentType="application/vnd.openxmlformats-officedocument.presentationml.slideLayout+xml"/>
  <Default Extension="gif" ContentType="image/gif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64"/>
  </p:notesMasterIdLst>
  <p:sldIdLst>
    <p:sldId id="258" r:id="rId2"/>
    <p:sldId id="289" r:id="rId3"/>
    <p:sldId id="259" r:id="rId4"/>
    <p:sldId id="288" r:id="rId5"/>
    <p:sldId id="329" r:id="rId6"/>
    <p:sldId id="261" r:id="rId7"/>
    <p:sldId id="263" r:id="rId8"/>
    <p:sldId id="264" r:id="rId9"/>
    <p:sldId id="265" r:id="rId10"/>
    <p:sldId id="266" r:id="rId11"/>
    <p:sldId id="262" r:id="rId12"/>
    <p:sldId id="267" r:id="rId13"/>
    <p:sldId id="268" r:id="rId14"/>
    <p:sldId id="275" r:id="rId15"/>
    <p:sldId id="274" r:id="rId16"/>
    <p:sldId id="270" r:id="rId17"/>
    <p:sldId id="273" r:id="rId18"/>
    <p:sldId id="272" r:id="rId19"/>
    <p:sldId id="271" r:id="rId20"/>
    <p:sldId id="276" r:id="rId21"/>
    <p:sldId id="277" r:id="rId22"/>
    <p:sldId id="279" r:id="rId23"/>
    <p:sldId id="280" r:id="rId24"/>
    <p:sldId id="278" r:id="rId25"/>
    <p:sldId id="281" r:id="rId26"/>
    <p:sldId id="282" r:id="rId27"/>
    <p:sldId id="330" r:id="rId28"/>
    <p:sldId id="331" r:id="rId29"/>
    <p:sldId id="283" r:id="rId30"/>
    <p:sldId id="285" r:id="rId31"/>
    <p:sldId id="286" r:id="rId32"/>
    <p:sldId id="308" r:id="rId33"/>
    <p:sldId id="307" r:id="rId34"/>
    <p:sldId id="306" r:id="rId35"/>
    <p:sldId id="304" r:id="rId36"/>
    <p:sldId id="303" r:id="rId37"/>
    <p:sldId id="302" r:id="rId38"/>
    <p:sldId id="301" r:id="rId39"/>
    <p:sldId id="323" r:id="rId40"/>
    <p:sldId id="300" r:id="rId41"/>
    <p:sldId id="299" r:id="rId42"/>
    <p:sldId id="298" r:id="rId43"/>
    <p:sldId id="297" r:id="rId44"/>
    <p:sldId id="296" r:id="rId45"/>
    <p:sldId id="295" r:id="rId46"/>
    <p:sldId id="294" r:id="rId47"/>
    <p:sldId id="290" r:id="rId48"/>
    <p:sldId id="293" r:id="rId49"/>
    <p:sldId id="332" r:id="rId50"/>
    <p:sldId id="292" r:id="rId51"/>
    <p:sldId id="291" r:id="rId52"/>
    <p:sldId id="324" r:id="rId53"/>
    <p:sldId id="325" r:id="rId54"/>
    <p:sldId id="322" r:id="rId55"/>
    <p:sldId id="321" r:id="rId56"/>
    <p:sldId id="326" r:id="rId57"/>
    <p:sldId id="314" r:id="rId58"/>
    <p:sldId id="315" r:id="rId59"/>
    <p:sldId id="313" r:id="rId60"/>
    <p:sldId id="284" r:id="rId61"/>
    <p:sldId id="328" r:id="rId62"/>
    <p:sldId id="257" r:id="rId6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B9BD5"/>
    <a:srgbClr val="E2F0D9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20094" autoAdjust="0"/>
    <p:restoredTop sz="94661" autoAdjust="0"/>
  </p:normalViewPr>
  <p:slideViewPr>
    <p:cSldViewPr snapToGrid="0">
      <p:cViewPr>
        <p:scale>
          <a:sx n="100" d="100"/>
          <a:sy n="100" d="100"/>
        </p:scale>
        <p:origin x="-36" y="4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196211-A34B-4AB8-9838-682772E93181}" type="datetimeFigureOut">
              <a:rPr lang="ru-RU" smtClean="0"/>
              <a:pPr/>
              <a:t>15.04.2017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58F864-5BD2-4C34-AE67-C6C8F922517F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58F864-5BD2-4C34-AE67-C6C8F922517F}" type="slidenum">
              <a:rPr lang="ru-RU" smtClean="0"/>
              <a:pPr/>
              <a:t>57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58F864-5BD2-4C34-AE67-C6C8F922517F}" type="slidenum">
              <a:rPr lang="ru-RU" smtClean="0"/>
              <a:pPr/>
              <a:t>61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60E0D3-1812-4759-99B0-024EFCF3D86D}" type="datetimeFigureOut">
              <a:rPr lang="ru-RU" smtClean="0"/>
              <a:pPr/>
              <a:t>15.04.2017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EE312-F304-4666-AF69-05AA791C7D1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200268556"/>
      </p:ext>
    </p:extLst>
  </p:cSld>
  <p:clrMapOvr>
    <a:masterClrMapping/>
  </p:clrMapOvr>
  <p:transition spd="med">
    <p:strips dir="rd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60E0D3-1812-4759-99B0-024EFCF3D86D}" type="datetimeFigureOut">
              <a:rPr lang="ru-RU" smtClean="0"/>
              <a:pPr/>
              <a:t>15.04.2017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EE312-F304-4666-AF69-05AA791C7D1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787986408"/>
      </p:ext>
    </p:extLst>
  </p:cSld>
  <p:clrMapOvr>
    <a:masterClrMapping/>
  </p:clrMapOvr>
  <p:transition spd="med">
    <p:strips dir="rd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60E0D3-1812-4759-99B0-024EFCF3D86D}" type="datetimeFigureOut">
              <a:rPr lang="ru-RU" smtClean="0"/>
              <a:pPr/>
              <a:t>15.04.2017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EE312-F304-4666-AF69-05AA791C7D1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898618855"/>
      </p:ext>
    </p:extLst>
  </p:cSld>
  <p:clrMapOvr>
    <a:masterClrMapping/>
  </p:clrMapOvr>
  <p:transition spd="med">
    <p:strips dir="rd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60E0D3-1812-4759-99B0-024EFCF3D86D}" type="datetimeFigureOut">
              <a:rPr lang="ru-RU" smtClean="0"/>
              <a:pPr/>
              <a:t>15.04.2017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EE312-F304-4666-AF69-05AA791C7D1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917207627"/>
      </p:ext>
    </p:extLst>
  </p:cSld>
  <p:clrMapOvr>
    <a:masterClrMapping/>
  </p:clrMapOvr>
  <p:transition spd="med">
    <p:strips dir="rd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60E0D3-1812-4759-99B0-024EFCF3D86D}" type="datetimeFigureOut">
              <a:rPr lang="ru-RU" smtClean="0"/>
              <a:pPr/>
              <a:t>15.04.2017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EE312-F304-4666-AF69-05AA791C7D1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858217840"/>
      </p:ext>
    </p:extLst>
  </p:cSld>
  <p:clrMapOvr>
    <a:masterClrMapping/>
  </p:clrMapOvr>
  <p:transition spd="med">
    <p:strips dir="r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60E0D3-1812-4759-99B0-024EFCF3D86D}" type="datetimeFigureOut">
              <a:rPr lang="ru-RU" smtClean="0"/>
              <a:pPr/>
              <a:t>15.04.2017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EE312-F304-4666-AF69-05AA791C7D1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241772178"/>
      </p:ext>
    </p:extLst>
  </p:cSld>
  <p:clrMapOvr>
    <a:masterClrMapping/>
  </p:clrMapOvr>
  <p:transition spd="med">
    <p:strips dir="rd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60E0D3-1812-4759-99B0-024EFCF3D86D}" type="datetimeFigureOut">
              <a:rPr lang="ru-RU" smtClean="0"/>
              <a:pPr/>
              <a:t>15.04.2017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EE312-F304-4666-AF69-05AA791C7D1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909148858"/>
      </p:ext>
    </p:extLst>
  </p:cSld>
  <p:clrMapOvr>
    <a:masterClrMapping/>
  </p:clrMapOvr>
  <p:transition spd="med">
    <p:strips dir="rd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60E0D3-1812-4759-99B0-024EFCF3D86D}" type="datetimeFigureOut">
              <a:rPr lang="ru-RU" smtClean="0"/>
              <a:pPr/>
              <a:t>15.04.2017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EE312-F304-4666-AF69-05AA791C7D1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066682712"/>
      </p:ext>
    </p:extLst>
  </p:cSld>
  <p:clrMapOvr>
    <a:masterClrMapping/>
  </p:clrMapOvr>
  <p:transition spd="med">
    <p:strips dir="rd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60E0D3-1812-4759-99B0-024EFCF3D86D}" type="datetimeFigureOut">
              <a:rPr lang="ru-RU" smtClean="0"/>
              <a:pPr/>
              <a:t>15.04.2017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EE312-F304-4666-AF69-05AA791C7D1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875495192"/>
      </p:ext>
    </p:extLst>
  </p:cSld>
  <p:clrMapOvr>
    <a:masterClrMapping/>
  </p:clrMapOvr>
  <p:transition spd="med">
    <p:strips dir="rd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60E0D3-1812-4759-99B0-024EFCF3D86D}" type="datetimeFigureOut">
              <a:rPr lang="ru-RU" smtClean="0"/>
              <a:pPr/>
              <a:t>15.04.2017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EE312-F304-4666-AF69-05AA791C7D1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596110183"/>
      </p:ext>
    </p:extLst>
  </p:cSld>
  <p:clrMapOvr>
    <a:masterClrMapping/>
  </p:clrMapOvr>
  <p:transition spd="med">
    <p:strips dir="rd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60E0D3-1812-4759-99B0-024EFCF3D86D}" type="datetimeFigureOut">
              <a:rPr lang="ru-RU" smtClean="0"/>
              <a:pPr/>
              <a:t>15.04.2017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EE312-F304-4666-AF69-05AA791C7D1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85324096"/>
      </p:ext>
    </p:extLst>
  </p:cSld>
  <p:clrMapOvr>
    <a:masterClrMapping/>
  </p:clrMapOvr>
  <p:transition spd="med">
    <p:strips dir="rd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microsoft.com/office/2007/relationships/hdphoto" Target="../media/hdphoto1.wdp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email">
            <a:lum/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Блок-схема: документ 6"/>
          <p:cNvSpPr/>
          <p:nvPr/>
        </p:nvSpPr>
        <p:spPr>
          <a:xfrm>
            <a:off x="106622" y="93666"/>
            <a:ext cx="8960376" cy="6764334"/>
          </a:xfrm>
          <a:prstGeom prst="flowChartDocument">
            <a:avLst/>
          </a:prstGeom>
          <a:solidFill>
            <a:srgbClr val="E2F0D9">
              <a:alpha val="85882"/>
            </a:srgbClr>
          </a:solidFill>
          <a:ln w="168275" cmpd="thickThin">
            <a:solidFill>
              <a:schemeClr val="accent5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>
            <a:bevelT w="171450" h="139700" prst="divot"/>
            <a:bevelB w="17145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14" cstate="email">
            <a:extLst>
              <a:ext uri="{BEBA8EAE-BF5A-486C-A8C5-ECC9F3942E4B}">
                <a14:imgProps xmlns="" xmlns:a14="http://schemas.microsoft.com/office/drawing/2010/main">
                  <a14:imgLayer r:embed="rId15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17757" y="-286964"/>
            <a:ext cx="2655496" cy="193320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516" y="5022330"/>
            <a:ext cx="1048267" cy="1699146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60E0D3-1812-4759-99B0-024EFCF3D86D}" type="datetimeFigureOut">
              <a:rPr lang="ru-RU" smtClean="0"/>
              <a:pPr/>
              <a:t>15.04.2017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5050" y="5726241"/>
            <a:ext cx="3074938" cy="1199227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2EE312-F304-4666-AF69-05AA791C7D1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5763621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med">
    <p:strips dir="rd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7" Type="http://schemas.openxmlformats.org/officeDocument/2006/relationships/image" Target="../media/image39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gif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gif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jpe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gif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4.jpeg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8.jpeg"/><Relationship Id="rId4" Type="http://schemas.openxmlformats.org/officeDocument/2006/relationships/image" Target="../media/image87.jpe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3.jpeg"/><Relationship Id="rId4" Type="http://schemas.openxmlformats.org/officeDocument/2006/relationships/image" Target="../media/image108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7" Type="http://schemas.openxmlformats.org/officeDocument/2006/relationships/image" Target="../media/image1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5" Type="http://schemas.openxmlformats.org/officeDocument/2006/relationships/image" Target="../media/image114.png"/><Relationship Id="rId4" Type="http://schemas.openxmlformats.org/officeDocument/2006/relationships/image" Target="../media/image31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hyperlink" Target="http://umnitsa-miass.ru/data/skripichnyiy%20klyuch.png" TargetMode="External"/><Relationship Id="rId2" Type="http://schemas.openxmlformats.org/officeDocument/2006/relationships/hyperlink" Target="http://magazin.nekunkszol.hu/wp-content/uploads/2013/07/zene2.jpg" TargetMode="External"/><Relationship Id="rId1" Type="http://schemas.openxmlformats.org/officeDocument/2006/relationships/slideLayout" Target="../slideLayouts/slideLayout7.xml"/><Relationship Id="rId5" Type="http://schemas.openxmlformats.org/officeDocument/2006/relationships/hyperlink" Target="http://www.playcast.ru/uploads/2014/06/18/8968269.png" TargetMode="External"/><Relationship Id="rId4" Type="http://schemas.openxmlformats.org/officeDocument/2006/relationships/hyperlink" Target="http://world-of-guitar.ru/wp-content/uploads/2013/09/TSvetnyie-klavishi-300x117.png" TargetMode="Externa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Офис\Мамины  документы\Концерт Музыкальное  детство 2017г\DSC_0855_cr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3875" y="1571625"/>
            <a:ext cx="6010275" cy="4800599"/>
          </a:xfrm>
          <a:prstGeom prst="ellipse">
            <a:avLst/>
          </a:prstGeom>
          <a:noFill/>
          <a:ln w="19050">
            <a:solidFill>
              <a:schemeClr val="accent1">
                <a:lumMod val="50000"/>
              </a:schemeClr>
            </a:solidFill>
          </a:ln>
        </p:spPr>
      </p:pic>
      <p:sp>
        <p:nvSpPr>
          <p:cNvPr id="4" name="Прямоугольник 3"/>
          <p:cNvSpPr/>
          <p:nvPr/>
        </p:nvSpPr>
        <p:spPr>
          <a:xfrm>
            <a:off x="323850" y="328910"/>
            <a:ext cx="7029450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МБУ  ДО  «ДМШ  №1 им. М.П.Мусоргского», г.Великие  Луки</a:t>
            </a:r>
            <a:endParaRPr lang="ru-RU" sz="2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876301" y="928985"/>
            <a:ext cx="5419724" cy="2061865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DeflateBottom">
              <a:avLst/>
            </a:prstTxWarp>
            <a:spAutoFit/>
          </a:bodyPr>
          <a:lstStyle/>
          <a:p>
            <a:pPr algn="ctr"/>
            <a:r>
              <a:rPr lang="ru-RU" sz="4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«</a:t>
            </a:r>
            <a:r>
              <a:rPr lang="ru-RU" sz="4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Наше  музыкальное 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218680" y="5715000"/>
            <a:ext cx="3020070" cy="842664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ChevronInverted">
              <a:avLst/>
            </a:prstTxWarp>
            <a:spAutoFit/>
          </a:bodyPr>
          <a:lstStyle/>
          <a:p>
            <a:pPr algn="ctr"/>
            <a:r>
              <a:rPr lang="ru-RU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детство»</a:t>
            </a:r>
            <a:endParaRPr lang="ru-RU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372225" y="1740039"/>
            <a:ext cx="2652156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Концерт  </a:t>
            </a:r>
          </a:p>
          <a:p>
            <a:pPr algn="ctr"/>
            <a: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учащихся </a:t>
            </a:r>
          </a:p>
          <a:p>
            <a:pPr algn="ctr"/>
            <a: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преподавателей</a:t>
            </a:r>
          </a:p>
          <a:p>
            <a:pPr algn="ctr"/>
            <a:r>
              <a:rPr lang="ru-RU" sz="2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Богатырёвой Е.Е., </a:t>
            </a:r>
          </a:p>
          <a:p>
            <a:pPr algn="ctr"/>
            <a:r>
              <a:rPr lang="ru-RU" sz="2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Демьяненко Е.В.</a:t>
            </a:r>
            <a:endParaRPr lang="ru-RU" sz="2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B0F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8057505" y="6301085"/>
            <a:ext cx="911020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2017 г.</a:t>
            </a:r>
          </a:p>
        </p:txBody>
      </p:sp>
      <p:pic>
        <p:nvPicPr>
          <p:cNvPr id="10" name="Рисунок 9" descr="fortepyano_0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553325" y="4038600"/>
            <a:ext cx="1362075" cy="1362075"/>
          </a:xfrm>
          <a:prstGeom prst="rect">
            <a:avLst/>
          </a:prstGeom>
        </p:spPr>
      </p:pic>
      <p:pic>
        <p:nvPicPr>
          <p:cNvPr id="11" name="Рисунок 10" descr="90770197_garmoshka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354398" y="4991729"/>
            <a:ext cx="770427" cy="551821"/>
          </a:xfrm>
          <a:prstGeom prst="rect">
            <a:avLst/>
          </a:prstGeom>
        </p:spPr>
      </p:pic>
      <p:pic>
        <p:nvPicPr>
          <p:cNvPr id="12" name="Рисунок 11" descr="depositphotos_1260232-stock-photo-digital-piano.jpg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629926" y="4655441"/>
            <a:ext cx="1047223" cy="926210"/>
          </a:xfrm>
          <a:prstGeom prst="rect">
            <a:avLst/>
          </a:prstGeom>
        </p:spPr>
      </p:pic>
    </p:spTree>
  </p:cSld>
  <p:clrMapOvr>
    <a:masterClrMapping/>
  </p:clrMapOvr>
  <p:transition spd="slow">
    <p:strips dir="rd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med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38149" y="424160"/>
            <a:ext cx="8058151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InflateBottom">
              <a:avLst/>
            </a:prstTxWarp>
            <a:spAutoFit/>
          </a:bodyPr>
          <a:lstStyle/>
          <a:p>
            <a:pPr algn="ctr"/>
            <a:r>
              <a:rPr lang="ru-RU" sz="4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Наши</a:t>
            </a:r>
          </a:p>
          <a:p>
            <a:pPr algn="ctr"/>
            <a:r>
              <a:rPr lang="ru-RU" sz="4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музыкальные  инструменты</a:t>
            </a:r>
            <a:endParaRPr lang="ru-RU" sz="48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5" name="Рисунок 4" descr="fortepyano_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3500" y="2000250"/>
            <a:ext cx="3676650" cy="3676650"/>
          </a:xfrm>
          <a:prstGeom prst="rect">
            <a:avLst/>
          </a:prstGeom>
        </p:spPr>
      </p:pic>
      <p:pic>
        <p:nvPicPr>
          <p:cNvPr id="15" name="Рисунок 14" descr="90770197_garmoshka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9437" y="2171700"/>
            <a:ext cx="2300617" cy="1647825"/>
          </a:xfrm>
          <a:prstGeom prst="rect">
            <a:avLst/>
          </a:prstGeom>
        </p:spPr>
      </p:pic>
      <p:pic>
        <p:nvPicPr>
          <p:cNvPr id="6" name="Рисунок 5" descr="depositphotos_1260232-stock-photo-digital-piano.jp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53051" y="4177666"/>
            <a:ext cx="2847449" cy="2518409"/>
          </a:xfrm>
          <a:prstGeom prst="rect">
            <a:avLst/>
          </a:prstGeom>
        </p:spPr>
      </p:pic>
    </p:spTree>
  </p:cSld>
  <p:clrMapOvr>
    <a:masterClrMapping/>
  </p:clrMapOvr>
  <p:transition spd="med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71550" y="386060"/>
            <a:ext cx="7172325" cy="699790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InflateBottom">
              <a:avLst/>
            </a:prstTxWarp>
            <a:spAutoFit/>
          </a:bodyPr>
          <a:lstStyle/>
          <a:p>
            <a:pPr algn="ctr"/>
            <a:r>
              <a:rPr lang="ru-RU" sz="4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Великие  пианисты</a:t>
            </a:r>
            <a:endParaRPr lang="ru-RU" sz="4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Рисунок 2" descr="fortepyano_0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038975" y="4972050"/>
            <a:ext cx="1485900" cy="1485900"/>
          </a:xfrm>
          <a:prstGeom prst="rect">
            <a:avLst/>
          </a:prstGeom>
        </p:spPr>
      </p:pic>
      <p:pic>
        <p:nvPicPr>
          <p:cNvPr id="4" name="Рисунок 3" descr="richter-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-420000">
            <a:off x="514350" y="1153415"/>
            <a:ext cx="1690127" cy="2391301"/>
          </a:xfrm>
          <a:prstGeom prst="rect">
            <a:avLst/>
          </a:prstGeom>
          <a:ln w="12700">
            <a:solidFill>
              <a:srgbClr val="5B9BD5"/>
            </a:solidFill>
          </a:ln>
        </p:spPr>
      </p:pic>
      <p:pic>
        <p:nvPicPr>
          <p:cNvPr id="7" name="Рисунок 6" descr="senar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-360000">
            <a:off x="2647951" y="1590675"/>
            <a:ext cx="1838325" cy="2373594"/>
          </a:xfrm>
          <a:prstGeom prst="rect">
            <a:avLst/>
          </a:prstGeom>
          <a:ln w="12700">
            <a:solidFill>
              <a:srgbClr val="5B9BD5"/>
            </a:solidFill>
          </a:ln>
        </p:spPr>
      </p:pic>
      <p:pic>
        <p:nvPicPr>
          <p:cNvPr id="8" name="Рисунок 7" descr="vladimir-horowitz-2.jpg"/>
          <p:cNvPicPr>
            <a:picLocks noChangeAspect="1"/>
          </p:cNvPicPr>
          <p:nvPr/>
        </p:nvPicPr>
        <p:blipFill>
          <a:blip r:embed="rId5" cstate="print">
            <a:lum/>
          </a:blip>
          <a:stretch>
            <a:fillRect/>
          </a:stretch>
        </p:blipFill>
        <p:spPr>
          <a:xfrm>
            <a:off x="4981576" y="1895476"/>
            <a:ext cx="1687887" cy="2390775"/>
          </a:xfrm>
          <a:prstGeom prst="rect">
            <a:avLst/>
          </a:prstGeom>
          <a:ln w="12700">
            <a:solidFill>
              <a:srgbClr val="5B9BD5"/>
            </a:solidFill>
          </a:ln>
        </p:spPr>
      </p:pic>
      <p:pic>
        <p:nvPicPr>
          <p:cNvPr id="9" name="Рисунок 8" descr="i (12)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420000">
            <a:off x="7181849" y="2043112"/>
            <a:ext cx="1600200" cy="2390299"/>
          </a:xfrm>
          <a:prstGeom prst="rect">
            <a:avLst/>
          </a:prstGeom>
          <a:ln w="12700">
            <a:solidFill>
              <a:srgbClr val="5B9BD5"/>
            </a:solidFill>
          </a:ln>
        </p:spPr>
      </p:pic>
      <p:pic>
        <p:nvPicPr>
          <p:cNvPr id="10" name="Рисунок 9" descr="599086_380_510_source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-420000">
            <a:off x="976219" y="3914773"/>
            <a:ext cx="1766981" cy="2371474"/>
          </a:xfrm>
          <a:prstGeom prst="rect">
            <a:avLst/>
          </a:prstGeom>
          <a:ln w="12700">
            <a:solidFill>
              <a:srgbClr val="5B9BD5"/>
            </a:solidFill>
          </a:ln>
        </p:spPr>
      </p:pic>
      <p:sp>
        <p:nvSpPr>
          <p:cNvPr id="11" name="Прямоугольник 10"/>
          <p:cNvSpPr/>
          <p:nvPr/>
        </p:nvSpPr>
        <p:spPr>
          <a:xfrm rot="-420000">
            <a:off x="647055" y="3510259"/>
            <a:ext cx="1928220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Святослав Рихтер</a:t>
            </a:r>
            <a:endParaRPr lang="ru-RU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B0F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2" name="Прямоугольник 11"/>
          <p:cNvSpPr/>
          <p:nvPr/>
        </p:nvSpPr>
        <p:spPr>
          <a:xfrm rot="-360000">
            <a:off x="2694930" y="4015083"/>
            <a:ext cx="2214003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Сергей  Рахманинов</a:t>
            </a:r>
            <a:endParaRPr lang="ru-RU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B0F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4771380" y="4329410"/>
            <a:ext cx="2156103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Владимир  </a:t>
            </a:r>
            <a:r>
              <a:rPr lang="ru-RU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Горовиц</a:t>
            </a:r>
            <a:endParaRPr lang="ru-RU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B0F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4" name="Прямоугольник 13"/>
          <p:cNvSpPr/>
          <p:nvPr/>
        </p:nvSpPr>
        <p:spPr>
          <a:xfrm rot="420000">
            <a:off x="6924030" y="4453235"/>
            <a:ext cx="1724959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Эмиль  </a:t>
            </a:r>
            <a:r>
              <a:rPr lang="ru-RU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Гилельс</a:t>
            </a:r>
            <a:endParaRPr lang="ru-RU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B0F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5" name="Прямоугольник 14"/>
          <p:cNvSpPr/>
          <p:nvPr/>
        </p:nvSpPr>
        <p:spPr>
          <a:xfrm rot="-420000">
            <a:off x="1199505" y="6269512"/>
            <a:ext cx="1688859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Денис  </a:t>
            </a:r>
            <a:r>
              <a:rPr lang="ru-RU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Мацуев</a:t>
            </a:r>
            <a:endParaRPr lang="ru-RU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B0F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med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img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2100" y="1219199"/>
            <a:ext cx="5753100" cy="4314825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sp>
        <p:nvSpPr>
          <p:cNvPr id="6" name="Прямоугольник 5"/>
          <p:cNvSpPr/>
          <p:nvPr/>
        </p:nvSpPr>
        <p:spPr>
          <a:xfrm>
            <a:off x="485774" y="414635"/>
            <a:ext cx="7724776" cy="769441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InflateBottom">
              <a:avLst/>
            </a:prstTxWarp>
            <a:spAutoFit/>
          </a:bodyPr>
          <a:lstStyle/>
          <a:p>
            <a:pPr algn="ctr"/>
            <a:r>
              <a:rPr lang="ru-RU" sz="4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Изобретатель  фортепиано</a:t>
            </a:r>
            <a:endParaRPr lang="ru-RU" sz="4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636329" y="5196959"/>
            <a:ext cx="165320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1655-1731 гг.</a:t>
            </a:r>
            <a:endParaRPr lang="ru-RU" sz="2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190789" y="4901684"/>
            <a:ext cx="120475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1709 г.</a:t>
            </a:r>
            <a:endParaRPr lang="ru-RU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med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37555" y="462260"/>
            <a:ext cx="6581866" cy="830997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InflateBottom">
              <a:avLst/>
            </a:prstTxWarp>
            <a:spAutoFit/>
          </a:bodyPr>
          <a:lstStyle/>
          <a:p>
            <a:pPr algn="ctr"/>
            <a:r>
              <a:rPr lang="ru-RU" sz="48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Семейство  фортепиано</a:t>
            </a:r>
            <a:endParaRPr lang="ru-RU" sz="48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B0F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4" name="Рисунок 3" descr="i (9).jpg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224338" y="1208975"/>
            <a:ext cx="4243388" cy="3810699"/>
          </a:xfrm>
          <a:prstGeom prst="rect">
            <a:avLst/>
          </a:prstGeom>
        </p:spPr>
      </p:pic>
      <p:pic>
        <p:nvPicPr>
          <p:cNvPr id="5" name="Рисунок 4" descr="0_b11ff_20220616_L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523" y="2159602"/>
            <a:ext cx="3324227" cy="2759109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894830" y="4910435"/>
            <a:ext cx="4846070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Пианино        Рояль</a:t>
            </a:r>
            <a:endParaRPr lang="ru-RU" sz="4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B05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med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3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4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goe69634g.jpg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85974" y="380999"/>
            <a:ext cx="5419725" cy="5419725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71475" y="386060"/>
            <a:ext cx="7934325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5B9BD5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Г. </a:t>
            </a:r>
            <a:r>
              <a:rPr lang="ru-RU" sz="44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5B9BD5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Галынин</a:t>
            </a:r>
            <a:r>
              <a:rPr lang="ru-RU" sz="4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5B9BD5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 «Зайчик»</a:t>
            </a:r>
            <a:endParaRPr lang="ru-RU" sz="4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5B9BD5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5" name="Рисунок 4" descr="428055426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628650" y="3208460"/>
            <a:ext cx="1866900" cy="2154115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2256780" y="5215235"/>
            <a:ext cx="3872791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Исп. Цветков  Макар</a:t>
            </a:r>
            <a:endParaRPr lang="ru-RU" sz="32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B05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med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61950" y="338435"/>
            <a:ext cx="7705725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М. </a:t>
            </a:r>
            <a:r>
              <a:rPr lang="ru-RU" sz="32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Качурбина</a:t>
            </a:r>
            <a:r>
              <a:rPr lang="ru-RU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 «Танец  Мишки  с  куклой»</a:t>
            </a:r>
            <a:endParaRPr lang="ru-RU" sz="32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B0F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799455" y="4967585"/>
            <a:ext cx="793460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Исп. </a:t>
            </a:r>
            <a:r>
              <a:rPr lang="ru-RU" sz="32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Киенко</a:t>
            </a:r>
            <a:r>
              <a:rPr lang="ru-RU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 Александр  и  </a:t>
            </a:r>
            <a:r>
              <a:rPr lang="ru-RU" sz="32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Шукаева</a:t>
            </a:r>
            <a:r>
              <a:rPr lang="ru-RU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 Дарья</a:t>
            </a:r>
            <a:endParaRPr lang="ru-RU" sz="32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B05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7" name="Рисунок 6" descr="image(49659)_советские_открытки_к_8_марта.jpeg"/>
          <p:cNvPicPr>
            <a:picLocks noChangeAspect="1"/>
          </p:cNvPicPr>
          <p:nvPr/>
        </p:nvPicPr>
        <p:blipFill>
          <a:blip r:embed="rId2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24000" y="1357313"/>
            <a:ext cx="5976450" cy="3748088"/>
          </a:xfrm>
          <a:prstGeom prst="rect">
            <a:avLst/>
          </a:prstGeom>
        </p:spPr>
      </p:pic>
      <p:pic>
        <p:nvPicPr>
          <p:cNvPr id="8" name="Рисунок 7" descr="animashki-babochki-168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-420000">
            <a:off x="1470024" y="962025"/>
            <a:ext cx="1158875" cy="1019010"/>
          </a:xfrm>
          <a:prstGeom prst="rect">
            <a:avLst/>
          </a:prstGeom>
        </p:spPr>
      </p:pic>
    </p:spTree>
  </p:cSld>
  <p:clrMapOvr>
    <a:masterClrMapping/>
  </p:clrMapOvr>
  <p:transition spd="med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75705" y="347960"/>
            <a:ext cx="6283067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5B9BD5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Ц. Кюи  «Испанские  марионетки»</a:t>
            </a:r>
            <a:endParaRPr lang="ru-RU" sz="32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5B9BD5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047105" y="5443835"/>
            <a:ext cx="4881273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Исп. </a:t>
            </a:r>
            <a:r>
              <a:rPr lang="ru-RU" sz="32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Ефанова</a:t>
            </a:r>
            <a:r>
              <a:rPr lang="ru-RU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 Александра</a:t>
            </a:r>
            <a:endParaRPr lang="ru-RU" sz="32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B05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14" name="Рисунок 13" descr="0cbd85c7d14be441a04336cdc956ac2d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6850" y="1097534"/>
            <a:ext cx="5648325" cy="4217416"/>
          </a:xfrm>
          <a:prstGeom prst="rect">
            <a:avLst/>
          </a:prstGeom>
          <a:ln w="12700">
            <a:solidFill>
              <a:srgbClr val="5B9BD5"/>
            </a:solidFill>
          </a:ln>
        </p:spPr>
      </p:pic>
    </p:spTree>
  </p:cSld>
  <p:clrMapOvr>
    <a:masterClrMapping/>
  </p:clrMapOvr>
  <p:transition spd="med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Христиан Фридрих Людвиг Бушман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1023" y="1309668"/>
            <a:ext cx="2962545" cy="3624282"/>
          </a:xfrm>
          <a:prstGeom prst="rect">
            <a:avLst/>
          </a:prstGeom>
          <a:ln w="12700">
            <a:solidFill>
              <a:schemeClr val="accent1"/>
            </a:solidFill>
          </a:ln>
          <a:effectLst/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/>
        </p:spPr>
      </p:pic>
      <p:sp>
        <p:nvSpPr>
          <p:cNvPr id="3" name="Прямоугольник 2"/>
          <p:cNvSpPr/>
          <p:nvPr/>
        </p:nvSpPr>
        <p:spPr>
          <a:xfrm>
            <a:off x="1038225" y="434459"/>
            <a:ext cx="7134226" cy="769441"/>
          </a:xfrm>
          <a:prstGeom prst="rect">
            <a:avLst/>
          </a:prstGeom>
        </p:spPr>
        <p:txBody>
          <a:bodyPr wrap="square">
            <a:prstTxWarp prst="textInflateBottom">
              <a:avLst/>
            </a:prstTxWarp>
            <a:spAutoFit/>
          </a:bodyPr>
          <a:lstStyle/>
          <a:p>
            <a:pPr algn="ctr"/>
            <a:r>
              <a:rPr lang="ru-RU" sz="4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Изобретатель  гармони</a:t>
            </a:r>
            <a:endParaRPr lang="ru-RU" sz="4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4" name="Рисунок 3" descr="Гармоника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1025" y="1673562"/>
            <a:ext cx="4352610" cy="3231813"/>
          </a:xfrm>
          <a:prstGeom prst="rect">
            <a:avLst/>
          </a:prstGeom>
          <a:ln w="12700">
            <a:solidFill>
              <a:schemeClr val="accent1"/>
            </a:solidFill>
          </a:ln>
          <a:effectLst/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/>
        </p:spPr>
      </p:pic>
      <p:sp>
        <p:nvSpPr>
          <p:cNvPr id="5" name="Прямоугольник 4"/>
          <p:cNvSpPr/>
          <p:nvPr/>
        </p:nvSpPr>
        <p:spPr>
          <a:xfrm>
            <a:off x="809625" y="4986635"/>
            <a:ext cx="2952750" cy="113877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Х.Ф.Бушман</a:t>
            </a:r>
            <a:r>
              <a:rPr lang="ru-RU" sz="36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</a:p>
          <a:p>
            <a:pPr algn="ctr"/>
            <a:r>
              <a:rPr lang="ru-RU" sz="32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1805-1864 гг.</a:t>
            </a:r>
            <a:endParaRPr lang="ru-RU" sz="32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B0F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361555" y="2967335"/>
            <a:ext cx="184730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ru-RU" sz="2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599930" y="4396085"/>
            <a:ext cx="1204753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1822 г.</a:t>
            </a:r>
            <a:endParaRPr lang="ru-RU" sz="28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371975" y="4967585"/>
            <a:ext cx="4371975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Гармоника    </a:t>
            </a:r>
            <a:r>
              <a:rPr lang="ru-RU" sz="32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Бушмана</a:t>
            </a:r>
            <a:endParaRPr lang="ru-RU" sz="32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B0F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med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3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4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9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0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94630" y="443210"/>
            <a:ext cx="8446415" cy="769441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InflateBottom">
              <a:avLst/>
            </a:prstTxWarp>
            <a:spAutoFit/>
          </a:bodyPr>
          <a:lstStyle/>
          <a:p>
            <a:pPr algn="ctr"/>
            <a:r>
              <a:rPr lang="ru-RU" sz="4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Гармонь – народный  инструмент</a:t>
            </a:r>
            <a:endParaRPr lang="ru-RU" sz="4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B0F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4" name="Рисунок 3" descr="3d29dbef6b-e146233210456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9514" y="1323975"/>
            <a:ext cx="3643586" cy="3657600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pic>
        <p:nvPicPr>
          <p:cNvPr id="5" name="Рисунок 4" descr="4864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0685" y="1352550"/>
            <a:ext cx="4092315" cy="3622929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</p:spTree>
  </p:cSld>
  <p:clrMapOvr>
    <a:masterClrMapping/>
  </p:clrMapOvr>
  <p:transition spd="med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571499" y="376535"/>
            <a:ext cx="7829551" cy="769441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InflateBottom">
              <a:avLst/>
            </a:prstTxWarp>
            <a:spAutoFit/>
          </a:bodyPr>
          <a:lstStyle/>
          <a:p>
            <a:pPr algn="ctr"/>
            <a:r>
              <a:rPr lang="ru-RU" sz="4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Детство – время  золотое!</a:t>
            </a:r>
            <a:endParaRPr lang="ru-RU" sz="4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5076180" y="1690985"/>
            <a:ext cx="3780330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5B9BD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  легко  ли  быть </a:t>
            </a:r>
          </a:p>
          <a:p>
            <a:pPr algn="ctr"/>
            <a:r>
              <a:rPr lang="ru-RU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5B9BD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</a:t>
            </a:r>
            <a:r>
              <a:rPr lang="ru-RU" sz="36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5B9BD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ебёнком?</a:t>
            </a:r>
            <a:endParaRPr lang="ru-RU" sz="36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5B9BD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8" name="Рисунок 17" descr="17557667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86450" y="2979761"/>
            <a:ext cx="2447925" cy="3373722"/>
          </a:xfrm>
          <a:prstGeom prst="rect">
            <a:avLst/>
          </a:prstGeom>
        </p:spPr>
      </p:pic>
      <p:pic>
        <p:nvPicPr>
          <p:cNvPr id="24" name="Рисунок 23" descr="i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251" y="1352551"/>
            <a:ext cx="4517638" cy="3409949"/>
          </a:xfrm>
          <a:prstGeom prst="rect">
            <a:avLst/>
          </a:prstGeom>
          <a:ln w="19050">
            <a:solidFill>
              <a:srgbClr val="5B9BD5"/>
            </a:solidFill>
          </a:ln>
        </p:spPr>
      </p:pic>
    </p:spTree>
  </p:cSld>
  <p:clrMapOvr>
    <a:masterClrMapping/>
  </p:clrMapOvr>
  <p:transition spd="med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90752" y="415409"/>
            <a:ext cx="6224473" cy="769441"/>
          </a:xfrm>
          <a:prstGeom prst="rect">
            <a:avLst/>
          </a:prstGeom>
        </p:spPr>
        <p:txBody>
          <a:bodyPr wrap="square">
            <a:prstTxWarp prst="textInflateBottom">
              <a:avLst/>
            </a:prstTxWarp>
            <a:spAutoFit/>
          </a:bodyPr>
          <a:lstStyle/>
          <a:p>
            <a:pPr algn="ctr"/>
            <a:r>
              <a:rPr lang="ru-RU" sz="4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Изобретатель  баяна</a:t>
            </a:r>
            <a:endParaRPr lang="ru-RU" sz="4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B0F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3" name="Рисунок 2" descr="Pyotr-Egorovich-Sterligov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4550" y="1171574"/>
            <a:ext cx="4210050" cy="4294251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sp>
        <p:nvSpPr>
          <p:cNvPr id="5" name="Прямоугольник 4"/>
          <p:cNvSpPr/>
          <p:nvPr/>
        </p:nvSpPr>
        <p:spPr>
          <a:xfrm>
            <a:off x="2057399" y="5424785"/>
            <a:ext cx="4191001" cy="113877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Пётр  </a:t>
            </a:r>
            <a:r>
              <a:rPr lang="ru-RU" sz="36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Стерлигов</a:t>
            </a:r>
            <a:r>
              <a:rPr lang="ru-RU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 </a:t>
            </a:r>
          </a:p>
          <a:p>
            <a:r>
              <a:rPr lang="ru-RU" sz="32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1872-1959 гг.</a:t>
            </a:r>
            <a:endParaRPr lang="ru-RU" sz="32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B0F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256780" y="3014960"/>
            <a:ext cx="1204753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1907 г.</a:t>
            </a:r>
            <a:endParaRPr lang="ru-RU" sz="28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med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343025" y="347960"/>
            <a:ext cx="5695994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«Русская  частушка»</a:t>
            </a:r>
            <a:endParaRPr lang="ru-RU" sz="4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B0F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809626" y="5396210"/>
            <a:ext cx="5210174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Исп. Петухов  Владимир</a:t>
            </a:r>
            <a:endParaRPr lang="ru-RU" sz="32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B05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5" name="Рисунок 4" descr="Витязево_гостевые_дома_цены_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3999" y="1451670"/>
            <a:ext cx="5229225" cy="3758506"/>
          </a:xfrm>
          <a:prstGeom prst="rect">
            <a:avLst/>
          </a:prstGeom>
          <a:ln w="12700">
            <a:solidFill>
              <a:srgbClr val="00B0F0"/>
            </a:solidFill>
          </a:ln>
        </p:spPr>
      </p:pic>
    </p:spTree>
  </p:cSld>
  <p:clrMapOvr>
    <a:masterClrMapping/>
  </p:clrMapOvr>
  <p:transition spd="med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76250" y="367010"/>
            <a:ext cx="7747933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Украинская  народная  песня</a:t>
            </a:r>
          </a:p>
          <a:p>
            <a:pPr algn="ctr"/>
            <a:r>
              <a:rPr lang="ru-RU" sz="32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«Ты  до  меня  не  ходи»</a:t>
            </a:r>
            <a:endParaRPr lang="ru-RU" sz="32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B0F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119734" y="5435025"/>
            <a:ext cx="457792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Исп. Михальченко  Иван</a:t>
            </a:r>
            <a:endParaRPr lang="ru-RU" sz="32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B05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57175" y="1562011"/>
            <a:ext cx="35052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— </a:t>
            </a:r>
            <a:r>
              <a:rPr lang="ru-RU" sz="2400" b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Ти</a:t>
            </a:r>
            <a:r>
              <a:rPr lang="ru-RU" sz="24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до  мене не ходи, </a:t>
            </a:r>
            <a:br>
              <a:rPr lang="ru-RU" sz="24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4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</a:t>
            </a:r>
            <a:r>
              <a:rPr lang="ru-RU" sz="2400" b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Куций</a:t>
            </a:r>
            <a:r>
              <a:rPr lang="ru-RU" sz="24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  коротенький, </a:t>
            </a:r>
            <a:br>
              <a:rPr lang="ru-RU" sz="24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4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</a:t>
            </a:r>
            <a:r>
              <a:rPr lang="ru-RU" sz="2400" b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Бо</a:t>
            </a:r>
            <a:r>
              <a:rPr lang="ru-RU" sz="24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до  мене   ходить </a:t>
            </a:r>
          </a:p>
          <a:p>
            <a:r>
              <a:rPr lang="ru-RU" sz="24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    </a:t>
            </a:r>
            <a:r>
              <a:rPr lang="ru-RU" sz="2400" b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хлопець</a:t>
            </a:r>
            <a:r>
              <a:rPr lang="ru-RU" sz="24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</a:t>
            </a:r>
            <a:br>
              <a:rPr lang="ru-RU" sz="24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4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</a:t>
            </a:r>
            <a:r>
              <a:rPr lang="ru-RU" sz="2400" b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Високий</a:t>
            </a:r>
            <a:r>
              <a:rPr lang="ru-RU" sz="24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тоненький. </a:t>
            </a:r>
            <a:endParaRPr lang="ru-RU" sz="24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Рисунок 5" descr="i (5)_cr.jpg"/>
          <p:cNvPicPr>
            <a:picLocks noChangeAspect="1"/>
          </p:cNvPicPr>
          <p:nvPr/>
        </p:nvPicPr>
        <p:blipFill>
          <a:blip r:embed="rId2">
            <a:clrChange>
              <a:clrFrom>
                <a:srgbClr val="F1F5F4"/>
              </a:clrFrom>
              <a:clrTo>
                <a:srgbClr val="F1F5F4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976562" y="1590675"/>
            <a:ext cx="5953125" cy="3962400"/>
          </a:xfrm>
          <a:prstGeom prst="rect">
            <a:avLst/>
          </a:prstGeom>
        </p:spPr>
      </p:pic>
    </p:spTree>
  </p:cSld>
  <p:clrMapOvr>
    <a:masterClrMapping/>
  </p:clrMapOvr>
  <p:transition spd="med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14324" y="353110"/>
            <a:ext cx="804862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Латышская  народная  песня</a:t>
            </a:r>
          </a:p>
          <a:p>
            <a:pPr algn="ctr"/>
            <a:r>
              <a:rPr lang="ru-RU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«Лошадка»</a:t>
            </a:r>
            <a:endParaRPr lang="ru-RU" sz="32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B0F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864488" y="5301734"/>
            <a:ext cx="454571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Исп. </a:t>
            </a:r>
            <a:r>
              <a:rPr lang="ru-RU" sz="32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Киенко</a:t>
            </a:r>
            <a:r>
              <a:rPr lang="ru-RU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 Василий</a:t>
            </a:r>
            <a:endParaRPr lang="ru-RU" sz="32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B05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4" name="Рисунок 3" descr="13.jpg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1952625" y="1457703"/>
            <a:ext cx="4057650" cy="4044215"/>
          </a:xfrm>
          <a:prstGeom prst="rect">
            <a:avLst/>
          </a:prstGeom>
        </p:spPr>
      </p:pic>
    </p:spTree>
  </p:cSld>
  <p:clrMapOvr>
    <a:masterClrMapping/>
  </p:clrMapOvr>
  <p:transition spd="med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52424" y="381685"/>
            <a:ext cx="810577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Швейцарская  народная  песня</a:t>
            </a:r>
          </a:p>
          <a:p>
            <a:pPr algn="ctr"/>
            <a:r>
              <a:rPr lang="ru-RU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«Кукушка»</a:t>
            </a:r>
            <a:endParaRPr lang="ru-RU" sz="32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B0F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575919" y="4053959"/>
            <a:ext cx="4136837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Исп.  Шатров  Ефим,</a:t>
            </a:r>
          </a:p>
          <a:p>
            <a:pPr algn="ctr"/>
            <a:r>
              <a:rPr lang="ru-RU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    Богданов  Дмитрий</a:t>
            </a:r>
            <a:endParaRPr lang="ru-RU" sz="32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B05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4" name="Рисунок 3" descr="i (10).jpg"/>
          <p:cNvPicPr>
            <a:picLocks noChangeAspect="1"/>
          </p:cNvPicPr>
          <p:nvPr/>
        </p:nvPicPr>
        <p:blipFill>
          <a:blip r:embed="rId2">
            <a:clrChange>
              <a:clrFrom>
                <a:srgbClr val="FDFEFF"/>
              </a:clrFrom>
              <a:clrTo>
                <a:srgbClr val="FDFE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52512" y="1933872"/>
            <a:ext cx="4033838" cy="4266904"/>
          </a:xfrm>
          <a:prstGeom prst="rect">
            <a:avLst/>
          </a:prstGeom>
        </p:spPr>
      </p:pic>
    </p:spTree>
  </p:cSld>
  <p:clrMapOvr>
    <a:masterClrMapping/>
  </p:clrMapOvr>
  <p:transition spd="med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6724" y="424934"/>
            <a:ext cx="7505701" cy="769441"/>
          </a:xfrm>
          <a:prstGeom prst="rect">
            <a:avLst/>
          </a:prstGeom>
        </p:spPr>
        <p:txBody>
          <a:bodyPr wrap="square">
            <a:prstTxWarp prst="textInflateBottom">
              <a:avLst/>
            </a:prstTxWarp>
            <a:spAutoFit/>
          </a:bodyPr>
          <a:lstStyle/>
          <a:p>
            <a:pPr algn="ctr"/>
            <a:r>
              <a:rPr lang="ru-RU" sz="4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Изобретатель  синтезатора</a:t>
            </a:r>
            <a:endParaRPr lang="ru-RU" sz="4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371600" y="5051851"/>
            <a:ext cx="606742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Лев  </a:t>
            </a:r>
            <a:r>
              <a:rPr lang="ru-RU" sz="36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Термен</a:t>
            </a:r>
            <a:r>
              <a:rPr lang="ru-RU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  1896-1993 гг.</a:t>
            </a:r>
            <a:endParaRPr lang="ru-RU" sz="36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B0F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8" name="Рисунок 7" descr="original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0650" y="1381125"/>
            <a:ext cx="6067425" cy="3640455"/>
          </a:xfrm>
          <a:prstGeom prst="rect">
            <a:avLst/>
          </a:prstGeom>
          <a:ln w="12700">
            <a:solidFill>
              <a:srgbClr val="00B0F0"/>
            </a:solidFill>
          </a:ln>
        </p:spPr>
      </p:pic>
      <p:sp>
        <p:nvSpPr>
          <p:cNvPr id="6" name="Прямоугольник 5"/>
          <p:cNvSpPr/>
          <p:nvPr/>
        </p:nvSpPr>
        <p:spPr>
          <a:xfrm>
            <a:off x="5130802" y="1996559"/>
            <a:ext cx="120475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1920 г.</a:t>
            </a:r>
            <a:endParaRPr lang="ru-RU" sz="2800" dirty="0"/>
          </a:p>
        </p:txBody>
      </p:sp>
    </p:spTree>
  </p:cSld>
  <p:clrMapOvr>
    <a:masterClrMapping/>
  </p:clrMapOvr>
  <p:transition spd="med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tumblr_inline_ofx338UxFq1ra3vyb_54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43475" y="1473135"/>
            <a:ext cx="3067049" cy="3841815"/>
          </a:xfrm>
          <a:prstGeom prst="rect">
            <a:avLst/>
          </a:prstGeom>
          <a:ln w="12700">
            <a:solidFill>
              <a:srgbClr val="00B0F0"/>
            </a:solidFill>
          </a:ln>
        </p:spPr>
      </p:pic>
      <p:sp>
        <p:nvSpPr>
          <p:cNvPr id="4" name="Прямоугольник 3"/>
          <p:cNvSpPr/>
          <p:nvPr/>
        </p:nvSpPr>
        <p:spPr>
          <a:xfrm>
            <a:off x="923925" y="433685"/>
            <a:ext cx="7105649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Игра  на  </a:t>
            </a:r>
            <a:r>
              <a:rPr lang="ru-RU" sz="44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терменвоксе</a:t>
            </a:r>
            <a:endParaRPr lang="ru-RU" sz="4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B0F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5" name="Рисунок 4" descr="9215a6ecf606204ad4c3a71ddabeab16_cr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3336" y="1495425"/>
            <a:ext cx="3751064" cy="3829050"/>
          </a:xfrm>
          <a:prstGeom prst="rect">
            <a:avLst/>
          </a:prstGeom>
          <a:ln w="12700">
            <a:solidFill>
              <a:srgbClr val="00B0F0"/>
            </a:solidFill>
          </a:ln>
        </p:spPr>
      </p:pic>
    </p:spTree>
  </p:cSld>
  <p:clrMapOvr>
    <a:masterClrMapping/>
  </p:clrMapOvr>
  <p:transition spd="med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219075" y="405884"/>
            <a:ext cx="847724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5B9BD5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Аналоговые  синтезаторы</a:t>
            </a:r>
            <a:endParaRPr lang="ru-RU" sz="4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5B9BD5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9" name="Рисунок 8" descr="moog_slim_phatty_wht_original.jpg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-1380000">
            <a:off x="472089" y="2680792"/>
            <a:ext cx="4517104" cy="1757728"/>
          </a:xfrm>
          <a:prstGeom prst="rect">
            <a:avLst/>
          </a:prstGeom>
        </p:spPr>
      </p:pic>
      <p:pic>
        <p:nvPicPr>
          <p:cNvPr id="10" name="Рисунок 9" descr="1071564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13647" y="2908808"/>
            <a:ext cx="4375443" cy="2491868"/>
          </a:xfrm>
          <a:prstGeom prst="rect">
            <a:avLst/>
          </a:prstGeom>
        </p:spPr>
      </p:pic>
      <p:pic>
        <p:nvPicPr>
          <p:cNvPr id="11" name="Рисунок 10" descr="surprised-happy-kid_XyKSnW_M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410074" y="1162275"/>
            <a:ext cx="1352169" cy="2142899"/>
          </a:xfrm>
          <a:prstGeom prst="rect">
            <a:avLst/>
          </a:prstGeom>
        </p:spPr>
      </p:pic>
    </p:spTree>
  </p:cSld>
  <p:clrMapOvr>
    <a:masterClrMapping/>
  </p:clrMapOvr>
  <p:transition spd="med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42900" y="367784"/>
            <a:ext cx="843914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5B9BD5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Цифровые   синтезаторы</a:t>
            </a:r>
            <a:endParaRPr lang="ru-RU" sz="4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5B9BD5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3" name="Рисунок 2" descr="PSR-E403-33cbd97e15aec094f19cc01ab77cfe8d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-1800000">
            <a:off x="533403" y="2263773"/>
            <a:ext cx="4210049" cy="1708152"/>
          </a:xfrm>
          <a:prstGeom prst="rect">
            <a:avLst/>
          </a:prstGeom>
        </p:spPr>
      </p:pic>
      <p:pic>
        <p:nvPicPr>
          <p:cNvPr id="4" name="Рисунок 3" descr="image-0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-1800000">
            <a:off x="2217585" y="3648073"/>
            <a:ext cx="4147089" cy="1781175"/>
          </a:xfrm>
          <a:prstGeom prst="rect">
            <a:avLst/>
          </a:prstGeom>
        </p:spPr>
      </p:pic>
      <p:pic>
        <p:nvPicPr>
          <p:cNvPr id="7" name="Рисунок 6" descr="wpid-a-my-prodvigaemsya-k-sleduyuschey-kategorii_i_1.jp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810251" y="2119958"/>
            <a:ext cx="3333750" cy="3483918"/>
          </a:xfrm>
          <a:prstGeom prst="rect">
            <a:avLst/>
          </a:prstGeom>
        </p:spPr>
      </p:pic>
    </p:spTree>
  </p:cSld>
  <p:clrMapOvr>
    <a:masterClrMapping/>
  </p:clrMapOvr>
  <p:transition spd="med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23875" y="353110"/>
            <a:ext cx="7962900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А.Полонский   «Лёгкий  ветерок»</a:t>
            </a:r>
          </a:p>
          <a:p>
            <a:pPr algn="ctr"/>
            <a:endParaRPr lang="ru-RU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B0F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151888" y="5254109"/>
            <a:ext cx="525855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Исп.  Белозёров  Константин</a:t>
            </a:r>
            <a:endParaRPr lang="ru-RU" sz="3200" dirty="0"/>
          </a:p>
        </p:txBody>
      </p:sp>
      <p:pic>
        <p:nvPicPr>
          <p:cNvPr id="4" name="Рисунок 3" descr="i (11)_cr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6899" y="1171576"/>
            <a:ext cx="5086351" cy="3850865"/>
          </a:xfrm>
          <a:prstGeom prst="rect">
            <a:avLst/>
          </a:prstGeom>
          <a:ln w="12700">
            <a:solidFill>
              <a:srgbClr val="00B0F0"/>
            </a:solidFill>
          </a:ln>
        </p:spPr>
      </p:pic>
    </p:spTree>
  </p:cSld>
  <p:clrMapOvr>
    <a:masterClrMapping/>
  </p:clrMapOvr>
  <p:transition spd="med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Uchenik_Uchenitsa_SHkol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4615" y="1209675"/>
            <a:ext cx="4972319" cy="4429125"/>
          </a:xfrm>
          <a:prstGeom prst="rect">
            <a:avLst/>
          </a:prstGeom>
          <a:ln>
            <a:noFill/>
          </a:ln>
        </p:spPr>
      </p:pic>
      <p:sp>
        <p:nvSpPr>
          <p:cNvPr id="8" name="Прямоугольник 7"/>
          <p:cNvSpPr/>
          <p:nvPr/>
        </p:nvSpPr>
        <p:spPr>
          <a:xfrm>
            <a:off x="942975" y="328910"/>
            <a:ext cx="6905625" cy="769441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InflateBottom">
              <a:avLst/>
            </a:prstTxWarp>
            <a:spAutoFit/>
          </a:bodyPr>
          <a:lstStyle/>
          <a:p>
            <a:pPr algn="ctr"/>
            <a:r>
              <a:rPr lang="ru-RU" sz="4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Детство – это  Я  и  ТЫ!</a:t>
            </a:r>
            <a:endParaRPr lang="ru-RU" sz="4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13" name="Рисунок 12" descr="14501588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4825" y="1300598"/>
            <a:ext cx="1390651" cy="2050770"/>
          </a:xfrm>
          <a:prstGeom prst="rect">
            <a:avLst/>
          </a:prstGeom>
        </p:spPr>
      </p:pic>
      <p:pic>
        <p:nvPicPr>
          <p:cNvPr id="14" name="Рисунок 13" descr="4730_html_m4241dd0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18241" y="1344762"/>
            <a:ext cx="1492396" cy="1636563"/>
          </a:xfrm>
          <a:prstGeom prst="rect">
            <a:avLst/>
          </a:prstGeom>
        </p:spPr>
      </p:pic>
      <p:pic>
        <p:nvPicPr>
          <p:cNvPr id="17" name="Рисунок 16" descr="i_cr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3376" y="3557145"/>
            <a:ext cx="1928812" cy="1405380"/>
          </a:xfrm>
          <a:prstGeom prst="ellipse">
            <a:avLst/>
          </a:prstGeom>
          <a:ln>
            <a:solidFill>
              <a:srgbClr val="0070C0"/>
            </a:solidFill>
          </a:ln>
        </p:spPr>
      </p:pic>
      <p:pic>
        <p:nvPicPr>
          <p:cNvPr id="25" name="Рисунок 24" descr="c452af2487c0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346098" y="5819775"/>
            <a:ext cx="483859" cy="504826"/>
          </a:xfrm>
          <a:prstGeom prst="rect">
            <a:avLst/>
          </a:prstGeom>
        </p:spPr>
      </p:pic>
      <p:pic>
        <p:nvPicPr>
          <p:cNvPr id="27" name="Рисунок 26" descr="dlja_psikhologa_cr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115175" y="3501627"/>
            <a:ext cx="1666876" cy="1701603"/>
          </a:xfrm>
          <a:prstGeom prst="rect">
            <a:avLst/>
          </a:prstGeom>
        </p:spPr>
      </p:pic>
      <p:pic>
        <p:nvPicPr>
          <p:cNvPr id="28" name="Рисунок 27" descr="0_91a16_42f6ee8d_orig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333501" y="5993294"/>
            <a:ext cx="1061902" cy="550381"/>
          </a:xfrm>
          <a:prstGeom prst="rect">
            <a:avLst/>
          </a:prstGeom>
        </p:spPr>
      </p:pic>
      <p:pic>
        <p:nvPicPr>
          <p:cNvPr id="30" name="Рисунок 29" descr="95247785_0_74efb_73376758_XXXL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2054140" y="5448300"/>
            <a:ext cx="916137" cy="819150"/>
          </a:xfrm>
          <a:prstGeom prst="rect">
            <a:avLst/>
          </a:prstGeom>
        </p:spPr>
      </p:pic>
      <p:pic>
        <p:nvPicPr>
          <p:cNvPr id="31" name="Рисунок 30" descr="clipart-20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751775" y="5505450"/>
            <a:ext cx="499587" cy="571500"/>
          </a:xfrm>
          <a:prstGeom prst="rect">
            <a:avLst/>
          </a:prstGeom>
        </p:spPr>
      </p:pic>
      <p:pic>
        <p:nvPicPr>
          <p:cNvPr id="32" name="Рисунок 31" descr="0_11fcc6_f514db2_orig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2444490" y="5954602"/>
            <a:ext cx="2308485" cy="599638"/>
          </a:xfrm>
          <a:prstGeom prst="rect">
            <a:avLst/>
          </a:prstGeom>
        </p:spPr>
      </p:pic>
    </p:spTree>
  </p:cSld>
  <p:clrMapOvr>
    <a:masterClrMapping/>
  </p:clrMapOvr>
  <p:transition spd="med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81025" y="400735"/>
            <a:ext cx="7286626" cy="1446550"/>
          </a:xfrm>
          <a:prstGeom prst="rect">
            <a:avLst/>
          </a:prstGeom>
        </p:spPr>
        <p:txBody>
          <a:bodyPr wrap="square">
            <a:prstTxWarp prst="textInflateBottom">
              <a:avLst/>
            </a:prstTxWarp>
            <a:spAutoFit/>
          </a:bodyPr>
          <a:lstStyle/>
          <a:p>
            <a:pPr algn="ctr"/>
            <a:r>
              <a:rPr lang="ru-RU" sz="4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Наши</a:t>
            </a:r>
          </a:p>
          <a:p>
            <a:pPr algn="ctr"/>
            <a:r>
              <a:rPr lang="ru-RU" sz="4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музыкальные  сказки</a:t>
            </a:r>
            <a:endParaRPr lang="ru-RU" sz="4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3" name="Рисунок 2" descr="56e4a2f36549cc4df7f5329e863ab89e.jpg"/>
          <p:cNvPicPr>
            <a:picLocks noChangeAspect="1"/>
          </p:cNvPicPr>
          <p:nvPr/>
        </p:nvPicPr>
        <p:blipFill>
          <a:blip r:embed="rId2">
            <a:clrChange>
              <a:clrFrom>
                <a:srgbClr val="EDEBEC"/>
              </a:clrFrom>
              <a:clrTo>
                <a:srgbClr val="EDEBEC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47900" y="1504950"/>
            <a:ext cx="4581525" cy="4563198"/>
          </a:xfrm>
          <a:prstGeom prst="rect">
            <a:avLst/>
          </a:prstGeom>
        </p:spPr>
      </p:pic>
    </p:spTree>
  </p:cSld>
  <p:clrMapOvr>
    <a:masterClrMapping/>
  </p:clrMapOvr>
  <p:transition spd="med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5750" y="396359"/>
            <a:ext cx="808672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Ф.Черчелль</a:t>
            </a:r>
            <a:r>
              <a:rPr lang="ru-RU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 «Белоснежка»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997485" y="5606534"/>
            <a:ext cx="441223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Исп.  Родионова  Нелли</a:t>
            </a:r>
            <a:endParaRPr lang="ru-RU" sz="3200" dirty="0"/>
          </a:p>
        </p:txBody>
      </p:sp>
      <p:pic>
        <p:nvPicPr>
          <p:cNvPr id="5" name="Рисунок 4" descr="28285-snow-white-and-the-seven-dwarfs-1920x1080-cartoon-wallpaper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6366" y="1133475"/>
            <a:ext cx="6824133" cy="3838575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</p:spTree>
  </p:cSld>
  <p:clrMapOvr>
    <a:masterClrMapping/>
  </p:clrMapOvr>
  <p:transition spd="med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010275" y="1406009"/>
            <a:ext cx="29718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С.Майкапар</a:t>
            </a:r>
            <a:r>
              <a:rPr lang="ru-RU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</a:p>
          <a:p>
            <a:pPr algn="ctr"/>
            <a:r>
              <a:rPr lang="ru-RU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«Мотылёк»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5743576" y="3034784"/>
            <a:ext cx="340042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Исполняет  </a:t>
            </a:r>
          </a:p>
          <a:p>
            <a:pPr algn="ctr"/>
            <a:r>
              <a:rPr lang="ru-RU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Криворучко </a:t>
            </a:r>
          </a:p>
          <a:p>
            <a:pPr algn="ctr"/>
            <a:r>
              <a:rPr lang="ru-RU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Елизавета</a:t>
            </a:r>
            <a:endParaRPr lang="ru-RU" sz="3200" dirty="0"/>
          </a:p>
        </p:txBody>
      </p:sp>
      <p:pic>
        <p:nvPicPr>
          <p:cNvPr id="4" name="Рисунок 3" descr="lisy108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6301" y="428627"/>
            <a:ext cx="5133974" cy="5133974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</p:spTree>
  </p:cSld>
  <p:clrMapOvr>
    <a:masterClrMapping/>
  </p:clrMapOvr>
  <p:transition spd="med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991100" y="1310759"/>
            <a:ext cx="361949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Детская  песня  </a:t>
            </a:r>
          </a:p>
          <a:p>
            <a:pPr algn="ctr"/>
            <a:r>
              <a:rPr lang="ru-RU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«Серенький  козлик»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714467" y="4311134"/>
            <a:ext cx="427713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Исп.  </a:t>
            </a:r>
            <a:r>
              <a:rPr lang="ru-RU" sz="32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Российцев</a:t>
            </a:r>
            <a:r>
              <a:rPr lang="ru-RU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 Павел</a:t>
            </a:r>
            <a:endParaRPr lang="ru-RU" sz="3200" dirty="0"/>
          </a:p>
        </p:txBody>
      </p:sp>
      <p:pic>
        <p:nvPicPr>
          <p:cNvPr id="7" name="Рисунок 6" descr="02lab9vem1269597841_cr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5421" y="552451"/>
            <a:ext cx="3743634" cy="5429249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</p:spTree>
  </p:cSld>
  <p:clrMapOvr>
    <a:masterClrMapping/>
  </p:clrMapOvr>
  <p:transition spd="med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7174" y="291584"/>
            <a:ext cx="834390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Е.Крылатов</a:t>
            </a:r>
            <a:r>
              <a:rPr lang="ru-RU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 «Колыбельная  Медведицы»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083210" y="5549384"/>
            <a:ext cx="430758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Исп.  Попов  Владимир</a:t>
            </a:r>
            <a:endParaRPr lang="ru-RU" sz="3200" dirty="0"/>
          </a:p>
        </p:txBody>
      </p:sp>
      <p:pic>
        <p:nvPicPr>
          <p:cNvPr id="8" name="Рисунок 7" descr="i_cr_cr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9674" y="1076324"/>
            <a:ext cx="6600826" cy="4263033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</p:spTree>
  </p:cSld>
  <p:clrMapOvr>
    <a:masterClrMapping/>
  </p:clrMapOvr>
  <p:transition spd="med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95275" y="396359"/>
            <a:ext cx="812482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С.Петерсен</a:t>
            </a:r>
            <a:r>
              <a:rPr lang="ru-RU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 «Марш  гусей»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007010" y="5654159"/>
            <a:ext cx="400584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Исп.  </a:t>
            </a:r>
            <a:r>
              <a:rPr lang="ru-RU" sz="32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Шукаева</a:t>
            </a:r>
            <a:r>
              <a:rPr lang="ru-RU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 Дарья</a:t>
            </a:r>
            <a:endParaRPr lang="ru-RU" sz="3200" dirty="0"/>
          </a:p>
        </p:txBody>
      </p:sp>
      <p:pic>
        <p:nvPicPr>
          <p:cNvPr id="5" name="Рисунок 4" descr="i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4075" y="1123950"/>
            <a:ext cx="4457700" cy="4457700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</p:spTree>
  </p:cSld>
  <p:clrMapOvr>
    <a:masterClrMapping/>
  </p:clrMapOvr>
  <p:transition spd="med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14325" y="348734"/>
            <a:ext cx="809625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Русская  народная  песня  «Жучка  и  Кот»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216560" y="5597009"/>
            <a:ext cx="355738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Исп.  Леонов  Иван</a:t>
            </a:r>
            <a:endParaRPr lang="ru-RU" sz="3200" dirty="0"/>
          </a:p>
        </p:txBody>
      </p:sp>
      <p:pic>
        <p:nvPicPr>
          <p:cNvPr id="6" name="Рисунок 5" descr="CBJCoTvtaYQ_cr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0125" y="1076324"/>
            <a:ext cx="7016687" cy="4267201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</p:spTree>
  </p:cSld>
  <p:clrMapOvr>
    <a:masterClrMapping/>
  </p:clrMapOvr>
  <p:transition spd="med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66700" y="339209"/>
            <a:ext cx="814387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А.Спадавеккиа</a:t>
            </a:r>
            <a:r>
              <a:rPr lang="ru-RU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 «Добрый  жук»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254660" y="5473184"/>
            <a:ext cx="441800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Исп.  </a:t>
            </a:r>
            <a:r>
              <a:rPr lang="ru-RU" sz="32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Башина</a:t>
            </a:r>
            <a:r>
              <a:rPr lang="ru-RU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 Виктория</a:t>
            </a:r>
            <a:endParaRPr lang="ru-RU" sz="3200" dirty="0"/>
          </a:p>
        </p:txBody>
      </p:sp>
      <p:pic>
        <p:nvPicPr>
          <p:cNvPr id="7" name="Рисунок 6" descr="10_cr_cr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2524" y="1171575"/>
            <a:ext cx="6753226" cy="4258875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pic>
        <p:nvPicPr>
          <p:cNvPr id="8" name="Рисунок 7" descr="ar121915645719236_cr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705028" y="3943350"/>
            <a:ext cx="3305621" cy="2697707"/>
          </a:xfrm>
          <a:prstGeom prst="rect">
            <a:avLst/>
          </a:prstGeom>
        </p:spPr>
      </p:pic>
    </p:spTree>
  </p:cSld>
  <p:clrMapOvr>
    <a:masterClrMapping/>
  </p:clrMapOvr>
  <p:transition spd="med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66700" y="367784"/>
            <a:ext cx="81914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А.Роули</a:t>
            </a:r>
            <a:r>
              <a:rPr lang="ru-RU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 «Волк  на  мотоцикле»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102260" y="5330309"/>
            <a:ext cx="499322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Исп.  Чернецов  Александр</a:t>
            </a:r>
            <a:endParaRPr lang="ru-RU" sz="3200" dirty="0"/>
          </a:p>
        </p:txBody>
      </p:sp>
      <p:pic>
        <p:nvPicPr>
          <p:cNvPr id="7" name="Рисунок 6" descr="8e921b8f2951_cr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5849" y="1138468"/>
            <a:ext cx="5911276" cy="4198540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</p:spTree>
  </p:cSld>
  <p:clrMapOvr>
    <a:masterClrMapping/>
  </p:clrMapOvr>
  <p:transition spd="med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857751" y="1501259"/>
            <a:ext cx="398145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И.Ядова</a:t>
            </a:r>
            <a:r>
              <a:rPr lang="ru-RU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 </a:t>
            </a:r>
          </a:p>
          <a:p>
            <a:pPr algn="ctr"/>
            <a:r>
              <a:rPr lang="ru-RU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«Принцесса»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826535" y="3272909"/>
            <a:ext cx="413286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Исп.  Суворова  Софья</a:t>
            </a:r>
            <a:endParaRPr lang="ru-RU" sz="3200" dirty="0"/>
          </a:p>
        </p:txBody>
      </p:sp>
      <p:pic>
        <p:nvPicPr>
          <p:cNvPr id="4" name="Рисунок 3" descr="youloveit_ru_novye_kartinki_disney_princ_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7093" y="609600"/>
            <a:ext cx="3719760" cy="5494476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</p:spTree>
  </p:cSld>
  <p:clrMapOvr>
    <a:masterClrMapping/>
  </p:clrMapOvr>
  <p:transition spd="med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мусорг_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725" y="1741041"/>
            <a:ext cx="4356841" cy="2916684"/>
          </a:xfrm>
          <a:prstGeom prst="rect">
            <a:avLst/>
          </a:prstGeom>
          <a:ln w="19050">
            <a:solidFill>
              <a:srgbClr val="0070C0"/>
            </a:solidFill>
          </a:ln>
        </p:spPr>
      </p:pic>
      <p:sp>
        <p:nvSpPr>
          <p:cNvPr id="5" name="Прямоугольник 4"/>
          <p:cNvSpPr/>
          <p:nvPr/>
        </p:nvSpPr>
        <p:spPr>
          <a:xfrm>
            <a:off x="904875" y="390525"/>
            <a:ext cx="6800850" cy="1247775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InflateBottom">
              <a:avLst/>
            </a:prstTxWarp>
            <a:spAutoFit/>
          </a:bodyPr>
          <a:lstStyle/>
          <a:p>
            <a:pPr algn="ctr"/>
            <a: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«Детская   м</a:t>
            </a:r>
            <a:r>
              <a:rPr lang="ru-RU" sz="2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узыкальная  школа №</a:t>
            </a:r>
            <a: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1</a:t>
            </a:r>
            <a:r>
              <a:rPr lang="ru-RU" sz="2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</a:p>
          <a:p>
            <a:pPr algn="ctr"/>
            <a: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имени    М.П.Мусоргского»</a:t>
            </a:r>
            <a:endParaRPr lang="ru-RU" sz="2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B0F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6" name="Рисунок 5" descr="DSC_082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81876" y="2352675"/>
            <a:ext cx="4176374" cy="2800350"/>
          </a:xfrm>
          <a:prstGeom prst="rect">
            <a:avLst/>
          </a:prstGeom>
          <a:ln w="19050">
            <a:solidFill>
              <a:srgbClr val="5B9BD5"/>
            </a:solidFill>
          </a:ln>
        </p:spPr>
      </p:pic>
      <p:pic>
        <p:nvPicPr>
          <p:cNvPr id="7" name="Рисунок 6" descr="aeff6b95f37dcd4d5b309f8261b7969b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-720000">
            <a:off x="346725" y="1383875"/>
            <a:ext cx="893846" cy="1143738"/>
          </a:xfrm>
          <a:prstGeom prst="rect">
            <a:avLst/>
          </a:prstGeom>
          <a:ln>
            <a:solidFill>
              <a:srgbClr val="00B0F0"/>
            </a:solidFill>
          </a:ln>
        </p:spPr>
      </p:pic>
      <p:sp>
        <p:nvSpPr>
          <p:cNvPr id="10" name="Прямоугольник 9"/>
          <p:cNvSpPr/>
          <p:nvPr/>
        </p:nvSpPr>
        <p:spPr>
          <a:xfrm>
            <a:off x="704850" y="5263634"/>
            <a:ext cx="649604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Наше  детство  МУЗЫКАЛЬНОЕ!</a:t>
            </a:r>
            <a:endParaRPr lang="ru-RU" sz="32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med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47650" y="348734"/>
            <a:ext cx="795337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Е.Дербенко</a:t>
            </a:r>
            <a:r>
              <a:rPr lang="ru-RU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 «Поросята  и  серый  волк»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007010" y="5454134"/>
            <a:ext cx="497482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Исп.  Юшкевич  Александр</a:t>
            </a:r>
            <a:endParaRPr lang="ru-RU" sz="3200" dirty="0"/>
          </a:p>
        </p:txBody>
      </p:sp>
      <p:pic>
        <p:nvPicPr>
          <p:cNvPr id="4" name="Рисунок 3" descr="i (5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3499" y="1144466"/>
            <a:ext cx="6429375" cy="4203822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</p:spTree>
  </p:cSld>
  <p:clrMapOvr>
    <a:masterClrMapping/>
  </p:clrMapOvr>
  <p:transition spd="med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11785" y="5425559"/>
            <a:ext cx="459292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Исп.  Юркина  Анастасия</a:t>
            </a:r>
            <a:endParaRPr lang="ru-RU" sz="32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76225" y="358259"/>
            <a:ext cx="814387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Э.Градески</a:t>
            </a:r>
            <a:r>
              <a:rPr lang="ru-RU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 «Мороженое»</a:t>
            </a:r>
          </a:p>
        </p:txBody>
      </p:sp>
      <p:pic>
        <p:nvPicPr>
          <p:cNvPr id="5" name="Рисунок 4" descr="i (7).jpg"/>
          <p:cNvPicPr>
            <a:picLocks noChangeAspect="1"/>
          </p:cNvPicPr>
          <p:nvPr/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323974" y="1217468"/>
            <a:ext cx="6381751" cy="4130820"/>
          </a:xfrm>
          <a:prstGeom prst="rect">
            <a:avLst/>
          </a:prstGeom>
        </p:spPr>
      </p:pic>
    </p:spTree>
  </p:cSld>
  <p:clrMapOvr>
    <a:masterClrMapping/>
  </p:clrMapOvr>
  <p:transition spd="med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83210" y="5473184"/>
            <a:ext cx="446186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Исп.  Корсаков  Алексей</a:t>
            </a:r>
            <a:endParaRPr lang="ru-RU" sz="32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76225" y="358259"/>
            <a:ext cx="81533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Н.Петти</a:t>
            </a:r>
            <a:r>
              <a:rPr lang="ru-RU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 «Колёса»</a:t>
            </a:r>
          </a:p>
        </p:txBody>
      </p:sp>
      <p:pic>
        <p:nvPicPr>
          <p:cNvPr id="5" name="Рисунок 4" descr="i (10)_cr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175" y="2242261"/>
            <a:ext cx="3857625" cy="2453563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pic>
        <p:nvPicPr>
          <p:cNvPr id="8" name="Рисунок 7" descr="LKIz2xg-nOWk7exdKbLDz4XXXL4j3HpexhjNOf_P3YmryPKwJ94QGRtDb3Sbc6KY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4495798" y="1488539"/>
            <a:ext cx="4191001" cy="2657217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pic>
        <p:nvPicPr>
          <p:cNvPr id="7" name="Рисунок 6" descr="bike-children.jpe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649755" y="3067049"/>
            <a:ext cx="1017525" cy="1085851"/>
          </a:xfrm>
          <a:prstGeom prst="rect">
            <a:avLst/>
          </a:prstGeom>
        </p:spPr>
      </p:pic>
      <p:pic>
        <p:nvPicPr>
          <p:cNvPr id="9" name="Рисунок 8" descr="depositphotos_51513095-stock-photo-little-girl-roller-blading.jpg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404229" y="4485017"/>
            <a:ext cx="1006221" cy="1636509"/>
          </a:xfrm>
          <a:prstGeom prst="rect">
            <a:avLst/>
          </a:prstGeom>
        </p:spPr>
      </p:pic>
      <p:pic>
        <p:nvPicPr>
          <p:cNvPr id="10" name="Рисунок 9" descr="362095_скейтбординга-мальчика-фон-вектора-детей-древесины.jpg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60085" y="4349867"/>
            <a:ext cx="1507690" cy="1834916"/>
          </a:xfrm>
          <a:prstGeom prst="rect">
            <a:avLst/>
          </a:prstGeom>
        </p:spPr>
      </p:pic>
    </p:spTree>
  </p:cSld>
  <p:clrMapOvr>
    <a:masterClrMapping/>
  </p:clrMapOvr>
  <p:transition spd="med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09650" y="424160"/>
            <a:ext cx="7038975" cy="769441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InflateBottom">
              <a:avLst/>
            </a:prstTxWarp>
            <a:spAutoFit/>
          </a:bodyPr>
          <a:lstStyle/>
          <a:p>
            <a:pPr algn="ctr"/>
            <a:r>
              <a:rPr lang="ru-RU" sz="4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Музыкальная  мечта</a:t>
            </a:r>
            <a:endParaRPr lang="ru-RU" sz="4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3" name="Рисунок 2" descr="DSC_0638_c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43175" y="1343025"/>
            <a:ext cx="3262087" cy="4537903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pic>
        <p:nvPicPr>
          <p:cNvPr id="5" name="Рисунок 4" descr="51866135_cr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229349" y="3076194"/>
            <a:ext cx="2283333" cy="2115305"/>
          </a:xfrm>
          <a:prstGeom prst="rect">
            <a:avLst/>
          </a:prstGeom>
        </p:spPr>
      </p:pic>
      <p:pic>
        <p:nvPicPr>
          <p:cNvPr id="6" name="Рисунок 5" descr="2205311_stock-photo-cute-teenager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3F3F3"/>
              </a:clrFrom>
              <a:clrTo>
                <a:srgbClr val="F3F3F3">
                  <a:alpha val="0"/>
                </a:srgbClr>
              </a:clrTo>
            </a:clrChange>
            <a:lum contrast="10000"/>
          </a:blip>
          <a:stretch>
            <a:fillRect/>
          </a:stretch>
        </p:blipFill>
        <p:spPr>
          <a:xfrm>
            <a:off x="356528" y="1581150"/>
            <a:ext cx="2015197" cy="2057400"/>
          </a:xfrm>
          <a:prstGeom prst="rect">
            <a:avLst/>
          </a:prstGeom>
        </p:spPr>
      </p:pic>
      <p:pic>
        <p:nvPicPr>
          <p:cNvPr id="9" name="Рисунок 8" descr="3a37aa7af09a.jpg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47738" y="5860868"/>
            <a:ext cx="757238" cy="692332"/>
          </a:xfrm>
          <a:prstGeom prst="rect">
            <a:avLst/>
          </a:prstGeom>
        </p:spPr>
      </p:pic>
      <p:pic>
        <p:nvPicPr>
          <p:cNvPr id="10" name="Рисунок 9" descr="3a37aa7af09a.jpg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433763" y="5975168"/>
            <a:ext cx="757238" cy="692332"/>
          </a:xfrm>
          <a:prstGeom prst="rect">
            <a:avLst/>
          </a:prstGeom>
        </p:spPr>
      </p:pic>
      <p:pic>
        <p:nvPicPr>
          <p:cNvPr id="11" name="Рисунок 10" descr="3a37aa7af09a.jpg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33513" y="5927543"/>
            <a:ext cx="757238" cy="692332"/>
          </a:xfrm>
          <a:prstGeom prst="rect">
            <a:avLst/>
          </a:prstGeom>
        </p:spPr>
      </p:pic>
      <p:pic>
        <p:nvPicPr>
          <p:cNvPr id="12" name="Рисунок 11" descr="3a37aa7af09a.jpg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57413" y="6013268"/>
            <a:ext cx="757238" cy="692332"/>
          </a:xfrm>
          <a:prstGeom prst="rect">
            <a:avLst/>
          </a:prstGeom>
        </p:spPr>
      </p:pic>
      <p:pic>
        <p:nvPicPr>
          <p:cNvPr id="13" name="Рисунок 12" descr="3a37aa7af09a.jpg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824163" y="6032318"/>
            <a:ext cx="757238" cy="692332"/>
          </a:xfrm>
          <a:prstGeom prst="rect">
            <a:avLst/>
          </a:prstGeom>
        </p:spPr>
      </p:pic>
    </p:spTree>
  </p:cSld>
  <p:clrMapOvr>
    <a:masterClrMapping/>
  </p:clrMapOvr>
  <p:transition spd="med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 (5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32237" y="981075"/>
            <a:ext cx="2780932" cy="4324350"/>
          </a:xfrm>
          <a:prstGeom prst="rect">
            <a:avLst/>
          </a:prstGeom>
          <a:ln w="12700">
            <a:solidFill>
              <a:srgbClr val="00B0F0"/>
            </a:solidFill>
          </a:ln>
        </p:spPr>
      </p:pic>
      <p:sp>
        <p:nvSpPr>
          <p:cNvPr id="4" name="Прямоугольник 3"/>
          <p:cNvSpPr/>
          <p:nvPr/>
        </p:nvSpPr>
        <p:spPr>
          <a:xfrm>
            <a:off x="304155" y="405110"/>
            <a:ext cx="5228932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…объём  самостоятельной  нагрузки</a:t>
            </a:r>
          </a:p>
          <a:p>
            <a: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о</a:t>
            </a:r>
            <a:r>
              <a:rPr lang="ru-RU" sz="2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бучающихся  по  учебным  </a:t>
            </a:r>
          </a:p>
          <a:p>
            <a: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предметам  в  неделю  планируется</a:t>
            </a:r>
          </a:p>
          <a:p>
            <a: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с</a:t>
            </a:r>
            <a:r>
              <a:rPr lang="ru-RU" sz="2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ледующим  образом:</a:t>
            </a:r>
            <a:endParaRPr lang="ru-RU" sz="2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B0F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80355" y="1995785"/>
            <a:ext cx="5461688" cy="440120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1-2  класс – 3 часа </a:t>
            </a:r>
          </a:p>
          <a:p>
            <a:pPr algn="ctr"/>
            <a:r>
              <a:rPr lang="ru-RU" sz="28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3-4  класс – 4 часа </a:t>
            </a:r>
          </a:p>
          <a:p>
            <a:pPr algn="ctr"/>
            <a:r>
              <a:rPr lang="ru-RU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5-6  класс – 5 часов  </a:t>
            </a:r>
          </a:p>
          <a:p>
            <a:pPr algn="ctr"/>
            <a:r>
              <a:rPr lang="ru-RU" sz="28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7-8  класс – 6 часов  </a:t>
            </a:r>
          </a:p>
          <a:p>
            <a:pPr algn="ctr"/>
            <a:r>
              <a:rPr lang="ru-RU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Ансамбль – 1,5  часа  </a:t>
            </a:r>
          </a:p>
          <a:p>
            <a:pPr algn="ctr"/>
            <a:r>
              <a:rPr lang="ru-RU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Слушание  музыки – 0,5 часа</a:t>
            </a:r>
          </a:p>
          <a:p>
            <a:pPr algn="ctr"/>
            <a:r>
              <a:rPr lang="ru-RU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Музыкальная  литература – 1  час</a:t>
            </a:r>
          </a:p>
          <a:p>
            <a:pPr algn="ctr"/>
            <a:r>
              <a:rPr lang="ru-RU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Сольфеджио – 1  час</a:t>
            </a:r>
          </a:p>
          <a:p>
            <a:endParaRPr lang="ru-RU" sz="2800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endParaRPr lang="ru-RU" sz="28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med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88781" y="5187434"/>
            <a:ext cx="3923190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Исп.  Юшкевич  Александр</a:t>
            </a:r>
          </a:p>
          <a:p>
            <a: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         Корсаков  Алексей</a:t>
            </a:r>
          </a:p>
          <a:p>
            <a: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         </a:t>
            </a:r>
            <a:r>
              <a:rPr lang="ru-RU" sz="24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Ефанова</a:t>
            </a:r>
            <a: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 Александра</a:t>
            </a:r>
            <a:endParaRPr lang="ru-RU" sz="24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66700" y="339209"/>
            <a:ext cx="81153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В.Шулешко</a:t>
            </a:r>
            <a:r>
              <a:rPr lang="ru-RU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 «Танцевальный  сувенир»</a:t>
            </a:r>
          </a:p>
        </p:txBody>
      </p:sp>
      <p:pic>
        <p:nvPicPr>
          <p:cNvPr id="4" name="Рисунок 3" descr="i (2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6850" y="1109662"/>
            <a:ext cx="5448300" cy="4043363"/>
          </a:xfrm>
          <a:prstGeom prst="rect">
            <a:avLst/>
          </a:prstGeom>
        </p:spPr>
      </p:pic>
    </p:spTree>
  </p:cSld>
  <p:clrMapOvr>
    <a:masterClrMapping/>
  </p:clrMapOvr>
  <p:transition spd="med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28625" y="233660"/>
            <a:ext cx="7978265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Традиционное  школьное  </a:t>
            </a:r>
          </a:p>
          <a:p>
            <a:pPr algn="ctr"/>
            <a:r>
              <a:rPr lang="ru-RU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единоборство</a:t>
            </a:r>
            <a:endParaRPr lang="ru-RU" sz="36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B0F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3" name="Рисунок 2" descr="i (7).jpg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76250" y="1585912"/>
            <a:ext cx="2903160" cy="3214687"/>
          </a:xfrm>
          <a:prstGeom prst="rect">
            <a:avLst/>
          </a:prstGeom>
        </p:spPr>
      </p:pic>
      <p:pic>
        <p:nvPicPr>
          <p:cNvPr id="4" name="Рисунок 3" descr="children-play-piano-little-girl-boy-playing-musical-class-36107319_cr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600450" y="2189396"/>
            <a:ext cx="4981574" cy="3437170"/>
          </a:xfrm>
          <a:prstGeom prst="rect">
            <a:avLst/>
          </a:prstGeom>
        </p:spPr>
      </p:pic>
    </p:spTree>
  </p:cSld>
  <p:clrMapOvr>
    <a:masterClrMapping/>
  </p:clrMapOvr>
  <p:transition spd="med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324351" y="1015484"/>
            <a:ext cx="4819649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Любимые </a:t>
            </a:r>
          </a:p>
          <a:p>
            <a:pPr algn="ctr"/>
            <a:r>
              <a:rPr lang="ru-RU" sz="4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предметы</a:t>
            </a:r>
            <a:endParaRPr lang="ru-RU" sz="4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B0F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4" name="Рисунок 3" descr="view.gif"/>
          <p:cNvPicPr>
            <a:picLocks noChangeAspect="1"/>
          </p:cNvPicPr>
          <p:nvPr/>
        </p:nvPicPr>
        <p:blipFill>
          <a:blip r:embed="rId2">
            <a:clrChange>
              <a:clrFrom>
                <a:srgbClr val="FEFFFF"/>
              </a:clrFrom>
              <a:clrTo>
                <a:srgbClr val="FE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74330" y="200025"/>
            <a:ext cx="4703299" cy="6397733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323330" y="1833860"/>
            <a:ext cx="2892138" cy="584775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Chevron">
              <a:avLst/>
            </a:prstTxWarp>
            <a:spAutoFit/>
          </a:bodyPr>
          <a:lstStyle/>
          <a:p>
            <a:pPr algn="ctr"/>
            <a:r>
              <a:rPr lang="ru-RU" sz="32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Специальность</a:t>
            </a:r>
            <a:endParaRPr lang="ru-RU" sz="32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28600" y="2853035"/>
            <a:ext cx="4848225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Слушание  музыки,  </a:t>
            </a:r>
          </a:p>
          <a:p>
            <a:pPr algn="ctr"/>
            <a:r>
              <a:rPr lang="ru-RU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муз. литература</a:t>
            </a:r>
          </a:p>
          <a:p>
            <a:pPr algn="ctr"/>
            <a:r>
              <a:rPr lang="ru-RU" sz="32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хор</a:t>
            </a:r>
            <a:endParaRPr lang="ru-RU" sz="32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FF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019175" y="4453235"/>
            <a:ext cx="2990850" cy="584775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ChevronInverted">
              <a:avLst/>
            </a:prstTxWarp>
            <a:spAutoFit/>
          </a:bodyPr>
          <a:lstStyle/>
          <a:p>
            <a:pPr algn="ctr"/>
            <a:r>
              <a:rPr lang="ru-RU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Сольфеджио</a:t>
            </a:r>
            <a:endParaRPr lang="ru-RU" sz="32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10" name="Рисунок 9" descr="Depositphotos_6856981_XXL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105399" y="3200841"/>
            <a:ext cx="3381375" cy="2300588"/>
          </a:xfrm>
          <a:prstGeom prst="rect">
            <a:avLst/>
          </a:prstGeom>
        </p:spPr>
      </p:pic>
    </p:spTree>
  </p:cSld>
  <p:clrMapOvr>
    <a:masterClrMapping/>
  </p:clrMapOvr>
  <p:transition spd="med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69749" y="348734"/>
            <a:ext cx="829322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Е.Дербенко</a:t>
            </a:r>
            <a:r>
              <a:rPr lang="ru-RU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 «Орловский  сувенир»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123950" y="4872335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Исп.  </a:t>
            </a:r>
            <a:r>
              <a:rPr lang="ru-RU" sz="24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Масич</a:t>
            </a:r>
            <a: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 Никита</a:t>
            </a:r>
          </a:p>
          <a:p>
            <a: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         Горбунов  Константин</a:t>
            </a:r>
          </a:p>
          <a:p>
            <a: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         Демьяненко  Е.В.</a:t>
            </a:r>
            <a:endParaRPr lang="ru-RU" sz="2400" dirty="0"/>
          </a:p>
        </p:txBody>
      </p:sp>
      <p:pic>
        <p:nvPicPr>
          <p:cNvPr id="13" name="Рисунок 12" descr="The-Angry-Birds-Movie-TRAILER-2.mp4-big_cr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4424" y="1265932"/>
            <a:ext cx="6905626" cy="3582294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</p:spTree>
  </p:cSld>
  <p:clrMapOvr>
    <a:masterClrMapping/>
  </p:clrMapOvr>
  <p:transition spd="med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69749" y="348734"/>
            <a:ext cx="829322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D818B3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Е.Дербенко</a:t>
            </a:r>
            <a:r>
              <a:rPr lang="ru-RU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D818B3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 «Орловский  сувенир»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123950" y="4872335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D818B3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Исп.  </a:t>
            </a:r>
            <a:r>
              <a:rPr lang="ru-RU" sz="24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D818B3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Масич</a:t>
            </a:r>
            <a: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D818B3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 Никита</a:t>
            </a:r>
          </a:p>
          <a:p>
            <a: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D818B3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         Горбунов  Константин</a:t>
            </a:r>
          </a:p>
          <a:p>
            <a: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D818B3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         Демьяненко  Е.В.</a:t>
            </a:r>
            <a:endParaRPr lang="ru-RU" sz="2400" dirty="0">
              <a:solidFill>
                <a:srgbClr val="D818B3"/>
              </a:solidFill>
            </a:endParaRPr>
          </a:p>
        </p:txBody>
      </p:sp>
      <p:pic>
        <p:nvPicPr>
          <p:cNvPr id="5" name="Рисунок 4" descr="150_mln_rubley_napravyat_na_remont_chetyrekh_ulits_na_severe_orla_dorogi_rossii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4025" y="1500188"/>
            <a:ext cx="3727450" cy="2795588"/>
          </a:xfrm>
          <a:prstGeom prst="rect">
            <a:avLst/>
          </a:prstGeom>
          <a:ln w="12700">
            <a:solidFill>
              <a:srgbClr val="00B050"/>
            </a:solidFill>
          </a:ln>
        </p:spPr>
      </p:pic>
      <p:pic>
        <p:nvPicPr>
          <p:cNvPr id="8" name="Рисунок 7" descr="607_90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4391024" y="2076451"/>
            <a:ext cx="4400551" cy="2933700"/>
          </a:xfrm>
          <a:prstGeom prst="rect">
            <a:avLst/>
          </a:prstGeom>
          <a:ln w="12700">
            <a:solidFill>
              <a:srgbClr val="00B050"/>
            </a:solidFill>
          </a:ln>
        </p:spPr>
      </p:pic>
    </p:spTree>
  </p:cSld>
  <p:clrMapOvr>
    <a:masterClrMapping/>
  </p:clrMapOvr>
  <p:transition spd="med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295275" y="400735"/>
            <a:ext cx="794384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З.Компанеец</a:t>
            </a:r>
            <a:r>
              <a:rPr lang="ru-RU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   «Мы  школьники»</a:t>
            </a:r>
            <a:endParaRPr lang="ru-RU" sz="32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B0F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117805" y="5254109"/>
            <a:ext cx="529164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Исп. </a:t>
            </a:r>
            <a:r>
              <a:rPr lang="ru-RU" sz="32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Солнышкин</a:t>
            </a:r>
            <a:r>
              <a:rPr lang="ru-RU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 Александр</a:t>
            </a:r>
            <a:endParaRPr lang="ru-RU" sz="32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B05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13" name="Рисунок 12" descr="7963501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5325" y="1216024"/>
            <a:ext cx="5258608" cy="3908425"/>
          </a:xfrm>
          <a:prstGeom prst="rect">
            <a:avLst/>
          </a:prstGeom>
          <a:ln w="12700">
            <a:solidFill>
              <a:srgbClr val="5B9BD5"/>
            </a:solidFill>
          </a:ln>
        </p:spPr>
      </p:pic>
    </p:spTree>
  </p:cSld>
  <p:clrMapOvr>
    <a:masterClrMapping/>
  </p:clrMapOvr>
  <p:transition spd="med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600" decel="100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6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6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6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19175" y="424934"/>
            <a:ext cx="6953250" cy="718065"/>
          </a:xfrm>
          <a:prstGeom prst="rect">
            <a:avLst/>
          </a:prstGeom>
        </p:spPr>
        <p:txBody>
          <a:bodyPr wrap="square">
            <a:prstTxWarp prst="textInflateBottom">
              <a:avLst/>
            </a:prstTxWarp>
            <a:spAutoFit/>
          </a:bodyPr>
          <a:lstStyle/>
          <a:p>
            <a:pPr algn="ctr"/>
            <a:r>
              <a:rPr lang="ru-RU" sz="4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Любимые  песни</a:t>
            </a:r>
            <a:endParaRPr lang="ru-RU" sz="4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3" name="Рисунок 2" descr="ми тми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EFF"/>
              </a:clrFrom>
              <a:clrTo>
                <a:srgbClr val="FFFE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781174" y="1228725"/>
            <a:ext cx="4657726" cy="4657726"/>
          </a:xfrm>
          <a:prstGeom prst="rect">
            <a:avLst/>
          </a:prstGeom>
        </p:spPr>
      </p:pic>
    </p:spTree>
  </p:cSld>
  <p:clrMapOvr>
    <a:masterClrMapping/>
  </p:clrMapOvr>
  <p:transition spd="med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52450" y="396359"/>
            <a:ext cx="78867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А.Блантер</a:t>
            </a:r>
            <a:r>
              <a:rPr lang="ru-RU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 «Катюша»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057275" y="5424785"/>
            <a:ext cx="539115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Исп.  Богданов  Дмитрий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542925" y="2143036"/>
            <a:ext cx="4572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4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«Расцветали   яблони  и  груши,</a:t>
            </a:r>
            <a:br>
              <a:rPr lang="ru-RU" sz="24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4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Поплыли   туманы  над  рекой.</a:t>
            </a:r>
            <a:br>
              <a:rPr lang="ru-RU" sz="24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4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Выходила   на  берег   Катюша,</a:t>
            </a:r>
            <a:br>
              <a:rPr lang="ru-RU" sz="24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4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  высокий  берег  на  крутой».</a:t>
            </a:r>
            <a:endParaRPr lang="ru-RU" sz="24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Рисунок 4" descr="i (15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1049" y="1343025"/>
            <a:ext cx="2908075" cy="3943350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</p:spTree>
  </p:cSld>
  <p:clrMapOvr>
    <a:masterClrMapping/>
  </p:clrMapOvr>
  <p:transition spd="med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71475" y="396359"/>
            <a:ext cx="782002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Русская  народная  песня  «Коробейники»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095374" y="5272385"/>
            <a:ext cx="440055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Исп.  </a:t>
            </a:r>
            <a:r>
              <a:rPr lang="ru-RU" sz="28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Киенко</a:t>
            </a:r>
            <a:r>
              <a:rPr lang="ru-RU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 Василий,  </a:t>
            </a:r>
          </a:p>
          <a:p>
            <a:r>
              <a:rPr lang="ru-RU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         </a:t>
            </a:r>
            <a:r>
              <a:rPr lang="ru-RU" sz="28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Киенко</a:t>
            </a:r>
            <a:r>
              <a:rPr lang="ru-RU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 Александр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09574" y="1117164"/>
            <a:ext cx="6858001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«Ой,  полна,  полна  моя  коробушка,</a:t>
            </a:r>
            <a:br>
              <a:rPr lang="ru-RU" sz="28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8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Есть  и ситец, и парча,</a:t>
            </a:r>
            <a:br>
              <a:rPr lang="ru-RU" sz="28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8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Пожалей,  моя  зазнобушка,</a:t>
            </a:r>
            <a:br>
              <a:rPr lang="ru-RU" sz="28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8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Молодецкого  плеча!</a:t>
            </a:r>
            <a:br>
              <a:rPr lang="ru-RU" sz="28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8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8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8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Пойду  выйду в рожь высокую,</a:t>
            </a:r>
            <a:br>
              <a:rPr lang="ru-RU" sz="28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8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Там  до  ночки  погожу,</a:t>
            </a:r>
            <a:br>
              <a:rPr lang="ru-RU" sz="28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8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  завижу  черноокую –</a:t>
            </a:r>
            <a:br>
              <a:rPr lang="ru-RU" sz="28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8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Все  товары  разложу».</a:t>
            </a:r>
            <a:endParaRPr lang="ru-RU" sz="28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Рисунок 4" descr="4913624_cr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67350" y="1849464"/>
            <a:ext cx="3265553" cy="3280322"/>
          </a:xfrm>
          <a:prstGeom prst="rect">
            <a:avLst/>
          </a:prstGeom>
          <a:ln w="12700">
            <a:solidFill>
              <a:srgbClr val="5B9BD5"/>
            </a:solidFill>
          </a:ln>
        </p:spPr>
      </p:pic>
    </p:spTree>
  </p:cSld>
  <p:clrMapOvr>
    <a:masterClrMapping/>
  </p:clrMapOvr>
  <p:transition spd="med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7175" y="377309"/>
            <a:ext cx="810577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А.Новиков  «Смуглянка»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295400" y="5415260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Исп.  Шатров  Ефим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295400" y="3928319"/>
            <a:ext cx="513397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Раскудрявый</a:t>
            </a:r>
            <a:r>
              <a:rPr lang="ru-RU" sz="20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клён  зелёный,  лист  резной</a:t>
            </a:r>
            <a:br>
              <a:rPr lang="ru-RU" sz="20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   влюбленный   и  смущенный  пред  тобой</a:t>
            </a:r>
            <a:br>
              <a:rPr lang="ru-RU" sz="20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Клен   зелёный,   да  клён   кудрявый</a:t>
            </a:r>
            <a:br>
              <a:rPr lang="ru-RU" sz="20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Да   </a:t>
            </a:r>
            <a:r>
              <a:rPr lang="ru-RU" sz="2000" b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раскудрявый</a:t>
            </a:r>
            <a:r>
              <a:rPr lang="ru-RU" sz="20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 резной</a:t>
            </a:r>
            <a:br>
              <a:rPr lang="ru-RU" sz="20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0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sz="20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152650" y="1102489"/>
            <a:ext cx="3800475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Как-то  летом  на  рассвете</a:t>
            </a:r>
            <a:br>
              <a:rPr lang="ru-RU" sz="20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Заглянул  в  соседний  сад</a:t>
            </a:r>
            <a:br>
              <a:rPr lang="ru-RU" sz="20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Там   смуглянка-молдаванка</a:t>
            </a:r>
            <a:br>
              <a:rPr lang="ru-RU" sz="20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Собирает   виноград</a:t>
            </a:r>
            <a:br>
              <a:rPr lang="ru-RU" sz="20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  краснею,  я  бледнею</a:t>
            </a:r>
            <a:br>
              <a:rPr lang="ru-RU" sz="20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Захотелось   вдруг  сказать:</a:t>
            </a:r>
            <a:br>
              <a:rPr lang="ru-RU" sz="20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Станем   над   рекою</a:t>
            </a:r>
            <a:br>
              <a:rPr lang="ru-RU" sz="20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Зорьки  летние  встречать ?</a:t>
            </a:r>
            <a:br>
              <a:rPr lang="ru-RU" sz="20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0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sz="20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Рисунок 5" descr="147244550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6496049" y="1520638"/>
            <a:ext cx="2305050" cy="3669928"/>
          </a:xfrm>
          <a:prstGeom prst="rect">
            <a:avLst/>
          </a:prstGeom>
          <a:ln w="12700">
            <a:solidFill>
              <a:srgbClr val="5B9BD5"/>
            </a:solidFill>
          </a:ln>
        </p:spPr>
      </p:pic>
      <p:pic>
        <p:nvPicPr>
          <p:cNvPr id="7" name="Рисунок 6" descr="military-clipart-pictures-of-soldiers-fre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649" y="790243"/>
            <a:ext cx="1554199" cy="2943558"/>
          </a:xfrm>
          <a:prstGeom prst="rect">
            <a:avLst/>
          </a:prstGeom>
        </p:spPr>
      </p:pic>
    </p:spTree>
  </p:cSld>
  <p:clrMapOvr>
    <a:masterClrMapping/>
  </p:clrMapOvr>
  <p:transition spd="med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71549" y="405884"/>
            <a:ext cx="7115175" cy="769441"/>
          </a:xfrm>
          <a:prstGeom prst="rect">
            <a:avLst/>
          </a:prstGeom>
        </p:spPr>
        <p:txBody>
          <a:bodyPr wrap="none">
            <a:prstTxWarp prst="textInflateBottom">
              <a:avLst/>
            </a:prstTxWarp>
            <a:spAutoFit/>
          </a:bodyPr>
          <a:lstStyle/>
          <a:p>
            <a:pPr algn="ctr"/>
            <a:r>
              <a:rPr lang="ru-RU" sz="4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Музыкальные  знания</a:t>
            </a:r>
            <a:endParaRPr lang="ru-RU" sz="4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3" name="Рисунок 2" descr="depositphotos_66520619-stock-illustration-children-choir-kids-choir-singing.jpg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24001" y="1205419"/>
            <a:ext cx="5743574" cy="4566731"/>
          </a:xfrm>
          <a:prstGeom prst="rect">
            <a:avLst/>
          </a:prstGeom>
        </p:spPr>
      </p:pic>
    </p:spTree>
  </p:cSld>
  <p:clrMapOvr>
    <a:masterClrMapping/>
  </p:clrMapOvr>
  <p:transition spd="med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850" y="358259"/>
            <a:ext cx="804862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И.Матвиенко  «Конь»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152524" y="5119985"/>
            <a:ext cx="547687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Исп.  </a:t>
            </a:r>
            <a:r>
              <a:rPr lang="ru-RU" sz="24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Масич</a:t>
            </a:r>
            <a: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 Никита</a:t>
            </a:r>
          </a:p>
          <a:p>
            <a: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         Горбунов  Константин</a:t>
            </a:r>
          </a:p>
          <a:p>
            <a: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         Демьяненко  Е.В.</a:t>
            </a:r>
            <a:endParaRPr lang="ru-RU" sz="2400" dirty="0"/>
          </a:p>
        </p:txBody>
      </p:sp>
      <p:pic>
        <p:nvPicPr>
          <p:cNvPr id="6" name="Рисунок 5" descr="92536652_4348076_Ily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0575" y="1272730"/>
            <a:ext cx="7486650" cy="3588642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</p:spTree>
  </p:cSld>
  <p:clrMapOvr>
    <a:masterClrMapping/>
  </p:clrMapOvr>
  <p:transition spd="med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pesenka-pohodnaya.orig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8198"/>
            <a:ext cx="9143999" cy="6699802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 rot="1500000">
            <a:off x="6050618" y="805654"/>
            <a:ext cx="2676950" cy="1170833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InflateBottom">
              <a:avLst/>
            </a:prstTxWarp>
            <a:spAutoFit/>
          </a:bodyPr>
          <a:lstStyle/>
          <a:p>
            <a:pPr algn="ctr"/>
            <a:r>
              <a:rPr lang="ru-RU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Музыкальное</a:t>
            </a:r>
          </a:p>
          <a:p>
            <a:pPr algn="ctr"/>
            <a:r>
              <a:rPr lang="ru-RU" sz="32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будущее</a:t>
            </a:r>
            <a:endParaRPr lang="ru-RU" sz="32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10" name="Рисунок 9" descr="deti_17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43072" y="3409950"/>
            <a:ext cx="2979039" cy="3176400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 rot="-1500000">
            <a:off x="259602" y="758248"/>
            <a:ext cx="2848333" cy="1209301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InflateBottom">
              <a:avLst/>
            </a:prstTxWarp>
            <a:spAutoFit/>
          </a:bodyPr>
          <a:lstStyle/>
          <a:p>
            <a:pPr algn="ctr"/>
            <a:r>
              <a:rPr lang="ru-RU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Музыкальное детство</a:t>
            </a:r>
          </a:p>
        </p:txBody>
      </p:sp>
    </p:spTree>
  </p:cSld>
  <p:clrMapOvr>
    <a:masterClrMapping/>
  </p:clrMapOvr>
  <p:transition spd="med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4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1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volshebnik-s-knigoy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0"/>
            <a:ext cx="8991600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561975" y="310633"/>
            <a:ext cx="8239125" cy="822841"/>
          </a:xfrm>
          <a:prstGeom prst="rect">
            <a:avLst/>
          </a:prstGeom>
        </p:spPr>
        <p:txBody>
          <a:bodyPr wrap="none">
            <a:prstTxWarp prst="textInflateBottom">
              <a:avLst/>
            </a:prstTxWarp>
            <a:spAutoFit/>
          </a:bodyPr>
          <a:lstStyle/>
          <a:p>
            <a:pPr algn="ctr"/>
            <a:r>
              <a:rPr lang="ru-RU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МУЗЫКА – лукавая  РАБОТА!</a:t>
            </a:r>
            <a:endParaRPr lang="ru-RU" sz="4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51568" y="5873234"/>
            <a:ext cx="786785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Надо  научиться  КОЛДОВАТЬ</a:t>
            </a:r>
            <a:r>
              <a:rPr lang="ru-RU" sz="4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!  </a:t>
            </a:r>
            <a:endParaRPr lang="ru-RU" sz="4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6" name="Рисунок 5" descr="fortepyano_0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572250" y="4048126"/>
            <a:ext cx="1866900" cy="1866900"/>
          </a:xfrm>
          <a:prstGeom prst="rect">
            <a:avLst/>
          </a:prstGeom>
        </p:spPr>
      </p:pic>
      <p:pic>
        <p:nvPicPr>
          <p:cNvPr id="7" name="Рисунок 6" descr="depositphotos_1260232-stock-photo-digital-piano.jpg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67225" y="4414138"/>
            <a:ext cx="1761599" cy="1558037"/>
          </a:xfrm>
          <a:prstGeom prst="rect">
            <a:avLst/>
          </a:prstGeom>
        </p:spPr>
      </p:pic>
      <p:pic>
        <p:nvPicPr>
          <p:cNvPr id="8" name="Рисунок 7" descr="90770197_garmoshka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29150" y="3571875"/>
            <a:ext cx="1436225" cy="1028700"/>
          </a:xfrm>
          <a:prstGeom prst="rect">
            <a:avLst/>
          </a:prstGeom>
        </p:spPr>
      </p:pic>
    </p:spTree>
  </p:cSld>
  <p:clrMapOvr>
    <a:masterClrMapping/>
  </p:clrMapOvr>
  <p:transition spd="med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14325" y="320159"/>
            <a:ext cx="79629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«Детство»  из  репертуара  группы  </a:t>
            </a:r>
          </a:p>
          <a:p>
            <a:pPr algn="ctr"/>
            <a:r>
              <a:rPr lang="ru-RU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«Ласковый  май»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904875" y="4996160"/>
            <a:ext cx="600075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Исп.  </a:t>
            </a:r>
            <a:r>
              <a:rPr lang="ru-RU" sz="28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Исаченков</a:t>
            </a:r>
            <a:r>
              <a:rPr lang="ru-RU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 Тимофей,</a:t>
            </a:r>
          </a:p>
          <a:p>
            <a:r>
              <a:rPr lang="ru-RU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         Белозёров   Константин</a:t>
            </a:r>
          </a:p>
        </p:txBody>
      </p:sp>
      <p:pic>
        <p:nvPicPr>
          <p:cNvPr id="4" name="Рисунок 3" descr="423639_devushka_paren_vozdushnye_1680x1050_(www.GdeFon.ru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66850" y="1352550"/>
            <a:ext cx="5867400" cy="3667125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pic>
        <p:nvPicPr>
          <p:cNvPr id="6" name="Рисунок 5" descr="спт п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981325" y="4419037"/>
            <a:ext cx="714375" cy="566755"/>
          </a:xfrm>
          <a:prstGeom prst="rect">
            <a:avLst/>
          </a:prstGeom>
        </p:spPr>
      </p:pic>
      <p:pic>
        <p:nvPicPr>
          <p:cNvPr id="7" name="Рисунок 6" descr="спт п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5438775" y="4457137"/>
            <a:ext cx="714375" cy="566755"/>
          </a:xfrm>
          <a:prstGeom prst="rect">
            <a:avLst/>
          </a:prstGeom>
        </p:spPr>
      </p:pic>
    </p:spTree>
  </p:cSld>
  <p:clrMapOvr>
    <a:masterClrMapping/>
  </p:clrMapOvr>
  <p:transition spd="med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8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800" decel="10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file45431439_c051b5e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975" y="132246"/>
            <a:ext cx="8963025" cy="6725754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732905" y="2100560"/>
            <a:ext cx="5997283" cy="769441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InflateBottom">
              <a:avLst/>
            </a:prstTxWarp>
            <a:spAutoFit/>
          </a:bodyPr>
          <a:lstStyle/>
          <a:p>
            <a:pPr algn="ctr"/>
            <a:r>
              <a:rPr lang="ru-RU" sz="4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Наш  концерт  окончен!</a:t>
            </a:r>
            <a:endParaRPr lang="ru-RU" sz="4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971030" y="3700760"/>
            <a:ext cx="5394425" cy="70788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InflateBottom">
              <a:avLst/>
            </a:prstTxWarp>
            <a:spAutoFit/>
          </a:bodyPr>
          <a:lstStyle/>
          <a:p>
            <a:pPr algn="ctr"/>
            <a:r>
              <a:rPr lang="ru-RU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Спасибо  за  внимание!</a:t>
            </a:r>
            <a:endParaRPr lang="ru-RU" sz="4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med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38149" y="614661"/>
            <a:ext cx="7667626" cy="646331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InflateBottom">
              <a:avLst/>
            </a:prstTxWarp>
            <a:spAutoFit/>
          </a:bodyPr>
          <a:lstStyle/>
          <a:p>
            <a:pPr algn="ctr"/>
            <a:r>
              <a:rPr lang="ru-RU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Музей-усадьба  М.П.Мусоргского</a:t>
            </a:r>
            <a:endParaRPr lang="ru-RU" sz="36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B0F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048125" y="4862810"/>
            <a:ext cx="4762499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д.Карево</a:t>
            </a:r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 (Наумово)  </a:t>
            </a:r>
            <a:r>
              <a:rPr lang="ru-RU" sz="2000" b="1" cap="none" spc="0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Куньинский</a:t>
            </a:r>
            <a:r>
              <a:rPr lang="ru-RU" sz="20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 район</a:t>
            </a:r>
          </a:p>
          <a:p>
            <a:pPr algn="ctr"/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Псковская  область</a:t>
            </a:r>
            <a:endParaRPr lang="ru-RU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B0F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7" name="Рисунок 6" descr="516333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01823" y="1560862"/>
            <a:ext cx="4626251" cy="3192113"/>
          </a:xfrm>
          <a:prstGeom prst="rect">
            <a:avLst/>
          </a:prstGeom>
          <a:ln w="12700">
            <a:solidFill>
              <a:srgbClr val="00B0F0"/>
            </a:solidFill>
          </a:ln>
        </p:spPr>
      </p:pic>
      <p:pic>
        <p:nvPicPr>
          <p:cNvPr id="9" name="Рисунок 8" descr="185523_194x194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524" y="1530349"/>
            <a:ext cx="3222625" cy="3222625"/>
          </a:xfrm>
          <a:prstGeom prst="rect">
            <a:avLst/>
          </a:prstGeom>
          <a:ln w="12700">
            <a:solidFill>
              <a:srgbClr val="00B0F0"/>
            </a:solidFill>
          </a:ln>
        </p:spPr>
      </p:pic>
      <p:sp>
        <p:nvSpPr>
          <p:cNvPr id="10" name="Прямоугольник 9"/>
          <p:cNvSpPr/>
          <p:nvPr/>
        </p:nvSpPr>
        <p:spPr>
          <a:xfrm>
            <a:off x="1123305" y="4891385"/>
            <a:ext cx="2200089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Модест  Петрович</a:t>
            </a:r>
          </a:p>
          <a:p>
            <a:pPr algn="ctr"/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Мусоргский</a:t>
            </a:r>
          </a:p>
          <a:p>
            <a:pPr algn="ctr"/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1839-1881 гг.</a:t>
            </a:r>
          </a:p>
          <a:p>
            <a:pPr algn="ctr"/>
            <a:endParaRPr lang="ru-RU" sz="28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med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3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4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63543" y="415409"/>
            <a:ext cx="788510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В.Моцарт  «Маленькая  ночная  серенада»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645185" y="5225534"/>
            <a:ext cx="525855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Исп.  Белозёров  Константин</a:t>
            </a:r>
            <a:endParaRPr lang="ru-RU" sz="3200" dirty="0"/>
          </a:p>
        </p:txBody>
      </p:sp>
      <p:pic>
        <p:nvPicPr>
          <p:cNvPr id="6" name="Рисунок 5" descr="i (11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0213" y="1157288"/>
            <a:ext cx="5233987" cy="4050911"/>
          </a:xfrm>
          <a:prstGeom prst="rect">
            <a:avLst/>
          </a:prstGeom>
          <a:ln w="12700">
            <a:solidFill>
              <a:srgbClr val="00B0F0"/>
            </a:solidFill>
          </a:ln>
        </p:spPr>
      </p:pic>
    </p:spTree>
  </p:cSld>
  <p:clrMapOvr>
    <a:masterClrMapping/>
  </p:clrMapOvr>
  <p:transition spd="med">
    <p:strips dir="rd"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музыкальная-открытка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48856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28599" y="347960"/>
            <a:ext cx="8648701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InflateBottom">
              <a:avLst/>
            </a:prstTxWarp>
            <a:spAutoFit/>
          </a:bodyPr>
          <a:lstStyle/>
          <a:p>
            <a:pPr algn="ctr"/>
            <a:r>
              <a:rPr lang="ru-RU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МУЗЫКА</a:t>
            </a:r>
            <a:r>
              <a:rPr lang="ru-RU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– лукавая  </a:t>
            </a:r>
            <a:r>
              <a:rPr lang="ru-RU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РАБОТА</a:t>
            </a:r>
            <a:r>
              <a:rPr lang="ru-RU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!</a:t>
            </a:r>
            <a:endParaRPr lang="ru-RU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7" name="Рисунок 6" descr="fortepyano_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3175" y="3895725"/>
            <a:ext cx="2790825" cy="2790825"/>
          </a:xfrm>
          <a:prstGeom prst="rect">
            <a:avLst/>
          </a:prstGeom>
        </p:spPr>
      </p:pic>
      <p:pic>
        <p:nvPicPr>
          <p:cNvPr id="8" name="Рисунок 7" descr="90770197_garmoshka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95275" y="3486150"/>
            <a:ext cx="1303241" cy="933450"/>
          </a:xfrm>
          <a:prstGeom prst="rect">
            <a:avLst/>
          </a:prstGeom>
        </p:spPr>
      </p:pic>
      <p:pic>
        <p:nvPicPr>
          <p:cNvPr id="10" name="Рисунок 9" descr="depositphotos_1260232-stock-photo-digital-piano.jpg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19726" y="4611581"/>
            <a:ext cx="1656824" cy="1465369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0" y="5988189"/>
            <a:ext cx="7124899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Надо  научиться  КОЛДОВАТЬ!  </a:t>
            </a:r>
            <a:endParaRPr lang="ru-RU" sz="4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9" name="Рисунок 8" descr="N39DC562EBBFD.png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825472" y="2952750"/>
            <a:ext cx="3282341" cy="3209925"/>
          </a:xfrm>
          <a:prstGeom prst="rect">
            <a:avLst/>
          </a:prstGeom>
        </p:spPr>
      </p:pic>
    </p:spTree>
  </p:cSld>
  <p:clrMapOvr>
    <a:masterClrMapping/>
  </p:clrMapOvr>
  <p:transition spd="med">
    <p:strips dir="rd"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60264" y="197820"/>
            <a:ext cx="35205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i="1" dirty="0" smtClean="0">
                <a:solidFill>
                  <a:schemeClr val="bg2">
                    <a:lumMod val="25000"/>
                  </a:schemeClr>
                </a:solidFill>
                <a:latin typeface="+mj-lt"/>
              </a:rPr>
              <a:t>Источники изображений:</a:t>
            </a:r>
            <a:endParaRPr lang="ru-RU" sz="2400" b="1" i="1" dirty="0">
              <a:solidFill>
                <a:schemeClr val="bg2">
                  <a:lumMod val="25000"/>
                </a:schemeClr>
              </a:solidFill>
              <a:latin typeface="+mj-lt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03854" y="759678"/>
            <a:ext cx="7088072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hlinkClick r:id="rId2"/>
              </a:rPr>
              <a:t>http://</a:t>
            </a:r>
            <a:r>
              <a:rPr lang="ru-RU" dirty="0" smtClean="0">
                <a:hlinkClick r:id="rId2"/>
              </a:rPr>
              <a:t>magazin.nekunkszol.hu/wp-content/uploads/2013/07/zene2.jpg</a:t>
            </a:r>
            <a:r>
              <a:rPr lang="ru-RU" dirty="0" smtClean="0"/>
              <a:t>  фоновый рисунок</a:t>
            </a:r>
            <a:endParaRPr lang="ru-RU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  <a:hlinkClick r:id="rId3"/>
            </a:endParaRPr>
          </a:p>
          <a:p>
            <a:r>
              <a:rPr lang="ru-RU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http://umnitsa-miass.ru/data/skripichnyiy%20klyuch.png</a:t>
            </a:r>
            <a:r>
              <a:rPr lang="ru-RU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скрипичный ключ</a:t>
            </a:r>
          </a:p>
          <a:p>
            <a:r>
              <a:rPr lang="ru-RU" dirty="0">
                <a:hlinkClick r:id="rId4"/>
              </a:rPr>
              <a:t>http://</a:t>
            </a:r>
            <a:r>
              <a:rPr lang="ru-RU" dirty="0" smtClean="0">
                <a:hlinkClick r:id="rId4"/>
              </a:rPr>
              <a:t>world-of-guitar.ru/wp-content/uploads/2013/09/TSvetnyie-klavishi-300x117.png</a:t>
            </a:r>
            <a:r>
              <a:rPr lang="ru-RU" dirty="0" smtClean="0"/>
              <a:t>  </a:t>
            </a:r>
            <a:r>
              <a:rPr lang="ru-RU" dirty="0"/>
              <a:t>цветные клавиши </a:t>
            </a:r>
            <a:endParaRPr lang="ru-RU" dirty="0" smtClean="0"/>
          </a:p>
          <a:p>
            <a:r>
              <a:rPr lang="ru-RU" dirty="0" smtClean="0">
                <a:hlinkClick r:id="rId5"/>
              </a:rPr>
              <a:t>http</a:t>
            </a:r>
            <a:r>
              <a:rPr lang="ru-RU" dirty="0">
                <a:hlinkClick r:id="rId5"/>
              </a:rPr>
              <a:t>://</a:t>
            </a:r>
            <a:r>
              <a:rPr lang="ru-RU" dirty="0" smtClean="0">
                <a:hlinkClick r:id="rId5"/>
              </a:rPr>
              <a:t>www.playcast.ru/uploads/2014/06/18/8968269.png</a:t>
            </a:r>
            <a:r>
              <a:rPr lang="ru-RU" dirty="0" smtClean="0"/>
              <a:t>    </a:t>
            </a:r>
            <a:r>
              <a:rPr lang="ru-RU" dirty="0"/>
              <a:t>скрипка синяя</a:t>
            </a:r>
          </a:p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491916" y="3445194"/>
            <a:ext cx="4572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Вы можете использовать данное оформление </a:t>
            </a:r>
            <a:endParaRPr lang="ru-RU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ru-RU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для создания своих презентаций, </a:t>
            </a:r>
            <a:endParaRPr lang="ru-RU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ru-RU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но в своей презентации вы должны указать </a:t>
            </a:r>
            <a:endParaRPr lang="ru-RU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ru-RU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источник шаблона: </a:t>
            </a:r>
            <a:endParaRPr lang="ru-RU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ru-RU" b="1" i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Кулакова Наталья Ивановна</a:t>
            </a:r>
            <a:endParaRPr lang="ru-RU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ru-RU" b="1" i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учитель начальных классов  </a:t>
            </a:r>
            <a:endParaRPr lang="ru-RU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ru-RU" b="1" i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ГУО «СШ № 26 г. Гродно», Беларусь</a:t>
            </a:r>
            <a:endParaRPr lang="ru-RU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57378096"/>
      </p:ext>
    </p:extLst>
  </p:cSld>
  <p:clrMapOvr>
    <a:masterClrMapping/>
  </p:clrMapOvr>
  <p:transition spd="med">
    <p:strips dir="rd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85775" y="528936"/>
            <a:ext cx="8201026" cy="604540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InflateBottom">
              <a:avLst/>
            </a:prstTxWarp>
            <a:spAutoFit/>
          </a:bodyPr>
          <a:lstStyle/>
          <a:p>
            <a:pPr algn="ctr"/>
            <a:r>
              <a:rPr lang="ru-RU" sz="4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Напевы  родины  </a:t>
            </a:r>
            <a:r>
              <a:rPr lang="ru-RU" sz="4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Мусоргского</a:t>
            </a:r>
            <a:endParaRPr lang="ru-RU" sz="4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6" name="Рисунок 5" descr="derevenskiy-prazdnik-osenniy-selskiy-prazdnik.-191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2575" y="1286713"/>
            <a:ext cx="5629275" cy="4154405"/>
          </a:xfrm>
          <a:prstGeom prst="rect">
            <a:avLst/>
          </a:prstGeom>
          <a:ln w="12700">
            <a:solidFill>
              <a:srgbClr val="5B9BD5"/>
            </a:solidFill>
          </a:ln>
        </p:spPr>
      </p:pic>
    </p:spTree>
  </p:cSld>
  <p:clrMapOvr>
    <a:masterClrMapping/>
  </p:clrMapOvr>
  <p:transition spd="med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1"/>
          <p:cNvSpPr>
            <a:spLocks noChangeArrowheads="1"/>
          </p:cNvSpPr>
          <p:nvPr/>
        </p:nvSpPr>
        <p:spPr bwMode="auto">
          <a:xfrm>
            <a:off x="2085975" y="4362450"/>
            <a:ext cx="5419725" cy="1606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66654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ahoma" pitchFamily="34" charset="0"/>
              </a:rPr>
              <a:t>Отдавали  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ahoma" pitchFamily="34" charset="0"/>
              </a:rPr>
              <a:t>молоду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ahoma" pitchFamily="34" charset="0"/>
              </a:rPr>
              <a:t>    на    чужую    сторону, 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ahoma" pitchFamily="34" charset="0"/>
              </a:rPr>
              <a:t>Ой,   калина!   Ой,  малина! 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ahoma" pitchFamily="34" charset="0"/>
              </a:rPr>
              <a:t>На   чужую   сторону,   во   чужую    деревню,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ahoma" pitchFamily="34" charset="0"/>
              </a:rPr>
              <a:t>Во   чужую   деревню,   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ahoma" pitchFamily="34" charset="0"/>
              </a:rPr>
              <a:t>во   большую   семью…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90500" y="233660"/>
            <a:ext cx="8791575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Русская  народная  песня</a:t>
            </a:r>
          </a:p>
          <a:p>
            <a:pPr algn="ctr"/>
            <a:r>
              <a:rPr lang="ru-RU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«Отдавали  </a:t>
            </a:r>
            <a:r>
              <a:rPr lang="ru-RU" sz="32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молоду</a:t>
            </a:r>
            <a:r>
              <a:rPr lang="ru-RU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»</a:t>
            </a:r>
            <a:endParaRPr lang="ru-RU" sz="32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B0F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4" name="Рисунок 3" descr="7f19758507bbce2e69ed42679e7431a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1700" y="1428752"/>
            <a:ext cx="4733924" cy="2840354"/>
          </a:xfrm>
          <a:prstGeom prst="rect">
            <a:avLst/>
          </a:prstGeom>
          <a:ln w="12700">
            <a:solidFill>
              <a:srgbClr val="5B9BD5"/>
            </a:solidFill>
          </a:ln>
        </p:spPr>
      </p:pic>
      <p:sp>
        <p:nvSpPr>
          <p:cNvPr id="6" name="Прямоугольник 5"/>
          <p:cNvSpPr/>
          <p:nvPr/>
        </p:nvSpPr>
        <p:spPr>
          <a:xfrm>
            <a:off x="875655" y="5834360"/>
            <a:ext cx="411785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Исп. Ефимов  Ярослав</a:t>
            </a:r>
            <a:endParaRPr lang="ru-RU" sz="32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B05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med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09550" y="305485"/>
            <a:ext cx="878205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Русская  народная  песня</a:t>
            </a:r>
          </a:p>
          <a:p>
            <a:pPr algn="ctr"/>
            <a:r>
              <a:rPr lang="ru-RU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«На  горе-то  калина»</a:t>
            </a:r>
            <a:endParaRPr lang="ru-RU" sz="32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B0F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3" name="Рисунок 2" descr="i (6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4274" y="1599619"/>
            <a:ext cx="4617825" cy="3258132"/>
          </a:xfrm>
          <a:prstGeom prst="rect">
            <a:avLst/>
          </a:prstGeom>
          <a:ln w="12700">
            <a:solidFill>
              <a:srgbClr val="5B9BD5"/>
            </a:solidFill>
          </a:ln>
        </p:spPr>
      </p:pic>
      <p:sp>
        <p:nvSpPr>
          <p:cNvPr id="27649" name="Rectangle 1"/>
          <p:cNvSpPr>
            <a:spLocks noChangeArrowheads="1"/>
          </p:cNvSpPr>
          <p:nvPr/>
        </p:nvSpPr>
        <p:spPr bwMode="auto">
          <a:xfrm>
            <a:off x="5553075" y="2190750"/>
            <a:ext cx="3352799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pitchFamily="34" charset="0"/>
              </a:rPr>
              <a:t>На</a:t>
            </a:r>
            <a:r>
              <a:rPr kumimoji="0" lang="ru-RU" sz="2400" b="1" i="0" u="none" strike="noStrike" cap="none" normalizeH="0" dirty="0" smtClean="0">
                <a:ln>
                  <a:noFill/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pitchFamily="34" charset="0"/>
              </a:rPr>
              <a:t>горе-то калина,</a:t>
            </a:r>
            <a:b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pitchFamily="34" charset="0"/>
              </a:rPr>
            </a:b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pitchFamily="34" charset="0"/>
              </a:rPr>
              <a:t>Под горою малина.</a:t>
            </a:r>
            <a:b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pitchFamily="34" charset="0"/>
              </a:rPr>
            </a:b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pitchFamily="34" charset="0"/>
              </a:rPr>
              <a:t>Там девицы гуляли,</a:t>
            </a:r>
            <a:b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pitchFamily="34" charset="0"/>
              </a:rPr>
            </a:b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pitchFamily="34" charset="0"/>
              </a:rPr>
              <a:t>Калинушку ломали,</a:t>
            </a:r>
            <a:b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pitchFamily="34" charset="0"/>
              </a:rPr>
            </a:b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pitchFamily="34" charset="0"/>
              </a:rPr>
              <a:t>Во пучочки вязали,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pitchFamily="34" charset="0"/>
              </a:rPr>
              <a:t>На дорожку бросали.</a:t>
            </a:r>
            <a:b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pitchFamily="34" charset="0"/>
              </a:rPr>
            </a:b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pitchFamily="34" charset="0"/>
              </a:rPr>
              <a:t/>
            </a:r>
            <a:b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pitchFamily="34" charset="0"/>
              </a:rPr>
            </a:b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942330" y="4958060"/>
            <a:ext cx="7894533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Исп. Леонов  Иван  и  Михальченко  Иван </a:t>
            </a:r>
            <a:endParaRPr lang="ru-RU" sz="32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B05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med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Другая 2">
      <a:dk1>
        <a:sysClr val="windowText" lastClr="000000"/>
      </a:dk1>
      <a:lt1>
        <a:sysClr val="window" lastClr="FFFFFF"/>
      </a:lt1>
      <a:dk2>
        <a:srgbClr val="44546A"/>
      </a:dk2>
      <a:lt2>
        <a:srgbClr val="EBDAE2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34A90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2030</TotalTime>
  <Words>742</Words>
  <Application>Microsoft Office PowerPoint</Application>
  <PresentationFormat>Экран (4:3)</PresentationFormat>
  <Paragraphs>200</Paragraphs>
  <Slides>62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62</vt:i4>
      </vt:variant>
    </vt:vector>
  </HeadingPairs>
  <TitlesOfParts>
    <vt:vector size="63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  <vt:lpstr>Слайд 52</vt:lpstr>
      <vt:lpstr>Слайд 53</vt:lpstr>
      <vt:lpstr>Слайд 54</vt:lpstr>
      <vt:lpstr>Слайд 55</vt:lpstr>
      <vt:lpstr>Слайд 56</vt:lpstr>
      <vt:lpstr>Слайд 57</vt:lpstr>
      <vt:lpstr>Слайд 58</vt:lpstr>
      <vt:lpstr>Слайд 59</vt:lpstr>
      <vt:lpstr>Слайд 60</vt:lpstr>
      <vt:lpstr>Слайд 61</vt:lpstr>
      <vt:lpstr>Слайд 62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Артём Кулаков</dc:creator>
  <cp:lastModifiedBy>UserXP</cp:lastModifiedBy>
  <cp:revision>216</cp:revision>
  <dcterms:created xsi:type="dcterms:W3CDTF">2014-07-11T19:10:49Z</dcterms:created>
  <dcterms:modified xsi:type="dcterms:W3CDTF">2017-04-15T18:35:55Z</dcterms:modified>
</cp:coreProperties>
</file>