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  <p:sldId id="265" r:id="rId11"/>
    <p:sldId id="268" r:id="rId12"/>
    <p:sldId id="267" r:id="rId13"/>
    <p:sldId id="269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640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c-people.com/typework/literature/rus/silver.htm" TargetMode="External"/><Relationship Id="rId2" Type="http://schemas.openxmlformats.org/officeDocument/2006/relationships/hyperlink" Target="http://slova.org.ru/n/simvoliz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hpors.ru/index.php?option=com_content&amp;view=article&amp;id=684:----q-q---&amp;catid=10" TargetMode="External"/><Relationship Id="rId5" Type="http://schemas.openxmlformats.org/officeDocument/2006/relationships/hyperlink" Target="http://slova.org.ru/n/akmeizm/" TargetMode="External"/><Relationship Id="rId4" Type="http://schemas.openxmlformats.org/officeDocument/2006/relationships/hyperlink" Target="http://slova.org.ru/n/futuriz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47664" y="1052736"/>
            <a:ext cx="6953426" cy="2233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40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СЕРЕБРЯНЫЙ ВЕК РУССКОЙ ПОЭЗИИ</a:t>
            </a:r>
            <a:endParaRPr kumimoji="0" lang="ru-RU" sz="54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143372" y="4077072"/>
            <a:ext cx="4048574" cy="1923696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Лысенко Ольга Викторовна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</a:t>
            </a:r>
          </a:p>
          <a:p>
            <a:pPr algn="r">
              <a:spcBef>
                <a:spcPts val="0"/>
              </a:spcBef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литературы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МКОУ СОШ № 6 </a:t>
            </a:r>
          </a:p>
          <a:p>
            <a:pPr algn="r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Бирюсинска</a:t>
            </a:r>
          </a:p>
          <a:p>
            <a:pPr algn="r"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ФУТУРИЗМ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u="sng" dirty="0" smtClean="0"/>
              <a:t>Футуризм</a:t>
            </a:r>
            <a:r>
              <a:rPr lang="ru-RU" sz="2400" dirty="0" smtClean="0"/>
              <a:t> (от лат. </a:t>
            </a:r>
            <a:r>
              <a:rPr lang="ru-RU" sz="2400" dirty="0" err="1" smtClean="0"/>
              <a:t>futurum</a:t>
            </a:r>
            <a:r>
              <a:rPr lang="ru-RU" sz="2400" dirty="0" smtClean="0"/>
              <a:t> — будущее) — общее название художественных авангардистских движений 1910-х — начала 1920-х гг. XX в., прежде всего в Италии и России.</a:t>
            </a:r>
          </a:p>
          <a:p>
            <a:pPr algn="just"/>
            <a:r>
              <a:rPr lang="ru-RU" sz="2400" dirty="0" smtClean="0"/>
              <a:t>Это течение претендовало на построение нового искусства — «</a:t>
            </a:r>
            <a:r>
              <a:rPr lang="ru-RU" sz="2400" dirty="0" err="1" smtClean="0"/>
              <a:t>искусства</a:t>
            </a:r>
            <a:r>
              <a:rPr lang="ru-RU" sz="2400" dirty="0" smtClean="0"/>
              <a:t> будущего»</a:t>
            </a:r>
          </a:p>
          <a:p>
            <a:pPr algn="just"/>
            <a:r>
              <a:rPr lang="ru-RU" sz="2400" dirty="0" smtClean="0"/>
              <a:t>Для них характерно преклонение перед действием, движением, скоростью, силой и агрессией; возвеличивание себя и презрение к слабому; утверждался приоритет силы, упоение войной и разрушением.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ОСНОВНЫЕ ПРИЗНАКИ ФУТУРИЗМА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 algn="just">
              <a:buFontTx/>
              <a:buChar char="-"/>
            </a:pPr>
            <a:r>
              <a:rPr lang="ru-RU" sz="3100" dirty="0" smtClean="0"/>
              <a:t>бунтарство, анархичность мировоззрения, выражение массовых настроений толпы;</a:t>
            </a:r>
          </a:p>
          <a:p>
            <a:pPr algn="just">
              <a:buFontTx/>
              <a:buChar char="-"/>
            </a:pPr>
            <a:r>
              <a:rPr lang="ru-RU" sz="3100" dirty="0" smtClean="0"/>
              <a:t>отрицание культурных традиций, попытка создать искусство, устремленное в будущее;</a:t>
            </a:r>
          </a:p>
          <a:p>
            <a:pPr algn="just">
              <a:buFontTx/>
              <a:buChar char="-"/>
            </a:pPr>
            <a:r>
              <a:rPr lang="ru-RU" sz="3100" dirty="0" smtClean="0"/>
              <a:t>бунт против привычных норм стихотворной речи, </a:t>
            </a:r>
            <a:r>
              <a:rPr lang="ru-RU" sz="3100" dirty="0" err="1" smtClean="0"/>
              <a:t>экспериментаторство</a:t>
            </a:r>
            <a:r>
              <a:rPr lang="ru-RU" sz="3100" dirty="0" smtClean="0"/>
              <a:t> в области ритмики, рифмы, ориентация на произносимый стих, лозунг, плакат;</a:t>
            </a:r>
          </a:p>
          <a:p>
            <a:pPr algn="just">
              <a:buFontTx/>
              <a:buChar char="-"/>
            </a:pPr>
            <a:r>
              <a:rPr lang="ru-RU" sz="3100" dirty="0" smtClean="0"/>
              <a:t>поиски раскрепощенного «</a:t>
            </a:r>
            <a:r>
              <a:rPr lang="ru-RU" sz="3100" dirty="0" err="1" smtClean="0"/>
              <a:t>самовитого</a:t>
            </a:r>
            <a:r>
              <a:rPr lang="ru-RU" sz="3100" dirty="0" smtClean="0"/>
              <a:t>» слова, эксперименты по созданию «заумного» языка; </a:t>
            </a:r>
          </a:p>
          <a:p>
            <a:pPr algn="just">
              <a:buFontTx/>
              <a:buChar char="-"/>
            </a:pPr>
            <a:r>
              <a:rPr lang="ru-RU" sz="3100" dirty="0" smtClean="0"/>
              <a:t>культ техники, индустриальных городов;</a:t>
            </a:r>
          </a:p>
          <a:p>
            <a:pPr algn="just">
              <a:buNone/>
            </a:pPr>
            <a:r>
              <a:rPr lang="ru-RU" sz="3100" dirty="0" smtClean="0"/>
              <a:t>-   пафос эпатажа.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ФУТУРИСТЫ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2050" name="Picture 2" descr="C:\Users\Андрей\Desktop\скачанные файлы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14422"/>
            <a:ext cx="1743075" cy="261937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3857628"/>
            <a:ext cx="20717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C0504D">
                    <a:lumMod val="75000"/>
                  </a:srgbClr>
                </a:solidFill>
              </a:rPr>
              <a:t>Маяковский В.</a:t>
            </a:r>
            <a:endParaRPr lang="ru-RU" dirty="0"/>
          </a:p>
        </p:txBody>
      </p:sp>
      <p:pic>
        <p:nvPicPr>
          <p:cNvPr id="2051" name="Picture 3" descr="C:\Users\Андрей\Desktop\скачанные файлы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2928934"/>
            <a:ext cx="1743075" cy="261937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786050" y="5500702"/>
            <a:ext cx="20717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C0504D">
                    <a:lumMod val="75000"/>
                  </a:srgbClr>
                </a:solidFill>
              </a:rPr>
              <a:t>Северянин И.</a:t>
            </a:r>
            <a:endParaRPr lang="ru-RU" dirty="0"/>
          </a:p>
        </p:txBody>
      </p:sp>
      <p:pic>
        <p:nvPicPr>
          <p:cNvPr id="2052" name="Picture 4" descr="C:\Users\Андрей\Desktop\скачанные файлы (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1214422"/>
            <a:ext cx="1676400" cy="273367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643438" y="4000504"/>
            <a:ext cx="20717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C0504D">
                    <a:lumMod val="75000"/>
                  </a:srgbClr>
                </a:solidFill>
              </a:rPr>
              <a:t>Введенский А.</a:t>
            </a:r>
            <a:endParaRPr lang="ru-RU" dirty="0"/>
          </a:p>
        </p:txBody>
      </p:sp>
      <p:pic>
        <p:nvPicPr>
          <p:cNvPr id="2053" name="Picture 5" descr="C:\Users\Андрей\Desktop\скачанные файлы (6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3702" y="2928934"/>
            <a:ext cx="1743075" cy="215265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6572264" y="5072074"/>
            <a:ext cx="20717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C0504D">
                    <a:lumMod val="75000"/>
                  </a:srgbClr>
                </a:solidFill>
              </a:rPr>
              <a:t>Хлебников 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/>
              <a:t>Русская поэзия “серебряного века” явила блестящее созвездие ярких индивидуальностей. Поэты этой эпохи редко замыкались в пределах литературной школы или течения. Поэтому литературный процесс в большей мере определялся творческими индивидуальностями поэтов, чем историей направлений и течений.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ИСТОЧНИКИ ИНФОРМАЦИИ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http://slova.org.ru/n/simvolizm/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http://www.abc-people.com/typework/literature/rus/silver.htm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hlinkClick r:id="rId4"/>
              </a:rPr>
              <a:t>http://slova.org.ru/n/futurizm/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hlinkClick r:id="rId5"/>
              </a:rPr>
              <a:t>http://slova.org.ru/n/akmeizm/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hlinkClick r:id="rId6"/>
              </a:rPr>
              <a:t>http://shpors.ru/index.php?option=com_content&amp;view=article&amp;id=684:----q-q---&amp;catid=10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rgbClr val="C00000"/>
                </a:solidFill>
              </a:rPr>
              <a:t>Юрьева О. Ю. Серебряный век русской поэзии: Учебное пособие. – Иркутск: Изд-во Иркут. </a:t>
            </a:r>
            <a:r>
              <a:rPr lang="ru-RU" sz="2400" dirty="0" err="1" smtClean="0">
                <a:solidFill>
                  <a:srgbClr val="C00000"/>
                </a:solidFill>
              </a:rPr>
              <a:t>Гос</a:t>
            </a:r>
            <a:r>
              <a:rPr lang="ru-RU" sz="2400" dirty="0" smtClean="0">
                <a:solidFill>
                  <a:srgbClr val="C00000"/>
                </a:solidFill>
              </a:rPr>
              <a:t>. Ун-та, 2001.</a:t>
            </a:r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1124744"/>
            <a:ext cx="8136904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Серебряный век 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– 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период в истории русской культуры с   1890-х по начало 1920-х г.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cs typeface="Arial" pitchFamily="34" charset="0"/>
              </a:rPr>
              <a:t>Первым употребил выражение «серебряный век» поэт и литературный критик Н. А. Оцуп.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Литература «серебряного века» - это 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символизм 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и течения, возникшие в диалоге и борьбе с символизмом: 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акмеизм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и 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футуризм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9552" y="692696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71472" y="3000372"/>
            <a:ext cx="2500330" cy="107157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СИМВОЛИЗМ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286116" y="3929066"/>
            <a:ext cx="2428892" cy="107157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АКМЕИЗМ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929322" y="3000372"/>
            <a:ext cx="2428892" cy="107157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ФУТУРИЗМ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2071670" y="2571744"/>
            <a:ext cx="1000132" cy="35719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4001290" y="3285330"/>
            <a:ext cx="1000132" cy="158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857884" y="2571744"/>
            <a:ext cx="928694" cy="35719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2928926" y="1428736"/>
            <a:ext cx="3214710" cy="135732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МОДЕРНИЗМ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Русская поэзия “серебряного века” явила блестящее созвездие ярких индивидуальностей. Поэты этой эпохи редко замыкались в пределах литературной школы или течения. Поэтому литературный процесс в большей мере определялся творческими индивидуальностями поэтов, чем историей направлений и течений.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Русская поэзия “серебряного века” явила блестящее созвездие ярких индивидуальностей. Поэты этой эпохи редко замыкались в пределах литературной школы или течения. Поэтому литературный процесс в большей мере определялся творческими индивидуальностями поэтов, чем историей направлений и течений.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СИМВОЛИЗМ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u="sng" dirty="0" smtClean="0"/>
              <a:t>Символизм</a:t>
            </a:r>
            <a:r>
              <a:rPr lang="ru-RU" sz="2400" dirty="0" smtClean="0"/>
              <a:t> — первое и самое значительное из модернистских течений в России.</a:t>
            </a:r>
          </a:p>
          <a:p>
            <a:pPr algn="just">
              <a:buNone/>
            </a:pPr>
            <a:r>
              <a:rPr lang="ru-RU" sz="2400" dirty="0" smtClean="0"/>
              <a:t>     «Старшие символисты»: </a:t>
            </a:r>
            <a:r>
              <a:rPr lang="ru-RU" sz="2400" dirty="0" smtClean="0">
                <a:solidFill>
                  <a:srgbClr val="C00000"/>
                </a:solidFill>
              </a:rPr>
              <a:t>В. Брюсов, К. Бальмонт, Д. Мережковский, З. Гиппиус, Ф. Сологуб </a:t>
            </a:r>
            <a:r>
              <a:rPr lang="ru-RU" sz="2400" dirty="0" smtClean="0"/>
              <a:t> и др.  </a:t>
            </a:r>
          </a:p>
          <a:p>
            <a:pPr algn="just">
              <a:buNone/>
            </a:pPr>
            <a:r>
              <a:rPr lang="ru-RU" sz="2400" dirty="0" smtClean="0"/>
              <a:t>      В 1900-е годы в символизм влились новые силы, существенно обновившие облик течения: </a:t>
            </a:r>
            <a:r>
              <a:rPr lang="ru-RU" sz="2400" dirty="0" smtClean="0">
                <a:solidFill>
                  <a:srgbClr val="C00000"/>
                </a:solidFill>
              </a:rPr>
              <a:t>А. Блок, А. Белый, В. Иванов</a:t>
            </a:r>
            <a:r>
              <a:rPr lang="ru-RU" sz="2400" dirty="0" smtClean="0"/>
              <a:t>  и др. </a:t>
            </a:r>
          </a:p>
          <a:p>
            <a:pPr algn="just">
              <a:buNone/>
            </a:pPr>
            <a:r>
              <a:rPr lang="ru-RU" sz="2400" dirty="0" smtClean="0"/>
              <a:t>      </a:t>
            </a:r>
          </a:p>
          <a:p>
            <a:pPr algn="just">
              <a:buNone/>
            </a:pPr>
            <a:r>
              <a:rPr lang="ru-RU" sz="2400" dirty="0" smtClean="0"/>
              <a:t>      «Старших» и «младших» символистов разделял не столько возраст, сколько разница мироощущений и направленность творчества.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ЗНАЧЕНИЕ СИМВОЛИЗМА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488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600" dirty="0" smtClean="0"/>
              <a:t>Символисты придали поэтическому слову</a:t>
            </a:r>
          </a:p>
          <a:p>
            <a:pPr algn="just">
              <a:buNone/>
            </a:pPr>
            <a:r>
              <a:rPr lang="ru-RU" sz="2600" dirty="0" smtClean="0"/>
              <a:t>    подвижность и многозначность.    </a:t>
            </a:r>
          </a:p>
          <a:p>
            <a:pPr algn="just"/>
            <a:r>
              <a:rPr lang="ru-RU" sz="2600" dirty="0" smtClean="0"/>
              <a:t>Научили русскую поэзию открывать в слове дополнительные оттенки и грани смысла.</a:t>
            </a:r>
          </a:p>
          <a:p>
            <a:pPr algn="just"/>
            <a:r>
              <a:rPr lang="ru-RU" sz="2600" dirty="0" smtClean="0"/>
              <a:t>Расширили ритмические возможности русского стиха, разнообразнее стала строфика.</a:t>
            </a:r>
          </a:p>
          <a:p>
            <a:pPr algn="just"/>
            <a:r>
              <a:rPr lang="ru-RU" sz="2600" dirty="0" smtClean="0"/>
              <a:t>Попытались создать новую философию культуры.</a:t>
            </a:r>
          </a:p>
          <a:p>
            <a:pPr algn="just"/>
            <a:r>
              <a:rPr lang="ru-RU" sz="2600" dirty="0" smtClean="0"/>
              <a:t>Поставили по-новому вопрос об общественной роли художника.</a:t>
            </a:r>
          </a:p>
          <a:p>
            <a:pPr algn="just"/>
            <a:r>
              <a:rPr lang="ru-RU" sz="2600" dirty="0" smtClean="0"/>
              <a:t>Сделали искусство более личностным.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   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СИМВОЛИСТЫ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026" name="Picture 2" descr="C:\Users\Андрей\Desktop\briuso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000108"/>
            <a:ext cx="1857388" cy="2315544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.                  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 descr="C:\Users\Андрей\Desktop\balmo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1214422"/>
            <a:ext cx="1714507" cy="2425710"/>
          </a:xfrm>
          <a:prstGeom prst="rect">
            <a:avLst/>
          </a:prstGeom>
          <a:noFill/>
        </p:spPr>
      </p:pic>
      <p:pic>
        <p:nvPicPr>
          <p:cNvPr id="1028" name="Picture 4" descr="C:\Users\Андрей\Desktop\gippiu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1071546"/>
            <a:ext cx="1764449" cy="2286016"/>
          </a:xfrm>
          <a:prstGeom prst="rect">
            <a:avLst/>
          </a:prstGeom>
          <a:noFill/>
        </p:spPr>
      </p:pic>
      <p:pic>
        <p:nvPicPr>
          <p:cNvPr id="1029" name="Picture 5" descr="C:\Users\Андрей\Desktop\blo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00232" y="3833802"/>
            <a:ext cx="1500198" cy="200026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000100" y="3357562"/>
            <a:ext cx="17588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rgbClr val="C0504D">
                    <a:lumMod val="75000"/>
                  </a:srgbClr>
                </a:solidFill>
              </a:rPr>
              <a:t>Брюсов В. Я.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14744" y="3643314"/>
            <a:ext cx="20002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C0504D">
                    <a:lumMod val="75000"/>
                  </a:srgbClr>
                </a:solidFill>
              </a:rPr>
              <a:t>Бальмонт К. Д.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357950" y="3429000"/>
            <a:ext cx="18277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sz="2000" dirty="0" smtClean="0">
                <a:solidFill>
                  <a:srgbClr val="C0504D">
                    <a:lumMod val="75000"/>
                  </a:srgbClr>
                </a:solidFill>
              </a:rPr>
              <a:t>Гиппиус З. Н.</a:t>
            </a:r>
            <a:endParaRPr lang="ru-RU" sz="2000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00232" y="5929330"/>
            <a:ext cx="20002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C0504D">
                    <a:lumMod val="75000"/>
                  </a:srgbClr>
                </a:solidFill>
              </a:rPr>
              <a:t>Блок А. А.</a:t>
            </a:r>
            <a:endParaRPr lang="ru-RU" dirty="0"/>
          </a:p>
        </p:txBody>
      </p:sp>
      <p:pic>
        <p:nvPicPr>
          <p:cNvPr id="1030" name="Picture 6" descr="C:\Users\Андрей\Desktop\beliy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8" y="3857628"/>
            <a:ext cx="1500198" cy="2000264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5715008" y="5929330"/>
            <a:ext cx="20002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C0504D">
                    <a:lumMod val="75000"/>
                  </a:srgbClr>
                </a:solidFill>
              </a:rPr>
              <a:t>Белый 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АКМЕИЗМ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400" dirty="0" smtClean="0"/>
              <a:t>    </a:t>
            </a:r>
            <a:r>
              <a:rPr lang="ru-RU" sz="2400" u="sng" dirty="0" smtClean="0"/>
              <a:t>Акмеизм</a:t>
            </a:r>
            <a:r>
              <a:rPr lang="ru-RU" sz="2400" dirty="0" smtClean="0"/>
              <a:t> (от греч. </a:t>
            </a:r>
            <a:r>
              <a:rPr lang="ru-RU" sz="2400" dirty="0" err="1" smtClean="0"/>
              <a:t>akme</a:t>
            </a:r>
            <a:r>
              <a:rPr lang="ru-RU" sz="2400" dirty="0" smtClean="0"/>
              <a:t> — высшая степень чего-либо, расцвет, зрелость, вершина, остриё) — одно из модернистских течений в русской поэзии 1910-х годов, сформировавшееся как реакция на крайности символизма.</a:t>
            </a:r>
          </a:p>
          <a:p>
            <a:pPr algn="just">
              <a:buNone/>
            </a:pPr>
            <a:r>
              <a:rPr lang="ru-RU" sz="2400" dirty="0" smtClean="0"/>
              <a:t>     Акмеизм как литературное направление объединил исключительно одаренных поэтов — Гумилева, Ахматову, Мандельштама, становление творческих индивидуальностей которых проходило в атмосфере «Цеха поэтов». История акмеизма может быть рассмотрена как своеобразный диалог между этими тремя выдающимися его представителями.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ОСНОВНЫЕ ПРИНЦИПЫ АКМЕИЗМА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sz="8000" dirty="0" smtClean="0"/>
              <a:t>  </a:t>
            </a:r>
          </a:p>
          <a:p>
            <a:pPr algn="just">
              <a:buNone/>
            </a:pPr>
            <a:r>
              <a:rPr lang="ru-RU" sz="8000" dirty="0" smtClean="0"/>
              <a:t>   - освобождение поэзии от символистских призывов к идеальному, возвращение ей ясности;</a:t>
            </a:r>
          </a:p>
          <a:p>
            <a:pPr algn="just">
              <a:buNone/>
            </a:pPr>
            <a:r>
              <a:rPr lang="ru-RU" sz="8000" dirty="0" smtClean="0"/>
              <a:t>   - отказ от мистической туманности, принятие земного мира в его многообразии, зримой конкретности, звучности, красочности;</a:t>
            </a:r>
          </a:p>
          <a:p>
            <a:pPr algn="just">
              <a:buNone/>
            </a:pPr>
            <a:r>
              <a:rPr lang="ru-RU" sz="8000" dirty="0" smtClean="0"/>
              <a:t>   - стремление придать слову определенное, точное значение;</a:t>
            </a:r>
          </a:p>
          <a:p>
            <a:pPr algn="just">
              <a:buNone/>
            </a:pPr>
            <a:r>
              <a:rPr lang="ru-RU" sz="8000" dirty="0" smtClean="0"/>
              <a:t>   - предметность и четкость образов, </a:t>
            </a:r>
            <a:r>
              <a:rPr lang="ru-RU" sz="8000" dirty="0" err="1" smtClean="0"/>
              <a:t>отточенность</a:t>
            </a:r>
            <a:r>
              <a:rPr lang="ru-RU" sz="8000" dirty="0" smtClean="0"/>
              <a:t> деталей;</a:t>
            </a:r>
          </a:p>
          <a:p>
            <a:pPr algn="just">
              <a:buNone/>
            </a:pPr>
            <a:r>
              <a:rPr lang="ru-RU" sz="8000" dirty="0" smtClean="0"/>
              <a:t>   - обращение к человеку, к «подлинности» его чувств;</a:t>
            </a:r>
          </a:p>
          <a:p>
            <a:pPr algn="just">
              <a:buNone/>
            </a:pPr>
            <a:r>
              <a:rPr lang="ru-RU" sz="8000" dirty="0" smtClean="0"/>
              <a:t>   - поэтизация мира первозданных эмоций, первобытно-биологического природного начала;</a:t>
            </a:r>
          </a:p>
          <a:p>
            <a:pPr algn="just">
              <a:buNone/>
            </a:pPr>
            <a:r>
              <a:rPr lang="ru-RU" sz="8000" dirty="0" smtClean="0"/>
              <a:t>   - перекличка с минувшими литературными эпохами, широчайшие эстетические ассоциации, «тоска по мировой культуре».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АКМЕИСТЫ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026" name="Picture 2" descr="C:\Users\Андрей\Desktop\скачанные файл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13450"/>
          <a:stretch>
            <a:fillRect/>
          </a:stretch>
        </p:blipFill>
        <p:spPr bwMode="auto">
          <a:xfrm>
            <a:off x="642910" y="1571612"/>
            <a:ext cx="1704975" cy="231644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0" y="3929066"/>
            <a:ext cx="17145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C0504D">
                    <a:lumMod val="75000"/>
                  </a:srgbClr>
                </a:solidFill>
              </a:rPr>
              <a:t>Гумилёв Н.</a:t>
            </a:r>
            <a:endParaRPr lang="ru-RU" dirty="0"/>
          </a:p>
        </p:txBody>
      </p:sp>
      <p:pic>
        <p:nvPicPr>
          <p:cNvPr id="1027" name="Picture 3" descr="C:\Users\Андрей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2500306"/>
            <a:ext cx="1819275" cy="25146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571736" y="5072074"/>
            <a:ext cx="17145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C0504D">
                    <a:lumMod val="75000"/>
                  </a:srgbClr>
                </a:solidFill>
              </a:rPr>
              <a:t>Ахматова А.</a:t>
            </a:r>
            <a:endParaRPr lang="ru-RU" dirty="0"/>
          </a:p>
        </p:txBody>
      </p:sp>
      <p:pic>
        <p:nvPicPr>
          <p:cNvPr id="1028" name="Picture 4" descr="C:\Users\Андрей\Desktop\скачанные файлы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571612"/>
            <a:ext cx="1747042" cy="235745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357686" y="3929066"/>
            <a:ext cx="25003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C0504D">
                    <a:lumMod val="75000"/>
                  </a:srgbClr>
                </a:solidFill>
              </a:rPr>
              <a:t>Мандельштам О.</a:t>
            </a:r>
            <a:endParaRPr lang="ru-RU" dirty="0"/>
          </a:p>
        </p:txBody>
      </p:sp>
      <p:pic>
        <p:nvPicPr>
          <p:cNvPr id="1029" name="Picture 5" descr="C:\Users\Андрей\Desktop\скачанные файлы (2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2264" y="2571744"/>
            <a:ext cx="1752600" cy="2447925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6429388" y="5072074"/>
            <a:ext cx="20002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C0504D">
                    <a:lumMod val="75000"/>
                  </a:srgbClr>
                </a:solidFill>
              </a:rPr>
              <a:t>Городецкий 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345</Words>
  <Application>Microsoft Office PowerPoint</Application>
  <PresentationFormat>Экран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СИМВОЛИЗМ</vt:lpstr>
      <vt:lpstr>ЗНАЧЕНИЕ СИМВОЛИЗМА</vt:lpstr>
      <vt:lpstr>     СИМВОЛИСТЫ</vt:lpstr>
      <vt:lpstr>АКМЕИЗМ</vt:lpstr>
      <vt:lpstr>ОСНОВНЫЕ ПРИНЦИПЫ АКМЕИЗМА</vt:lpstr>
      <vt:lpstr>АКМЕИСТЫ</vt:lpstr>
      <vt:lpstr>ФУТУРИЗМ</vt:lpstr>
      <vt:lpstr>ОСНОВНЫЕ ПРИЗНАКИ ФУТУРИЗМА</vt:lpstr>
      <vt:lpstr>ФУТУРИСТЫ</vt:lpstr>
      <vt:lpstr>Слайд 13</vt:lpstr>
      <vt:lpstr>ИСТОЧНИКИ ИНФОРМАЦИИ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Андрей</cp:lastModifiedBy>
  <cp:revision>33</cp:revision>
  <dcterms:created xsi:type="dcterms:W3CDTF">2013-08-20T22:02:58Z</dcterms:created>
  <dcterms:modified xsi:type="dcterms:W3CDTF">2014-11-24T14:04:02Z</dcterms:modified>
</cp:coreProperties>
</file>