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31" r:id="rId2"/>
  </p:sldMasterIdLst>
  <p:notesMasterIdLst>
    <p:notesMasterId r:id="rId11"/>
  </p:notesMasterIdLst>
  <p:sldIdLst>
    <p:sldId id="372" r:id="rId3"/>
    <p:sldId id="373" r:id="rId4"/>
    <p:sldId id="374" r:id="rId5"/>
    <p:sldId id="375" r:id="rId6"/>
    <p:sldId id="376" r:id="rId7"/>
    <p:sldId id="377" r:id="rId8"/>
    <p:sldId id="379" r:id="rId9"/>
    <p:sldId id="3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2" autoAdjust="0"/>
  </p:normalViewPr>
  <p:slideViewPr>
    <p:cSldViewPr>
      <p:cViewPr varScale="1">
        <p:scale>
          <a:sx n="80" d="100"/>
          <a:sy n="80" d="100"/>
        </p:scale>
        <p:origin x="-4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A2E2-1C9F-49AB-BC7D-D87DB380D476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E942A-0011-4DCA-8EA5-5D5849CC4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2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7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18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94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32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4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3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64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51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1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30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22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58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67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394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77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10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968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16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82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77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13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10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4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5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6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3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4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4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2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3278-2767-4ADF-88C6-104D8654A8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B33265-85BF-40AD-8417-FF7D913482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720"/>
            <a:ext cx="8964488" cy="1701527"/>
          </a:xfrm>
        </p:spPr>
        <p:txBody>
          <a:bodyPr>
            <a:normAutofit/>
          </a:bodyPr>
          <a:lstStyle/>
          <a:p>
            <a:pPr marL="571500" indent="-5715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ЦЕРКОВНОСЛАВЯНСКИЙ   ЯЗЫК</a:t>
            </a:r>
            <a:b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(учимся читать)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40473"/>
              </p:ext>
            </p:extLst>
          </p:nvPr>
        </p:nvGraphicFramePr>
        <p:xfrm>
          <a:off x="2483768" y="1844824"/>
          <a:ext cx="4968553" cy="3960440"/>
        </p:xfrm>
        <a:graphic>
          <a:graphicData uri="http://schemas.openxmlformats.org/drawingml/2006/table">
            <a:tbl>
              <a:tblPr/>
              <a:tblGrid>
                <a:gridCol w="1175575"/>
                <a:gridCol w="2742700"/>
                <a:gridCol w="1050278"/>
              </a:tblGrid>
              <a:tr h="380225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74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kern="1400" spc="-50" dirty="0" err="1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лжица</a:t>
                      </a:r>
                      <a:endParaRPr lang="ru-RU" sz="4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2799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800" dirty="0" smtClean="0">
                        <a:solidFill>
                          <a:srgbClr val="FF0000"/>
                        </a:solidFill>
                        <a:effectLst/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ПРЯТКИ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38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  <a:latin typeface="Monotype Corsiva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ЦЕРКОВНОСЛАВЯНСКИЙ  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ЯЗЫК</a:t>
            </a:r>
            <a:b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(учимся читать)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6228185" y="3284786"/>
            <a:ext cx="2428388" cy="576262"/>
          </a:xfrm>
        </p:spPr>
        <p:txBody>
          <a:bodyPr/>
          <a:lstStyle/>
          <a:p>
            <a:pPr algn="ctr"/>
            <a:r>
              <a:rPr lang="ru-RU" sz="4800" dirty="0" err="1" smtClean="0">
                <a:latin typeface="Cambria" panose="02040503050406030204" pitchFamily="18" charset="0"/>
              </a:rPr>
              <a:t>лжица</a:t>
            </a:r>
            <a:endParaRPr lang="ru-RU" sz="48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98953"/>
              </p:ext>
            </p:extLst>
          </p:nvPr>
        </p:nvGraphicFramePr>
        <p:xfrm>
          <a:off x="1043608" y="1700808"/>
          <a:ext cx="4824536" cy="3960440"/>
        </p:xfrm>
        <a:graphic>
          <a:graphicData uri="http://schemas.openxmlformats.org/drawingml/2006/table">
            <a:tbl>
              <a:tblPr/>
              <a:tblGrid>
                <a:gridCol w="1141500"/>
                <a:gridCol w="2663201"/>
                <a:gridCol w="1019835"/>
              </a:tblGrid>
              <a:tr h="380225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74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kern="1400" spc="-5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митра</a:t>
                      </a:r>
                      <a:endParaRPr lang="ru-RU" sz="4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2799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800" dirty="0" smtClean="0">
                        <a:solidFill>
                          <a:srgbClr val="FF0000"/>
                        </a:solidFill>
                        <a:effectLst/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ПРЯТКИ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49080"/>
            <a:ext cx="1688155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57101"/>
              </p:ext>
            </p:extLst>
          </p:nvPr>
        </p:nvGraphicFramePr>
        <p:xfrm>
          <a:off x="6156176" y="3140968"/>
          <a:ext cx="249560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600"/>
              </a:tblGrid>
              <a:tr h="24482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65130" y="3176833"/>
          <a:ext cx="2469823" cy="2450969"/>
        </p:xfrm>
        <a:graphic>
          <a:graphicData uri="http://schemas.openxmlformats.org/drawingml/2006/table">
            <a:tbl>
              <a:tblPr/>
              <a:tblGrid>
                <a:gridCol w="2469823"/>
              </a:tblGrid>
              <a:tr h="24509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4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152128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  <a:latin typeface="Monotype Corsiva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ЦЕРКОВНОСЛАВЯНСКИЙ  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ЯЗЫК</a:t>
            </a:r>
            <a:b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(учимся читать)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6588224" y="3287657"/>
            <a:ext cx="2052191" cy="576262"/>
          </a:xfrm>
        </p:spPr>
        <p:txBody>
          <a:bodyPr/>
          <a:lstStyle/>
          <a:p>
            <a:pPr algn="ctr"/>
            <a:r>
              <a:rPr lang="ru-RU" sz="4800" dirty="0" smtClean="0">
                <a:latin typeface="Cambria" panose="02040503050406030204" pitchFamily="18" charset="0"/>
              </a:rPr>
              <a:t>митра</a:t>
            </a:r>
            <a:endParaRPr lang="ru-RU" sz="48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67278"/>
              </p:ext>
            </p:extLst>
          </p:nvPr>
        </p:nvGraphicFramePr>
        <p:xfrm>
          <a:off x="1043608" y="1700808"/>
          <a:ext cx="4824536" cy="3960440"/>
        </p:xfrm>
        <a:graphic>
          <a:graphicData uri="http://schemas.openxmlformats.org/drawingml/2006/table">
            <a:tbl>
              <a:tblPr/>
              <a:tblGrid>
                <a:gridCol w="1141500"/>
                <a:gridCol w="2663201"/>
                <a:gridCol w="1019835"/>
              </a:tblGrid>
              <a:tr h="380225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74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kern="1400" spc="-50" dirty="0" err="1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кампанъ</a:t>
                      </a:r>
                      <a:endParaRPr lang="ru-RU" sz="4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2799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800" dirty="0" smtClean="0">
                        <a:solidFill>
                          <a:srgbClr val="FF0000"/>
                        </a:solidFill>
                        <a:effectLst/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ПРЯТКИ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77440"/>
            <a:ext cx="1908175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26515"/>
              </p:ext>
            </p:extLst>
          </p:nvPr>
        </p:nvGraphicFramePr>
        <p:xfrm>
          <a:off x="6444208" y="3068960"/>
          <a:ext cx="2376264" cy="295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29576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19654" y="3082565"/>
          <a:ext cx="2413261" cy="2941163"/>
        </p:xfrm>
        <a:graphic>
          <a:graphicData uri="http://schemas.openxmlformats.org/drawingml/2006/table">
            <a:tbl>
              <a:tblPr/>
              <a:tblGrid>
                <a:gridCol w="2413261"/>
              </a:tblGrid>
              <a:tr h="2941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228"/>
            <a:ext cx="9144000" cy="1052736"/>
          </a:xfrm>
        </p:spPr>
        <p:txBody>
          <a:bodyPr>
            <a:normAutofit fontScale="90000"/>
          </a:bodyPr>
          <a:lstStyle/>
          <a:p>
            <a:pPr marL="685800" indent="-6858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ЦЕРКОВНОСЛАВЯНСКИЙ   </a:t>
            </a:r>
            <a:r>
              <a:rPr lang="ru-RU" sz="3600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ЯЗЫК</a:t>
            </a:r>
            <a:br>
              <a:rPr lang="ru-RU" sz="3600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3600" dirty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(</a:t>
            </a:r>
            <a:r>
              <a:rPr lang="ru-RU" sz="3600" dirty="0" smtClean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учим лексику)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36212"/>
              </p:ext>
            </p:extLst>
          </p:nvPr>
        </p:nvGraphicFramePr>
        <p:xfrm>
          <a:off x="1475656" y="1268760"/>
          <a:ext cx="7272808" cy="4896544"/>
        </p:xfrm>
        <a:graphic>
          <a:graphicData uri="http://schemas.openxmlformats.org/drawingml/2006/table">
            <a:tbl>
              <a:tblPr/>
              <a:tblGrid>
                <a:gridCol w="2246307"/>
                <a:gridCol w="2312114"/>
                <a:gridCol w="2714387"/>
              </a:tblGrid>
              <a:tr h="6282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9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 smtClean="0">
                        <a:solidFill>
                          <a:srgbClr val="FF0000"/>
                        </a:solidFill>
                        <a:effectLst/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УГАДАЙКА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43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400" spc="-50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400" spc="-5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ЛЖИЦА</a:t>
                      </a:r>
                      <a:endParaRPr lang="ru-RU" sz="2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400" spc="-5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ДИСКОСЪ</a:t>
                      </a:r>
                      <a:endParaRPr lang="ru-RU" sz="2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400" spc="-5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КАМПАНЪ</a:t>
                      </a:r>
                      <a:endParaRPr lang="ru-RU" sz="2800" kern="1400" spc="-5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37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964488" cy="936104"/>
          </a:xfrm>
          <a:effectLst/>
        </p:spPr>
        <p:txBody>
          <a:bodyPr>
            <a:normAutofit fontScale="90000"/>
          </a:bodyPr>
          <a:lstStyle/>
          <a:p>
            <a:pPr marL="457200" indent="-4572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ЦЕРКОВНОСЛАВЯНСКИЙ   </a:t>
            </a:r>
            <a:r>
              <a:rPr lang="ru-RU" sz="3200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  <a:t>ЯЗЫК</a:t>
            </a:r>
            <a:br>
              <a:rPr lang="ru-RU" sz="3200" dirty="0">
                <a:solidFill>
                  <a:srgbClr val="0070C0"/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3200" dirty="0">
                <a:solidFill>
                  <a:srgbClr val="7030A0"/>
                </a:solidFill>
                <a:latin typeface="Georgia" panose="02040502050405020303" pitchFamily="18" charset="0"/>
                <a:ea typeface="Calibri"/>
                <a:cs typeface="Times New Roman"/>
              </a:rPr>
              <a:t>(учим лексику)</a:t>
            </a:r>
            <a:endParaRPr lang="ru-RU" sz="48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sz="2800" kern="1400" spc="-50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ЛЖИЦА</a:t>
            </a:r>
            <a:endParaRPr lang="ru-RU" sz="2800" kern="1400" spc="-50" dirty="0">
              <a:solidFill>
                <a:prstClr val="black"/>
              </a:solidFill>
              <a:latin typeface="Cambria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sz="2800" kern="1400" spc="-50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ДИСКОСЪ</a:t>
            </a:r>
            <a:endParaRPr lang="ru-RU" sz="2800" kern="1400" spc="-50" dirty="0">
              <a:solidFill>
                <a:prstClr val="black"/>
              </a:solidFill>
              <a:latin typeface="Cambria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sz="2800" kern="1400" spc="-50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КАМПАНЪ</a:t>
            </a:r>
            <a:endParaRPr lang="ru-RU" sz="2800" kern="1400" spc="-50" dirty="0">
              <a:solidFill>
                <a:prstClr val="black"/>
              </a:solidFill>
              <a:latin typeface="Cambria"/>
              <a:ea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50896"/>
              </p:ext>
            </p:extLst>
          </p:nvPr>
        </p:nvGraphicFramePr>
        <p:xfrm>
          <a:off x="1524000" y="1988840"/>
          <a:ext cx="48482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200"/>
              </a:tblGrid>
              <a:tr h="19442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81" y="2276872"/>
            <a:ext cx="2007230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81015"/>
              </p:ext>
            </p:extLst>
          </p:nvPr>
        </p:nvGraphicFramePr>
        <p:xfrm>
          <a:off x="1527143" y="1772817"/>
          <a:ext cx="4629034" cy="2592288"/>
        </p:xfrm>
        <a:graphic>
          <a:graphicData uri="http://schemas.openxmlformats.org/drawingml/2006/table">
            <a:tbl>
              <a:tblPr/>
              <a:tblGrid>
                <a:gridCol w="4629034"/>
              </a:tblGrid>
              <a:tr h="25922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mpd="sng">
                      <a:solidFill>
                        <a:schemeClr val="tx1"/>
                      </a:solidFill>
                      <a:prstDash val="soli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6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7" cy="1412776"/>
          </a:xfrm>
        </p:spPr>
        <p:txBody>
          <a:bodyPr>
            <a:normAutofit/>
          </a:bodyPr>
          <a:lstStyle/>
          <a:p>
            <a:pPr marL="571500" indent="-5715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  <a:t>КАК  ИГРАТЬ  В  ЛОТО</a:t>
            </a:r>
            <a:b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Georgia" panose="02040502050405020303" pitchFamily="18" charset="0"/>
              </a:rPr>
              <a:t>(изучаем слова)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179"/>
              </p:ext>
            </p:extLst>
          </p:nvPr>
        </p:nvGraphicFramePr>
        <p:xfrm>
          <a:off x="539552" y="1268760"/>
          <a:ext cx="8424936" cy="4968551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2006623"/>
                <a:gridCol w="2028440"/>
                <a:gridCol w="2301641"/>
              </a:tblGrid>
              <a:tr h="975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жезлъ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en-US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кирий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потиръ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орарь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орлецъ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кампанъ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коп</a:t>
                      </a:r>
                      <a:r>
                        <a:rPr lang="en-US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3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нарукавницы</a:t>
                      </a:r>
                      <a:endParaRPr lang="ru-RU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поясъ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en-US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кирий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рипида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палица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скрипка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кадило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0768"/>
            <a:ext cx="1688155" cy="878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3284983"/>
            <a:ext cx="1368152" cy="883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256564"/>
            <a:ext cx="1538915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3237011"/>
            <a:ext cx="902513" cy="931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&quot;ответов нет, есть только выбор&quot; - Вопрос дня: Великая книг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1641912" cy="841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10505"/>
            <a:ext cx="1226997" cy="908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3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586" y="-7193"/>
            <a:ext cx="8601015" cy="893732"/>
          </a:xfrm>
        </p:spPr>
        <p:txBody>
          <a:bodyPr>
            <a:normAutofit fontScale="90000"/>
          </a:bodyPr>
          <a:lstStyle/>
          <a:p>
            <a:pPr marL="571500" indent="-5715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</a:rPr>
              <a:t>КАК  ИГРАТЬ  В  ЛОТО</a:t>
            </a:r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(изучаем числа)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097367"/>
              </p:ext>
            </p:extLst>
          </p:nvPr>
        </p:nvGraphicFramePr>
        <p:xfrm>
          <a:off x="395536" y="908720"/>
          <a:ext cx="8568951" cy="5380509"/>
        </p:xfrm>
        <a:graphic>
          <a:graphicData uri="http://schemas.openxmlformats.org/drawingml/2006/table">
            <a:tbl>
              <a:tblPr firstRow="1" firstCol="1" bandRow="1"/>
              <a:tblGrid>
                <a:gridCol w="2046147"/>
                <a:gridCol w="2065690"/>
                <a:gridCol w="2087949"/>
                <a:gridCol w="2369165"/>
              </a:tblGrid>
              <a:tr h="105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700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 5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500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 6 000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2 000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900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50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300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 800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 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200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 3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100</a:t>
                      </a: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F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90</a:t>
                      </a:r>
                      <a:endParaRPr lang="ru-RU" sz="360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0703" y="4149080"/>
            <a:ext cx="18002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115000"/>
              </a:lnSpc>
            </a:pPr>
            <a:r>
              <a:rPr lang="ru-RU" sz="3600" dirty="0">
                <a:solidFill>
                  <a:srgbClr val="FF0000"/>
                </a:solidFill>
                <a:latin typeface="Georgia"/>
                <a:ea typeface="Calibri"/>
                <a:cs typeface="Times New Roman"/>
              </a:rPr>
              <a:t>веди </a:t>
            </a:r>
            <a:endParaRPr lang="ru-RU" sz="36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1474" y="2060848"/>
            <a:ext cx="1906509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115000"/>
              </a:lnSpc>
            </a:pPr>
            <a:r>
              <a:rPr lang="ru-RU" sz="3600" dirty="0" err="1">
                <a:solidFill>
                  <a:srgbClr val="FF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азъ</a:t>
            </a:r>
            <a:endParaRPr lang="ru-RU" sz="3600" dirty="0">
              <a:solidFill>
                <a:srgbClr val="FF0000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068960"/>
            <a:ext cx="187220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фита</a:t>
            </a:r>
            <a:endParaRPr lang="ru-RU" sz="3600" dirty="0">
              <a:solidFill>
                <a:srgbClr val="FF0000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943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01015" cy="893732"/>
          </a:xfrm>
        </p:spPr>
        <p:txBody>
          <a:bodyPr>
            <a:normAutofit fontScale="90000"/>
          </a:bodyPr>
          <a:lstStyle/>
          <a:p>
            <a:pPr marL="571500" indent="-571500"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  <a:t>КАК  ИГРАТЬ  В  ЛОТО</a:t>
            </a:r>
            <a:r>
              <a:rPr lang="ru-RU" dirty="0" smtClean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Georgia" panose="02040502050405020303" pitchFamily="18" charset="0"/>
              </a:rPr>
              <a:t>(изучаем числа)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20865"/>
              </p:ext>
            </p:extLst>
          </p:nvPr>
        </p:nvGraphicFramePr>
        <p:xfrm>
          <a:off x="395536" y="980728"/>
          <a:ext cx="8568952" cy="5430483"/>
        </p:xfrm>
        <a:graphic>
          <a:graphicData uri="http://schemas.openxmlformats.org/drawingml/2006/table">
            <a:tbl>
              <a:tblPr firstRow="1" firstCol="1" bandRow="1"/>
              <a:tblGrid>
                <a:gridCol w="2046147"/>
                <a:gridCol w="2065690"/>
                <a:gridCol w="2087950"/>
                <a:gridCol w="2369165"/>
              </a:tblGrid>
              <a:tr h="95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леодръ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зело</a:t>
                      </a:r>
                      <a:endParaRPr lang="ru-RU" sz="360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како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херъ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веди</a:t>
                      </a:r>
                      <a:endParaRPr lang="ru-RU" sz="360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онъ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иже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шесть тысящ</a:t>
                      </a:r>
                      <a:endParaRPr lang="ru-RU" sz="360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колода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добро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мыслете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тысяща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четыре </a:t>
                      </a:r>
                      <a:r>
                        <a:rPr lang="ru-RU" sz="3600" dirty="0" err="1">
                          <a:solidFill>
                            <a:srgbClr val="00B050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тысящи</a:t>
                      </a:r>
                      <a:endParaRPr lang="ru-RU" sz="3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7524328" y="289351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Georgia"/>
                <a:ea typeface="Calibri"/>
                <a:cs typeface="Times New Roman"/>
              </a:rPr>
              <a:t>100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87824" y="102758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4000" dirty="0">
                <a:solidFill>
                  <a:srgbClr val="00B0F0"/>
                </a:solidFill>
                <a:latin typeface="Georgia"/>
                <a:ea typeface="Calibri"/>
                <a:cs typeface="Times New Roman"/>
              </a:rPr>
              <a:t>3</a:t>
            </a:r>
            <a:r>
              <a:rPr lang="ru-RU" dirty="0">
                <a:solidFill>
                  <a:srgbClr val="00B050"/>
                </a:solidFill>
                <a:latin typeface="Georgia"/>
                <a:ea typeface="Calibri"/>
                <a:cs typeface="Times New Roman"/>
              </a:rPr>
              <a:t> </a:t>
            </a:r>
            <a:endParaRPr lang="ru-RU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31840" y="4051920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2800" dirty="0">
                <a:solidFill>
                  <a:srgbClr val="00B0F0"/>
                </a:solidFill>
                <a:latin typeface="Georgia"/>
                <a:ea typeface="Calibri"/>
                <a:cs typeface="Times New Roman"/>
              </a:rPr>
              <a:t>20</a:t>
            </a:r>
            <a:endParaRPr lang="ru-RU" sz="2800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15616" y="289351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B0F0"/>
                </a:solidFill>
                <a:latin typeface="Georgia"/>
                <a:ea typeface="Calibri"/>
                <a:cs typeface="Times New Roman"/>
              </a:rPr>
              <a:t>50</a:t>
            </a:r>
            <a:r>
              <a:rPr lang="ru-RU" sz="2800" dirty="0">
                <a:solidFill>
                  <a:srgbClr val="00B0F0"/>
                </a:solidFill>
                <a:latin typeface="Georgia"/>
                <a:ea typeface="Calibri"/>
                <a:cs typeface="Times New Roman"/>
              </a:rPr>
              <a:t> </a:t>
            </a:r>
            <a:endParaRPr lang="ru-RU" sz="2800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39136" y="102758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36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3772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2036</TotalTime>
  <Words>101</Words>
  <Application>Microsoft Office PowerPoint</Application>
  <PresentationFormat>Экран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1_Легкий дым</vt:lpstr>
      <vt:lpstr>2_Легкий дым</vt:lpstr>
      <vt:lpstr>ЦЕРКОВНОСЛАВЯНСКИЙ   ЯЗЫК (учимся читать)</vt:lpstr>
      <vt:lpstr> ЦЕРКОВНОСЛАВЯНСКИЙ   ЯЗЫК (учимся читать)</vt:lpstr>
      <vt:lpstr> ЦЕРКОВНОСЛАВЯНСКИЙ   ЯЗЫК (учимся читать)</vt:lpstr>
      <vt:lpstr>ЦЕРКОВНОСЛАВЯНСКИЙ   ЯЗЫК (учим лексику)</vt:lpstr>
      <vt:lpstr>ЦЕРКОВНОСЛАВЯНСКИЙ   ЯЗЫК (учим лексику)</vt:lpstr>
      <vt:lpstr>КАК  ИГРАТЬ  В  ЛОТО (изучаем слова)</vt:lpstr>
      <vt:lpstr>КАК  ИГРАТЬ  В  ЛОТО (изучаем числа)</vt:lpstr>
      <vt:lpstr>КАК  ИГРАТЬ  В  ЛОТО (изучаем числа)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нана</dc:creator>
  <cp:lastModifiedBy>нана</cp:lastModifiedBy>
  <cp:revision>904</cp:revision>
  <dcterms:created xsi:type="dcterms:W3CDTF">2014-10-14T10:57:04Z</dcterms:created>
  <dcterms:modified xsi:type="dcterms:W3CDTF">2017-03-29T16:42:02Z</dcterms:modified>
</cp:coreProperties>
</file>