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31" r:id="rId2"/>
  </p:sldMasterIdLst>
  <p:notesMasterIdLst>
    <p:notesMasterId r:id="rId11"/>
  </p:notesMasterIdLst>
  <p:sldIdLst>
    <p:sldId id="372" r:id="rId3"/>
    <p:sldId id="373" r:id="rId4"/>
    <p:sldId id="374" r:id="rId5"/>
    <p:sldId id="375" r:id="rId6"/>
    <p:sldId id="376" r:id="rId7"/>
    <p:sldId id="377" r:id="rId8"/>
    <p:sldId id="379" r:id="rId9"/>
    <p:sldId id="3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32" autoAdjust="0"/>
  </p:normalViewPr>
  <p:slideViewPr>
    <p:cSldViewPr>
      <p:cViewPr varScale="1">
        <p:scale>
          <a:sx n="80" d="100"/>
          <a:sy n="80" d="100"/>
        </p:scale>
        <p:origin x="-47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A2E2-1C9F-49AB-BC7D-D87DB380D47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E942A-0011-4DCA-8EA5-5D5849CC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2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7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918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9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4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30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64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51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1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1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30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22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58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67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4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77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10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6968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16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48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77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3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0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4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5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9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6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3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4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4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53278-2767-4ADF-88C6-104D8654A8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B33265-85BF-40AD-8417-FF7D91348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720"/>
            <a:ext cx="8964488" cy="1701527"/>
          </a:xfrm>
        </p:spPr>
        <p:txBody>
          <a:bodyPr>
            <a:normAutofit/>
          </a:bodyPr>
          <a:lstStyle/>
          <a:p>
            <a:pPr marL="571500" indent="-5715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НЕМЕЦКИЙ   ЯЗЫК</a:t>
            </a:r>
            <a:b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  <a:ea typeface="Calibri"/>
                <a:cs typeface="Times New Roman"/>
              </a:rPr>
              <a:t>(учим лексику)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47455"/>
              </p:ext>
            </p:extLst>
          </p:nvPr>
        </p:nvGraphicFramePr>
        <p:xfrm>
          <a:off x="2483768" y="1844824"/>
          <a:ext cx="4968553" cy="3960440"/>
        </p:xfrm>
        <a:graphic>
          <a:graphicData uri="http://schemas.openxmlformats.org/drawingml/2006/table">
            <a:tbl>
              <a:tblPr/>
              <a:tblGrid>
                <a:gridCol w="1175575"/>
                <a:gridCol w="2742700"/>
                <a:gridCol w="1050278"/>
              </a:tblGrid>
              <a:tr h="380225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4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kern="1400" spc="-5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Der </a:t>
                      </a:r>
                      <a:r>
                        <a:rPr lang="en-US" sz="3600" kern="1400" spc="-50" dirty="0" err="1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Delphin</a:t>
                      </a:r>
                      <a:endParaRPr lang="ru-RU" sz="3600" kern="1400" spc="-5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2799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otype Corsiva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onotype Corsiva"/>
                          <a:ea typeface="Calibri"/>
                          <a:cs typeface="Times New Roman"/>
                        </a:rPr>
                        <a:t>Das </a:t>
                      </a:r>
                      <a:r>
                        <a:rPr kumimoji="0" lang="en-US" sz="4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onotype Corsiva"/>
                          <a:ea typeface="Calibri"/>
                          <a:cs typeface="Times New Roman"/>
                        </a:rPr>
                        <a:t>Versteckspiel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3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080120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НЕМЕЦКИЙ   ЯЗЫК</a:t>
            </a:r>
            <a:br>
              <a:rPr lang="ru-RU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  <a:ea typeface="Calibri"/>
                <a:cs typeface="Times New Roman"/>
              </a:rPr>
              <a:t>(учим лексику)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6228185" y="3284786"/>
            <a:ext cx="2428388" cy="576262"/>
          </a:xfrm>
        </p:spPr>
        <p:txBody>
          <a:bodyPr/>
          <a:lstStyle/>
          <a:p>
            <a:pPr lvl="0" algn="ctr">
              <a:lnSpc>
                <a:spcPct val="115000"/>
              </a:lnSpc>
              <a:spcBef>
                <a:spcPts val="0"/>
              </a:spcBef>
              <a:buClrTx/>
            </a:pPr>
            <a:r>
              <a:rPr lang="en-US" sz="3200" kern="1400" spc="-50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Der </a:t>
            </a:r>
            <a:r>
              <a:rPr lang="en-US" sz="3200" kern="1400" spc="-50" dirty="0" err="1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Delphin</a:t>
            </a:r>
            <a:endParaRPr lang="ru-RU" sz="3200" kern="1400" spc="-50" dirty="0">
              <a:solidFill>
                <a:prstClr val="black"/>
              </a:solidFill>
              <a:latin typeface="Georgia" panose="02040502050405020303" pitchFamily="18" charset="0"/>
              <a:ea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32984"/>
              </p:ext>
            </p:extLst>
          </p:nvPr>
        </p:nvGraphicFramePr>
        <p:xfrm>
          <a:off x="1043608" y="1700808"/>
          <a:ext cx="4824536" cy="3960440"/>
        </p:xfrm>
        <a:graphic>
          <a:graphicData uri="http://schemas.openxmlformats.org/drawingml/2006/table">
            <a:tbl>
              <a:tblPr/>
              <a:tblGrid>
                <a:gridCol w="1141500"/>
                <a:gridCol w="2663201"/>
                <a:gridCol w="1019835"/>
              </a:tblGrid>
              <a:tr h="380225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4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kern="1400" spc="-5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en-US" sz="4800" kern="1400" spc="-50" dirty="0" err="1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Ziege</a:t>
                      </a:r>
                      <a:endParaRPr lang="ru-RU" sz="4800" kern="1400" spc="-5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2799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dirty="0" smtClean="0">
                        <a:solidFill>
                          <a:srgbClr val="FF0000"/>
                        </a:solidFill>
                        <a:effectLst/>
                        <a:latin typeface="Monotype Corsiva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onotype Corsiva"/>
                          <a:ea typeface="Calibri"/>
                          <a:cs typeface="Times New Roman"/>
                        </a:rPr>
                        <a:t>Das </a:t>
                      </a:r>
                      <a:r>
                        <a:rPr kumimoji="0" lang="en-US" sz="4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onotype Corsiva"/>
                          <a:ea typeface="Calibri"/>
                          <a:cs typeface="Times New Roman"/>
                        </a:rPr>
                        <a:t>Versteckspiel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5" y="4005064"/>
            <a:ext cx="2220595" cy="138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27065"/>
              </p:ext>
            </p:extLst>
          </p:nvPr>
        </p:nvGraphicFramePr>
        <p:xfrm>
          <a:off x="6228184" y="3212976"/>
          <a:ext cx="2495600" cy="2243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5600"/>
              </a:tblGrid>
              <a:tr h="2243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7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52128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НЕМЕЦКИЙ   ЯЗЫК</a:t>
            </a:r>
            <a:br>
              <a:rPr lang="ru-RU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  <a:ea typeface="Calibri"/>
                <a:cs typeface="Times New Roman"/>
              </a:rPr>
              <a:t>(учим лексику)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6588224" y="3287657"/>
            <a:ext cx="2052191" cy="576262"/>
          </a:xfrm>
        </p:spPr>
        <p:txBody>
          <a:bodyPr/>
          <a:lstStyle/>
          <a:p>
            <a:pPr lvl="0" algn="ctr">
              <a:lnSpc>
                <a:spcPct val="115000"/>
              </a:lnSpc>
              <a:spcBef>
                <a:spcPts val="0"/>
              </a:spcBef>
              <a:buClrTx/>
            </a:pPr>
            <a:r>
              <a:rPr lang="en-US" sz="3600" kern="1400" spc="-50" dirty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Die </a:t>
            </a:r>
            <a:r>
              <a:rPr lang="en-US" sz="3600" kern="1400" spc="-50" dirty="0" err="1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Ziege</a:t>
            </a:r>
            <a:endParaRPr lang="ru-RU" sz="3600" kern="1400" spc="-50" dirty="0">
              <a:solidFill>
                <a:prstClr val="black"/>
              </a:solidFill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88476"/>
              </p:ext>
            </p:extLst>
          </p:nvPr>
        </p:nvGraphicFramePr>
        <p:xfrm>
          <a:off x="1043608" y="1700808"/>
          <a:ext cx="4824536" cy="3960440"/>
        </p:xfrm>
        <a:graphic>
          <a:graphicData uri="http://schemas.openxmlformats.org/drawingml/2006/table">
            <a:tbl>
              <a:tblPr/>
              <a:tblGrid>
                <a:gridCol w="1141500"/>
                <a:gridCol w="2663201"/>
                <a:gridCol w="1019835"/>
              </a:tblGrid>
              <a:tr h="380225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4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kern="1400" spc="-5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Der Wald</a:t>
                      </a:r>
                      <a:endParaRPr lang="ru-RU" sz="4800" kern="1400" spc="-5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2799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dirty="0" smtClean="0">
                        <a:solidFill>
                          <a:srgbClr val="FF0000"/>
                        </a:solidFill>
                        <a:effectLst/>
                        <a:latin typeface="Monotype Corsiv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800" dirty="0" smtClean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Das </a:t>
                      </a:r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Versteckspiel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52" y="4005064"/>
            <a:ext cx="1733178" cy="17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2238"/>
              </p:ext>
            </p:extLst>
          </p:nvPr>
        </p:nvGraphicFramePr>
        <p:xfrm>
          <a:off x="6516216" y="3212976"/>
          <a:ext cx="2135560" cy="2608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5560"/>
              </a:tblGrid>
              <a:tr h="2608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6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228"/>
            <a:ext cx="9144000" cy="1052736"/>
          </a:xfrm>
        </p:spPr>
        <p:txBody>
          <a:bodyPr>
            <a:normAutofit fontScale="90000"/>
          </a:bodyPr>
          <a:lstStyle/>
          <a:p>
            <a:pPr marL="685800" indent="-6858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НЕМЕЦКИЙ   ЯЗЫК</a:t>
            </a:r>
            <a:br>
              <a:rPr lang="ru-RU" sz="3600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3600" dirty="0">
                <a:solidFill>
                  <a:srgbClr val="7030A0"/>
                </a:solidFill>
                <a:latin typeface="Georgia" panose="02040502050405020303" pitchFamily="18" charset="0"/>
                <a:ea typeface="Calibri"/>
                <a:cs typeface="Times New Roman"/>
              </a:rPr>
              <a:t>(учим лексику)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95807"/>
              </p:ext>
            </p:extLst>
          </p:nvPr>
        </p:nvGraphicFramePr>
        <p:xfrm>
          <a:off x="1475656" y="1268760"/>
          <a:ext cx="7272808" cy="4896544"/>
        </p:xfrm>
        <a:graphic>
          <a:graphicData uri="http://schemas.openxmlformats.org/drawingml/2006/table">
            <a:tbl>
              <a:tblPr/>
              <a:tblGrid>
                <a:gridCol w="2246307"/>
                <a:gridCol w="2312114"/>
                <a:gridCol w="2714387"/>
              </a:tblGrid>
              <a:tr h="6282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9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effectLst/>
                        <a:latin typeface="Monotype Corsiv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Rate mal!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43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kern="1400" spc="-50" dirty="0" smtClean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400" spc="-5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Der </a:t>
                      </a:r>
                      <a:r>
                        <a:rPr lang="en-US" sz="2800" kern="1400" spc="-50" dirty="0" err="1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Zaun</a:t>
                      </a:r>
                      <a:endParaRPr lang="ru-RU" sz="2800" kern="1400" spc="-5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400" spc="-5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Das </a:t>
                      </a:r>
                      <a:r>
                        <a:rPr lang="en-US" sz="2800" kern="1400" spc="-50" dirty="0" err="1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Haus</a:t>
                      </a:r>
                      <a:endParaRPr lang="ru-RU" sz="2800" kern="1400" spc="-5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400" spc="-5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Der Baum</a:t>
                      </a:r>
                      <a:endParaRPr lang="ru-RU" sz="2800" kern="1400" spc="-5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37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964488" cy="1008112"/>
          </a:xfrm>
          <a:effectLst/>
        </p:spPr>
        <p:txBody>
          <a:bodyPr>
            <a:normAutofit fontScale="90000"/>
          </a:bodyPr>
          <a:lstStyle/>
          <a:p>
            <a:pPr marL="457200" indent="-4572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НЕМЕЦКИЙ   ЯЗЫК</a:t>
            </a:r>
            <a:br>
              <a:rPr lang="ru-RU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  <a:ea typeface="Calibri"/>
                <a:cs typeface="Times New Roman"/>
              </a:rPr>
              <a:t>(учим лексику)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en-US" sz="2800" kern="1400" spc="-50" dirty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Der </a:t>
            </a:r>
            <a:r>
              <a:rPr lang="en-US" sz="2800" kern="1400" spc="-50" dirty="0" err="1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Zaun</a:t>
            </a:r>
            <a:endParaRPr lang="ru-RU" sz="2800" kern="1400" spc="-50" dirty="0">
              <a:solidFill>
                <a:prstClr val="black"/>
              </a:solidFill>
              <a:latin typeface="Cambria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en-US" sz="2800" kern="1400" spc="-50" dirty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Das </a:t>
            </a:r>
            <a:r>
              <a:rPr lang="en-US" sz="2800" kern="1400" spc="-50" dirty="0" err="1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Haus</a:t>
            </a:r>
            <a:endParaRPr lang="ru-RU" sz="2800" kern="1400" spc="-50" dirty="0">
              <a:solidFill>
                <a:prstClr val="black"/>
              </a:solidFill>
              <a:latin typeface="Cambria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en-US" sz="2800" kern="1400" spc="-50" dirty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Der Baum</a:t>
            </a:r>
            <a:endParaRPr lang="ru-RU" sz="2800" kern="1400" spc="-50" dirty="0">
              <a:solidFill>
                <a:prstClr val="black"/>
              </a:solidFill>
              <a:latin typeface="Cambria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60873"/>
            <a:ext cx="1944216" cy="13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80735"/>
              </p:ext>
            </p:extLst>
          </p:nvPr>
        </p:nvGraphicFramePr>
        <p:xfrm>
          <a:off x="1895475" y="2038350"/>
          <a:ext cx="3972669" cy="1857375"/>
        </p:xfrm>
        <a:graphic>
          <a:graphicData uri="http://schemas.openxmlformats.org/drawingml/2006/table">
            <a:tbl>
              <a:tblPr/>
              <a:tblGrid>
                <a:gridCol w="3972669"/>
              </a:tblGrid>
              <a:tr h="1857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6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7" cy="1412776"/>
          </a:xfrm>
        </p:spPr>
        <p:txBody>
          <a:bodyPr>
            <a:normAutofit/>
          </a:bodyPr>
          <a:lstStyle/>
          <a:p>
            <a:pPr marL="571500" indent="-5715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КАК  ИГРАТЬ  В  ЛОТО</a:t>
            </a:r>
            <a:br>
              <a:rPr lang="ru-RU" sz="3200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(изучаем слова)</a:t>
            </a:r>
            <a:endParaRPr lang="ru-RU" sz="32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68205"/>
              </p:ext>
            </p:extLst>
          </p:nvPr>
        </p:nvGraphicFramePr>
        <p:xfrm>
          <a:off x="539552" y="1268760"/>
          <a:ext cx="8424936" cy="4968551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2006623"/>
                <a:gridCol w="2028440"/>
                <a:gridCol w="2301641"/>
              </a:tblGrid>
              <a:tr h="975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4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Der </a:t>
                      </a:r>
                      <a:r>
                        <a:rPr kumimoji="0" lang="en-US" sz="2400" b="0" i="0" u="none" strike="noStrike" kern="1400" cap="none" spc="-5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Delphin</a:t>
                      </a:r>
                      <a:endParaRPr kumimoji="0" lang="ru-RU" sz="2400" b="0" i="0" u="none" strike="noStrike" kern="1400" cap="none" spc="-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4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/>
                          <a:ea typeface="Calibri"/>
                          <a:cs typeface="Times New Roman"/>
                        </a:rPr>
                        <a:t>Der </a:t>
                      </a:r>
                      <a:r>
                        <a:rPr kumimoji="0" lang="en-US" sz="2800" b="0" i="0" u="none" strike="noStrike" kern="1400" cap="none" spc="-5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/>
                          <a:ea typeface="Calibri"/>
                          <a:cs typeface="Times New Roman"/>
                        </a:rPr>
                        <a:t>Zaun</a:t>
                      </a:r>
                      <a:endParaRPr kumimoji="0" lang="ru-RU" sz="2800" b="0" i="0" u="none" strike="noStrike" kern="1400" cap="none" spc="-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9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4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/>
                          <a:ea typeface="Calibri"/>
                          <a:cs typeface="Times New Roman"/>
                        </a:rPr>
                        <a:t>Das </a:t>
                      </a:r>
                      <a:r>
                        <a:rPr kumimoji="0" lang="en-US" sz="2800" b="0" i="0" u="none" strike="noStrike" kern="1400" cap="none" spc="-5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/>
                          <a:ea typeface="Calibri"/>
                          <a:cs typeface="Times New Roman"/>
                        </a:rPr>
                        <a:t>Haus</a:t>
                      </a:r>
                      <a:endParaRPr kumimoji="0" lang="ru-RU" sz="2800" b="0" i="0" u="none" strike="noStrike" kern="1400" cap="none" spc="-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Der </a:t>
                      </a:r>
                      <a:r>
                        <a:rPr lang="en-US" sz="2400" dirty="0" err="1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Komet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en-US" sz="2400" dirty="0" err="1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Biene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9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4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/>
                          <a:ea typeface="Calibri"/>
                          <a:cs typeface="Times New Roman"/>
                        </a:rPr>
                        <a:t>Der Baum</a:t>
                      </a:r>
                      <a:endParaRPr kumimoji="0" lang="ru-RU" sz="2800" b="0" i="0" u="none" strike="noStrike" kern="1400" cap="none" spc="-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Das Blatt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32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4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/>
                          <a:ea typeface="Calibri"/>
                          <a:cs typeface="Times New Roman"/>
                        </a:rPr>
                        <a:t>Die </a:t>
                      </a:r>
                      <a:r>
                        <a:rPr kumimoji="0" lang="en-US" sz="2400" b="0" i="0" u="none" strike="noStrike" kern="1400" cap="none" spc="-5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/>
                          <a:ea typeface="Calibri"/>
                          <a:cs typeface="Times New Roman"/>
                        </a:rPr>
                        <a:t>Ziege</a:t>
                      </a:r>
                      <a:endParaRPr kumimoji="0" lang="ru-RU" sz="2400" b="0" i="0" u="none" strike="noStrike" kern="1400" cap="none" spc="-5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Der </a:t>
                      </a:r>
                      <a:r>
                        <a:rPr lang="en-US" sz="2400" dirty="0" err="1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Schirm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en-US" sz="2400" dirty="0" err="1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Blume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Das </a:t>
                      </a:r>
                      <a:r>
                        <a:rPr lang="en-US" sz="2400" dirty="0" err="1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Moskau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Der </a:t>
                      </a:r>
                      <a:r>
                        <a:rPr lang="en-US" sz="2400" dirty="0" err="1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Mond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en-US" sz="2400" dirty="0" err="1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Feder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Der Ball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40768"/>
            <a:ext cx="1688155" cy="87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284983"/>
            <a:ext cx="1368152" cy="883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256564"/>
            <a:ext cx="1538915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3237011"/>
            <a:ext cx="902513" cy="93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&quot;ответов нет, есть только выбор&quot; - Вопрос дня: Великая книг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1641912" cy="84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10505"/>
            <a:ext cx="1226997" cy="908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586" y="-7193"/>
            <a:ext cx="8601015" cy="893732"/>
          </a:xfrm>
        </p:spPr>
        <p:txBody>
          <a:bodyPr>
            <a:normAutofit fontScale="90000"/>
          </a:bodyPr>
          <a:lstStyle/>
          <a:p>
            <a:pPr marL="571500" indent="-5715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70C0"/>
                </a:solidFill>
                <a:latin typeface="Georgia" panose="02040502050405020303" pitchFamily="18" charset="0"/>
              </a:rPr>
              <a:t>КАК  ИГРАТЬ  В  ЛОТО</a:t>
            </a:r>
            <a:br>
              <a:rPr lang="ru-RU" sz="32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Georgia" panose="02040502050405020303" pitchFamily="18" charset="0"/>
              </a:rPr>
              <a:t>(изучаем </a:t>
            </a:r>
            <a:r>
              <a:rPr lang="ru-RU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числа</a:t>
            </a:r>
            <a:r>
              <a:rPr lang="ru-RU" sz="3200" dirty="0">
                <a:solidFill>
                  <a:srgbClr val="7030A0"/>
                </a:solidFill>
                <a:latin typeface="Georgia" panose="02040502050405020303" pitchFamily="18" charset="0"/>
              </a:rPr>
              <a:t>)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5135"/>
              </p:ext>
            </p:extLst>
          </p:nvPr>
        </p:nvGraphicFramePr>
        <p:xfrm>
          <a:off x="395536" y="908720"/>
          <a:ext cx="8568951" cy="5380509"/>
        </p:xfrm>
        <a:graphic>
          <a:graphicData uri="http://schemas.openxmlformats.org/drawingml/2006/table">
            <a:tbl>
              <a:tblPr firstRow="1" firstCol="1" bandRow="1"/>
              <a:tblGrid>
                <a:gridCol w="2046147"/>
                <a:gridCol w="2065690"/>
                <a:gridCol w="2087949"/>
                <a:gridCol w="2369165"/>
              </a:tblGrid>
              <a:tr h="105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700</a:t>
                      </a: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 5</a:t>
                      </a: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360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500</a:t>
                      </a:r>
                      <a:endParaRPr lang="ru-RU" sz="360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 6 000</a:t>
                      </a: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2 000</a:t>
                      </a:r>
                      <a:endParaRPr lang="ru-RU" sz="360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900</a:t>
                      </a:r>
                      <a:endParaRPr lang="ru-RU" sz="360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50</a:t>
                      </a: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300</a:t>
                      </a: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 800</a:t>
                      </a:r>
                      <a:endParaRPr lang="ru-RU" sz="360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360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200</a:t>
                      </a: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 3</a:t>
                      </a:r>
                      <a:endParaRPr lang="ru-RU" sz="360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3600" dirty="0" smtClean="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00</a:t>
                      </a: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F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90</a:t>
                      </a: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0703" y="4149080"/>
            <a:ext cx="1800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15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Georgia"/>
                <a:ea typeface="Calibri"/>
                <a:cs typeface="Times New Roman"/>
              </a:rPr>
              <a:t>sechs</a:t>
            </a:r>
            <a:endParaRPr lang="ru-RU" sz="3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1474" y="2060848"/>
            <a:ext cx="1906509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15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hundert</a:t>
            </a:r>
            <a:endParaRPr lang="ru-RU" sz="3600" dirty="0">
              <a:solidFill>
                <a:srgbClr val="FF000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068960"/>
            <a:ext cx="1872208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tausend</a:t>
            </a:r>
            <a:endParaRPr lang="ru-RU" sz="3600" dirty="0">
              <a:solidFill>
                <a:srgbClr val="FF000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94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01015" cy="893732"/>
          </a:xfrm>
        </p:spPr>
        <p:txBody>
          <a:bodyPr>
            <a:normAutofit fontScale="90000"/>
          </a:bodyPr>
          <a:lstStyle/>
          <a:p>
            <a:pPr marL="571500" indent="-5715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70C0"/>
                </a:solidFill>
                <a:latin typeface="Georgia" panose="02040502050405020303" pitchFamily="18" charset="0"/>
              </a:rPr>
              <a:t>КАК  ИГРАТЬ  В  ЛОТО</a:t>
            </a:r>
            <a:br>
              <a:rPr lang="ru-RU" sz="32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Georgia" panose="02040502050405020303" pitchFamily="18" charset="0"/>
              </a:rPr>
              <a:t>(изучаем </a:t>
            </a:r>
            <a:r>
              <a:rPr lang="ru-RU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числа</a:t>
            </a:r>
            <a:r>
              <a:rPr lang="ru-RU" sz="3200" dirty="0">
                <a:solidFill>
                  <a:srgbClr val="7030A0"/>
                </a:solidFill>
                <a:latin typeface="Georgia" panose="02040502050405020303" pitchFamily="18" charset="0"/>
              </a:rPr>
              <a:t>)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251165"/>
              </p:ext>
            </p:extLst>
          </p:nvPr>
        </p:nvGraphicFramePr>
        <p:xfrm>
          <a:off x="395536" y="980728"/>
          <a:ext cx="8568952" cy="5430483"/>
        </p:xfrm>
        <a:graphic>
          <a:graphicData uri="http://schemas.openxmlformats.org/drawingml/2006/table">
            <a:tbl>
              <a:tblPr firstRow="1" firstCol="1" bandRow="1"/>
              <a:tblGrid>
                <a:gridCol w="2046147"/>
                <a:gridCol w="2065690"/>
                <a:gridCol w="2087950"/>
                <a:gridCol w="2369165"/>
              </a:tblGrid>
              <a:tr h="954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tausend</a:t>
                      </a:r>
                      <a:endParaRPr lang="en-US" sz="3600" dirty="0">
                        <a:solidFill>
                          <a:srgbClr val="00B050"/>
                        </a:solidFill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sechs</a:t>
                      </a:r>
                      <a:endParaRPr lang="en-US" sz="3600" dirty="0">
                        <a:solidFill>
                          <a:srgbClr val="00B050"/>
                        </a:solidFill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zwei</a:t>
                      </a:r>
                      <a:r>
                        <a:rPr lang="ru-RU" sz="3600" dirty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hundert</a:t>
                      </a:r>
                      <a:endParaRPr lang="en-US" sz="3600" dirty="0">
                        <a:solidFill>
                          <a:srgbClr val="00B050"/>
                        </a:solidFill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elf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zwanzig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sieben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ein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neun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ac</a:t>
                      </a:r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eorgia"/>
                          <a:ea typeface="Calibri"/>
                          <a:cs typeface="Times New Roman"/>
                        </a:rPr>
                        <a:t>ht</a:t>
                      </a:r>
                      <a:r>
                        <a:rPr lang="ru-RU" sz="3600" dirty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sechzig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Der Million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drei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eorgia"/>
                          <a:ea typeface="Calibri"/>
                          <a:cs typeface="Times New Roman"/>
                        </a:rPr>
                        <a:t>hundert</a:t>
                      </a: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vierzig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dreizehn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eorgia"/>
                          <a:ea typeface="Calibri"/>
                          <a:cs typeface="Times New Roman"/>
                        </a:rPr>
                        <a:t>achtzehn</a:t>
                      </a: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1115616" y="1966367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Georgia"/>
                <a:ea typeface="Calibri"/>
                <a:cs typeface="Times New Roman"/>
              </a:rPr>
              <a:t>100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87824" y="1027584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4000" dirty="0">
                <a:solidFill>
                  <a:srgbClr val="00B0F0"/>
                </a:solidFill>
                <a:latin typeface="Georgia"/>
                <a:ea typeface="Calibri"/>
                <a:cs typeface="Times New Roman"/>
              </a:rPr>
              <a:t>3</a:t>
            </a:r>
            <a:r>
              <a:rPr lang="ru-RU" dirty="0">
                <a:solidFill>
                  <a:srgbClr val="00B050"/>
                </a:solidFill>
                <a:latin typeface="Georgia"/>
                <a:ea typeface="Calibri"/>
                <a:cs typeface="Times New Roman"/>
              </a:rPr>
              <a:t> </a:t>
            </a:r>
            <a:endParaRPr lang="ru-RU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00392" y="1908643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800" dirty="0">
                <a:solidFill>
                  <a:srgbClr val="00B0F0"/>
                </a:solidFill>
                <a:latin typeface="Georgia"/>
                <a:ea typeface="Calibri"/>
                <a:cs typeface="Times New Roman"/>
              </a:rPr>
              <a:t>20</a:t>
            </a:r>
            <a:endParaRPr lang="ru-RU" sz="28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31840" y="3918369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400" dirty="0" smtClean="0">
                <a:solidFill>
                  <a:srgbClr val="00B0F0"/>
                </a:solidFill>
                <a:latin typeface="Georgia"/>
                <a:ea typeface="Calibri"/>
                <a:cs typeface="Times New Roman"/>
              </a:rPr>
              <a:t>50</a:t>
            </a:r>
            <a:r>
              <a:rPr lang="ru-RU" sz="2800" dirty="0">
                <a:solidFill>
                  <a:srgbClr val="00B0F0"/>
                </a:solidFill>
                <a:latin typeface="Georgia"/>
                <a:ea typeface="Calibri"/>
                <a:cs typeface="Times New Roman"/>
              </a:rPr>
              <a:t> </a:t>
            </a:r>
            <a:endParaRPr lang="ru-RU" sz="28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9532"/>
            <a:ext cx="103663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7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2102</TotalTime>
  <Words>124</Words>
  <Application>Microsoft Office PowerPoint</Application>
  <PresentationFormat>Экран (4:3)</PresentationFormat>
  <Paragraphs>109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1_Легкий дым</vt:lpstr>
      <vt:lpstr>2_Легкий дым</vt:lpstr>
      <vt:lpstr>НЕМЕЦКИЙ   ЯЗЫК (учим лексику)</vt:lpstr>
      <vt:lpstr> НЕМЕЦКИЙ   ЯЗЫК (учим лексику)</vt:lpstr>
      <vt:lpstr> НЕМЕЦКИЙ   ЯЗЫК (учим лексику)</vt:lpstr>
      <vt:lpstr>НЕМЕЦКИЙ   ЯЗЫК (учим лексику)</vt:lpstr>
      <vt:lpstr>НЕМЕЦКИЙ   ЯЗЫК (учим лексику)</vt:lpstr>
      <vt:lpstr>КАК  ИГРАТЬ  В  ЛОТО (изучаем слова)</vt:lpstr>
      <vt:lpstr>КАК  ИГРАТЬ  В  ЛОТО (изучаем числа)</vt:lpstr>
      <vt:lpstr>КАК  ИГРАТЬ  В  ЛОТО (изучаем числа)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нана</dc:creator>
  <cp:lastModifiedBy>нана</cp:lastModifiedBy>
  <cp:revision>923</cp:revision>
  <dcterms:created xsi:type="dcterms:W3CDTF">2014-10-14T10:57:04Z</dcterms:created>
  <dcterms:modified xsi:type="dcterms:W3CDTF">2017-03-29T16:40:57Z</dcterms:modified>
</cp:coreProperties>
</file>