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1B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92696"/>
            <a:ext cx="7620000" cy="1143000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Город пышный, город бедный, </a:t>
            </a:r>
            <a:b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Дух </a:t>
            </a:r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 неволи</a:t>
            </a: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, стройный вид,</a:t>
            </a:r>
            <a:b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Свод небес зелено-бледный,</a:t>
            </a:r>
            <a:b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Скука, холод и гранит…</a:t>
            </a:r>
            <a:b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Monotype Corsiva" pitchFamily="66" charset="0"/>
              </a:rPr>
              <a:t>А.С.Пушкин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81883"/>
            <a:ext cx="6291064" cy="435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5976" y="47667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Санкт-Петербург</a:t>
            </a:r>
            <a:endParaRPr lang="ru-RU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609329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Памятник Петру </a:t>
            </a:r>
            <a:r>
              <a:rPr lang="en-US" sz="2800" b="1" dirty="0" smtClean="0">
                <a:solidFill>
                  <a:schemeClr val="bg1"/>
                </a:solidFill>
              </a:rPr>
              <a:t>I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5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Вместо заключения…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6059016" cy="480060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Трущобный двор. Фигура на углу.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Мерещится, что это Достоевский.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И желтый свет в окне без занавески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Горит, но не рассеивает мглу.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Гранитным громом грянуло с небес!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В трущобный двор ворвался ветер резкий,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И видел я, как вздрогнул Достоевский,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Как тяжело ссутулился, исчез…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Не может быть, чтоб это был не он!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Как без него представить эти тени,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И желтый свет, и грязные ступени,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И гром, и стены с четырех сторон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…</a:t>
            </a:r>
          </a:p>
          <a:p>
            <a:pPr marL="11430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                                                </a:t>
            </a:r>
          </a:p>
          <a:p>
            <a:pPr marL="11430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                                                   Николай Рубцов</a:t>
            </a:r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810"/>
            <a:ext cx="3410338" cy="49221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233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3778385"/>
            <a:ext cx="4337690" cy="305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041998" cy="85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85" y="1"/>
            <a:ext cx="5718115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1"/>
            <a:ext cx="41275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3438"/>
            <a:ext cx="76200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05273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Невский проспект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56" y="1303168"/>
            <a:ext cx="6821016" cy="511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5776" y="1303168"/>
            <a:ext cx="320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Русский музей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" y="26309"/>
            <a:ext cx="7711243" cy="57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620" y="19366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Зимний дворец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2" y="116632"/>
            <a:ext cx="4131938" cy="27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3" y="3356993"/>
            <a:ext cx="4600947" cy="347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2" y="3429000"/>
            <a:ext cx="4183496" cy="328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98" y="116632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94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50"/>
            <a:ext cx="4499992" cy="337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05" y="22870"/>
            <a:ext cx="4320695" cy="304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36518"/>
            <a:ext cx="4734302" cy="325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3573016"/>
            <a:ext cx="4149070" cy="311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2177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itchFamily="66" charset="0"/>
              </a:rPr>
              <a:t>Петербург  Ф.М. Достоевского в романе «Преступление и наказание»</a:t>
            </a:r>
            <a:endParaRPr lang="ru-RU" sz="3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88" y="1916832"/>
            <a:ext cx="5193010" cy="461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69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pPr algn="ctr"/>
            <a:r>
              <a:rPr lang="ru-RU" b="1" dirty="0" smtClean="0"/>
              <a:t>Петербург Достоевского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dirty="0" smtClean="0"/>
          </a:p>
          <a:p>
            <a:pPr algn="ctr"/>
            <a:endParaRPr lang="ru-RU" sz="40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59772" y="1819702"/>
            <a:ext cx="3744416" cy="6480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228600" algn="ctr">
              <a:spcBef>
                <a:spcPct val="20000"/>
              </a:spcBef>
              <a:buClr>
                <a:srgbClr val="A9A57C"/>
              </a:buClr>
              <a:buFont typeface="Arial" pitchFamily="34" charset="0"/>
              <a:buChar char="•"/>
            </a:pPr>
            <a:r>
              <a:rPr lang="ru-RU" sz="4000" dirty="0">
                <a:solidFill>
                  <a:srgbClr val="2F2B20"/>
                </a:solidFill>
              </a:rPr>
              <a:t>ПЕЙЗАЖИ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71640" y="3429000"/>
            <a:ext cx="6120680" cy="10801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228600" algn="ctr">
              <a:spcBef>
                <a:spcPct val="20000"/>
              </a:spcBef>
              <a:buClr>
                <a:srgbClr val="A9A57C"/>
              </a:buClr>
              <a:buFont typeface="Arial" pitchFamily="34" charset="0"/>
              <a:buChar char="•"/>
            </a:pPr>
            <a:r>
              <a:rPr lang="ru-RU" sz="4000" dirty="0">
                <a:solidFill>
                  <a:srgbClr val="2F2B20"/>
                </a:solidFill>
              </a:rPr>
              <a:t>СЦЕНЫ УЛИЧНОЙ ЖИЗНИ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95676" y="5445224"/>
            <a:ext cx="5472608" cy="72008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228600" algn="ctr">
              <a:spcBef>
                <a:spcPct val="20000"/>
              </a:spcBef>
              <a:buClr>
                <a:srgbClr val="A9A57C"/>
              </a:buClr>
              <a:buFont typeface="Arial" pitchFamily="34" charset="0"/>
              <a:buChar char="•"/>
            </a:pPr>
            <a:r>
              <a:rPr lang="ru-RU" sz="4000" dirty="0">
                <a:solidFill>
                  <a:srgbClr val="2F2B20"/>
                </a:solidFill>
              </a:rPr>
              <a:t>ИНТЕРЬЕРЫ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3767336" y="1052736"/>
            <a:ext cx="144016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779912" y="2636912"/>
            <a:ext cx="144016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767336" y="4725144"/>
            <a:ext cx="152474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68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Групповая работа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136904" cy="4800600"/>
          </a:xfrm>
        </p:spPr>
        <p:txBody>
          <a:bodyPr/>
          <a:lstStyle/>
          <a:p>
            <a:r>
              <a:rPr lang="ru-RU" b="1" u="sng" dirty="0">
                <a:solidFill>
                  <a:srgbClr val="333333"/>
                </a:solidFill>
                <a:latin typeface="Helvetica Neue"/>
              </a:rPr>
              <a:t>1-я группа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: 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дайте характеристику 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пейзажам в романе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(часть 1 гл. 1; часть 2 гл. 2; часть 2 гл. 2; часть 2 гл. 6; часть 4 гл.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5–6).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r>
              <a:rPr lang="ru-RU" b="1" u="sng" dirty="0">
                <a:solidFill>
                  <a:srgbClr val="333333"/>
                </a:solidFill>
                <a:latin typeface="Helvetica Neue"/>
              </a:rPr>
              <a:t>2-я группа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: 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сопоставьте 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сцены уличной жизни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(часть 1 гл. 1; часть 2 гл. 2; часть 2 гл. 6; часть 5 гл.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5).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r>
              <a:rPr lang="ru-RU" b="1" u="sng" dirty="0">
                <a:solidFill>
                  <a:srgbClr val="333333"/>
                </a:solidFill>
                <a:latin typeface="Helvetica Neue"/>
              </a:rPr>
              <a:t>3-я группа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: 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составьте 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описания интерьеров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(часть 1 – каморка Раскольникова; часть 1 глава 2 – описание кабака, где Раскольников слушает исповедь Мармеладова; часть1 глава2 и часть2 глава 7 – угол Мармеладовых; часть 4 глава 2 – трактир, где исповедуется Свидригайлов ; часть 4 глава 4 – комната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Сони).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9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Заполните таблицу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37958147"/>
              </p:ext>
            </p:extLst>
          </p:nvPr>
        </p:nvGraphicFramePr>
        <p:xfrm>
          <a:off x="107504" y="1600200"/>
          <a:ext cx="8280920" cy="360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5688632"/>
              </a:tblGrid>
              <a:tr h="7452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Характеристики</a:t>
                      </a:r>
                      <a:endParaRPr lang="ru-RU" sz="3200" b="1" dirty="0"/>
                    </a:p>
                  </a:txBody>
                  <a:tcPr/>
                </a:tc>
              </a:tr>
              <a:tr h="74523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Пейзаж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4523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Сцены уличной</a:t>
                      </a:r>
                      <a:r>
                        <a:rPr lang="ru-RU" sz="2800" baseline="0" dirty="0" smtClean="0"/>
                        <a:t> жизни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4523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Интерьер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042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Петербург Достоевского…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/>
              </a:rPr>
              <a:t>– город равнодушия, звериного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  любопытства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, злорадной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насмешки;</a:t>
            </a:r>
            <a:endParaRPr lang="ru-RU" sz="36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3600" dirty="0">
                <a:solidFill>
                  <a:srgbClr val="000000"/>
                </a:solidFill>
                <a:latin typeface="Times New Roman"/>
              </a:rPr>
              <a:t> –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город одиночества;</a:t>
            </a:r>
            <a:endParaRPr lang="ru-RU" sz="36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3600" dirty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город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разврата и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порока;</a:t>
            </a:r>
            <a:endParaRPr lang="ru-RU" sz="36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– “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город, в котором невозможно быть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”.</a:t>
            </a:r>
            <a:endParaRPr lang="ru-RU" sz="3600" dirty="0">
              <a:solidFill>
                <a:srgbClr val="000000"/>
              </a:solidFill>
              <a:latin typeface="Times New Roman"/>
            </a:endParaRPr>
          </a:p>
          <a:p>
            <a:pPr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324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1034</TotalTime>
  <Words>279</Words>
  <Application>Microsoft Office PowerPoint</Application>
  <PresentationFormat>Экран (4:3)</PresentationFormat>
  <Paragraphs>41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Город пышный, город бедный,  Дух  неволи, стройный вид, Свод небес зелено-бледный, Скука, холод и гранит… А.С.Пушкин</vt:lpstr>
      <vt:lpstr>Слайд 2</vt:lpstr>
      <vt:lpstr>Слайд 3</vt:lpstr>
      <vt:lpstr>Слайд 4</vt:lpstr>
      <vt:lpstr>Петербург  Ф.М. Достоевского в романе «Преступление и наказание»</vt:lpstr>
      <vt:lpstr>Петербург Достоевского</vt:lpstr>
      <vt:lpstr>Групповая работа</vt:lpstr>
      <vt:lpstr>Заполните таблицу</vt:lpstr>
      <vt:lpstr>Петербург Достоевского…</vt:lpstr>
      <vt:lpstr>Вместо заключения…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пышный, город бедный,  Дух неволи, стройный вид, Свод небес зелено-бледный, Скука, холод и гранит… А.С.Пушкин</dc:title>
  <dc:creator>Юрий</dc:creator>
  <cp:lastModifiedBy>2</cp:lastModifiedBy>
  <cp:revision>81</cp:revision>
  <dcterms:created xsi:type="dcterms:W3CDTF">2016-01-31T15:17:55Z</dcterms:created>
  <dcterms:modified xsi:type="dcterms:W3CDTF">2017-06-20T09:44:08Z</dcterms:modified>
</cp:coreProperties>
</file>