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6" r:id="rId2"/>
    <p:sldId id="279" r:id="rId3"/>
    <p:sldId id="291" r:id="rId4"/>
    <p:sldId id="294" r:id="rId5"/>
    <p:sldId id="277" r:id="rId6"/>
    <p:sldId id="278" r:id="rId7"/>
    <p:sldId id="282" r:id="rId8"/>
    <p:sldId id="280" r:id="rId9"/>
    <p:sldId id="283" r:id="rId10"/>
    <p:sldId id="281" r:id="rId11"/>
    <p:sldId id="284" r:id="rId12"/>
    <p:sldId id="285" r:id="rId13"/>
    <p:sldId id="296" r:id="rId14"/>
    <p:sldId id="295" r:id="rId15"/>
    <p:sldId id="292" r:id="rId16"/>
    <p:sldId id="293" r:id="rId17"/>
    <p:sldId id="288" r:id="rId18"/>
    <p:sldId id="275" r:id="rId19"/>
    <p:sldId id="258" r:id="rId20"/>
    <p:sldId id="259" r:id="rId21"/>
    <p:sldId id="290" r:id="rId22"/>
    <p:sldId id="261" r:id="rId23"/>
    <p:sldId id="262" r:id="rId24"/>
    <p:sldId id="263" r:id="rId25"/>
    <p:sldId id="300" r:id="rId26"/>
    <p:sldId id="264" r:id="rId27"/>
    <p:sldId id="265" r:id="rId28"/>
    <p:sldId id="266" r:id="rId29"/>
    <p:sldId id="267" r:id="rId30"/>
    <p:sldId id="268" r:id="rId31"/>
    <p:sldId id="269" r:id="rId32"/>
    <p:sldId id="270" r:id="rId33"/>
    <p:sldId id="271" r:id="rId34"/>
    <p:sldId id="272" r:id="rId35"/>
    <p:sldId id="273" r:id="rId36"/>
    <p:sldId id="274" r:id="rId37"/>
    <p:sldId id="297" r:id="rId38"/>
    <p:sldId id="298" r:id="rId39"/>
    <p:sldId id="299"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22"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02.12.2015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02.12.2015</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02.12.2015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02.12.2015</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02.12.2015</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02.12.2015</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02.12.2015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6.xml"/><Relationship Id="rId6" Type="http://schemas.openxmlformats.org/officeDocument/2006/relationships/image" Target="../media/image30.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19.xml.rels><?xml version="1.0" encoding="UTF-8" standalone="yes"?>
<Relationships xmlns="http://schemas.openxmlformats.org/package/2006/relationships"><Relationship Id="rId3" Type="http://schemas.openxmlformats.org/officeDocument/2006/relationships/image" Target="../media/image36.emf"/><Relationship Id="rId7" Type="http://schemas.openxmlformats.org/officeDocument/2006/relationships/image" Target="../media/image40.emf"/><Relationship Id="rId2" Type="http://schemas.openxmlformats.org/officeDocument/2006/relationships/image" Target="../media/image35.emf"/><Relationship Id="rId1" Type="http://schemas.openxmlformats.org/officeDocument/2006/relationships/slideLayout" Target="../slideLayouts/slideLayout6.xml"/><Relationship Id="rId6" Type="http://schemas.openxmlformats.org/officeDocument/2006/relationships/image" Target="../media/image39.emf"/><Relationship Id="rId5" Type="http://schemas.openxmlformats.org/officeDocument/2006/relationships/image" Target="../media/image38.emf"/><Relationship Id="rId4" Type="http://schemas.openxmlformats.org/officeDocument/2006/relationships/image" Target="../media/image37.e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emf"/><Relationship Id="rId1" Type="http://schemas.openxmlformats.org/officeDocument/2006/relationships/slideLayout" Target="../slideLayouts/slideLayout6.xml"/><Relationship Id="rId4" Type="http://schemas.openxmlformats.org/officeDocument/2006/relationships/image" Target="../media/image43.png"/></Relationships>
</file>

<file path=ppt/slides/_rels/slide2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44.emf"/><Relationship Id="rId7" Type="http://schemas.openxmlformats.org/officeDocument/2006/relationships/image" Target="../media/image49.png"/><Relationship Id="rId12" Type="http://schemas.openxmlformats.org/officeDocument/2006/relationships/image" Target="../media/image52.png"/><Relationship Id="rId2" Type="http://schemas.openxmlformats.org/officeDocument/2006/relationships/image" Target="../media/image45.emf"/><Relationship Id="rId1" Type="http://schemas.openxmlformats.org/officeDocument/2006/relationships/slideLayout" Target="../slideLayouts/slideLayout6.xml"/><Relationship Id="rId6" Type="http://schemas.openxmlformats.org/officeDocument/2006/relationships/image" Target="../media/image48.emf"/><Relationship Id="rId11" Type="http://schemas.openxmlformats.org/officeDocument/2006/relationships/image" Target="../media/image30.png"/><Relationship Id="rId5" Type="http://schemas.openxmlformats.org/officeDocument/2006/relationships/image" Target="../media/image47.emf"/><Relationship Id="rId10" Type="http://schemas.openxmlformats.org/officeDocument/2006/relationships/image" Target="../media/image51.png"/><Relationship Id="rId4" Type="http://schemas.openxmlformats.org/officeDocument/2006/relationships/image" Target="../media/image46.emf"/><Relationship Id="rId9" Type="http://schemas.openxmlformats.org/officeDocument/2006/relationships/image" Target="../media/image50.png"/></Relationships>
</file>

<file path=ppt/slides/_rels/slide23.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53.emf"/><Relationship Id="rId1" Type="http://schemas.openxmlformats.org/officeDocument/2006/relationships/slideLayout" Target="../slideLayouts/slideLayout6.xml"/><Relationship Id="rId6" Type="http://schemas.openxmlformats.org/officeDocument/2006/relationships/image" Target="../media/image56.emf"/><Relationship Id="rId5" Type="http://schemas.openxmlformats.org/officeDocument/2006/relationships/image" Target="../media/image55.png"/><Relationship Id="rId4" Type="http://schemas.openxmlformats.org/officeDocument/2006/relationships/image" Target="../media/image54.emf"/></Relationships>
</file>

<file path=ppt/slides/_rels/slide24.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image" Target="../media/image57.emf"/><Relationship Id="rId1" Type="http://schemas.openxmlformats.org/officeDocument/2006/relationships/slideLayout" Target="../slideLayouts/slideLayout6.xml"/><Relationship Id="rId6" Type="http://schemas.openxmlformats.org/officeDocument/2006/relationships/image" Target="../media/image61.emf"/><Relationship Id="rId5" Type="http://schemas.openxmlformats.org/officeDocument/2006/relationships/image" Target="../media/image60.emf"/><Relationship Id="rId4" Type="http://schemas.openxmlformats.org/officeDocument/2006/relationships/image" Target="../media/image59.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image" Target="../media/image68.emf"/><Relationship Id="rId3" Type="http://schemas.openxmlformats.org/officeDocument/2006/relationships/image" Target="../media/image63.emf"/><Relationship Id="rId7" Type="http://schemas.openxmlformats.org/officeDocument/2006/relationships/image" Target="../media/image67.emf"/><Relationship Id="rId12" Type="http://schemas.openxmlformats.org/officeDocument/2006/relationships/image" Target="../media/image72.png"/><Relationship Id="rId2" Type="http://schemas.openxmlformats.org/officeDocument/2006/relationships/image" Target="../media/image62.emf"/><Relationship Id="rId1" Type="http://schemas.openxmlformats.org/officeDocument/2006/relationships/slideLayout" Target="../slideLayouts/slideLayout6.xml"/><Relationship Id="rId6" Type="http://schemas.openxmlformats.org/officeDocument/2006/relationships/image" Target="../media/image66.emf"/><Relationship Id="rId11" Type="http://schemas.openxmlformats.org/officeDocument/2006/relationships/image" Target="../media/image71.emf"/><Relationship Id="rId5" Type="http://schemas.openxmlformats.org/officeDocument/2006/relationships/image" Target="../media/image65.emf"/><Relationship Id="rId10" Type="http://schemas.openxmlformats.org/officeDocument/2006/relationships/image" Target="../media/image70.emf"/><Relationship Id="rId4" Type="http://schemas.openxmlformats.org/officeDocument/2006/relationships/image" Target="../media/image64.emf"/><Relationship Id="rId9" Type="http://schemas.openxmlformats.org/officeDocument/2006/relationships/image" Target="../media/image69.emf"/></Relationships>
</file>

<file path=ppt/slides/_rels/slide28.xml.rels><?xml version="1.0" encoding="UTF-8" standalone="yes"?>
<Relationships xmlns="http://schemas.openxmlformats.org/package/2006/relationships"><Relationship Id="rId8" Type="http://schemas.openxmlformats.org/officeDocument/2006/relationships/image" Target="../media/image79.png"/><Relationship Id="rId3" Type="http://schemas.openxmlformats.org/officeDocument/2006/relationships/image" Target="../media/image74.png"/><Relationship Id="rId7" Type="http://schemas.openxmlformats.org/officeDocument/2006/relationships/image" Target="../media/image78.png"/><Relationship Id="rId2" Type="http://schemas.openxmlformats.org/officeDocument/2006/relationships/image" Target="../media/image73.png"/><Relationship Id="rId1" Type="http://schemas.openxmlformats.org/officeDocument/2006/relationships/slideLayout" Target="../slideLayouts/slideLayout6.xml"/><Relationship Id="rId6" Type="http://schemas.openxmlformats.org/officeDocument/2006/relationships/image" Target="../media/image77.png"/><Relationship Id="rId5" Type="http://schemas.openxmlformats.org/officeDocument/2006/relationships/image" Target="../media/image76.png"/><Relationship Id="rId4" Type="http://schemas.openxmlformats.org/officeDocument/2006/relationships/image" Target="../media/image75.emf"/><Relationship Id="rId9" Type="http://schemas.openxmlformats.org/officeDocument/2006/relationships/image" Target="../media/image80.png"/></Relationships>
</file>

<file path=ppt/slides/_rels/slide29.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image" Target="../media/image63.emf"/><Relationship Id="rId7" Type="http://schemas.openxmlformats.org/officeDocument/2006/relationships/image" Target="../media/image85.png"/><Relationship Id="rId12" Type="http://schemas.openxmlformats.org/officeDocument/2006/relationships/image" Target="../media/image90.png"/><Relationship Id="rId2" Type="http://schemas.openxmlformats.org/officeDocument/2006/relationships/image" Target="../media/image62.emf"/><Relationship Id="rId1" Type="http://schemas.openxmlformats.org/officeDocument/2006/relationships/slideLayout" Target="../slideLayouts/slideLayout6.xml"/><Relationship Id="rId6" Type="http://schemas.openxmlformats.org/officeDocument/2006/relationships/image" Target="../media/image84.png"/><Relationship Id="rId11" Type="http://schemas.openxmlformats.org/officeDocument/2006/relationships/image" Target="../media/image89.png"/><Relationship Id="rId5" Type="http://schemas.openxmlformats.org/officeDocument/2006/relationships/image" Target="../media/image83.emf"/><Relationship Id="rId10" Type="http://schemas.openxmlformats.org/officeDocument/2006/relationships/image" Target="../media/image88.png"/><Relationship Id="rId4" Type="http://schemas.openxmlformats.org/officeDocument/2006/relationships/image" Target="../media/image82.emf"/><Relationship Id="rId9" Type="http://schemas.openxmlformats.org/officeDocument/2006/relationships/image" Target="../media/image87.png"/></Relationships>
</file>

<file path=ppt/slides/_rels/slide31.xml.rels><?xml version="1.0" encoding="UTF-8" standalone="yes"?>
<Relationships xmlns="http://schemas.openxmlformats.org/package/2006/relationships"><Relationship Id="rId3" Type="http://schemas.openxmlformats.org/officeDocument/2006/relationships/image" Target="../media/image92.png"/><Relationship Id="rId2" Type="http://schemas.openxmlformats.org/officeDocument/2006/relationships/image" Target="../media/image91.png"/><Relationship Id="rId1" Type="http://schemas.openxmlformats.org/officeDocument/2006/relationships/slideLayout" Target="../slideLayouts/slideLayout6.xml"/><Relationship Id="rId4" Type="http://schemas.openxmlformats.org/officeDocument/2006/relationships/image" Target="../media/image93.png"/></Relationships>
</file>

<file path=ppt/slides/_rels/slide32.xml.rels><?xml version="1.0" encoding="UTF-8" standalone="yes"?>
<Relationships xmlns="http://schemas.openxmlformats.org/package/2006/relationships"><Relationship Id="rId3" Type="http://schemas.openxmlformats.org/officeDocument/2006/relationships/image" Target="../media/image95.emf"/><Relationship Id="rId2" Type="http://schemas.openxmlformats.org/officeDocument/2006/relationships/image" Target="../media/image94.emf"/><Relationship Id="rId1" Type="http://schemas.openxmlformats.org/officeDocument/2006/relationships/slideLayout" Target="../slideLayouts/slideLayout6.xml"/><Relationship Id="rId4" Type="http://schemas.openxmlformats.org/officeDocument/2006/relationships/image" Target="../media/image96.png"/></Relationships>
</file>

<file path=ppt/slides/_rels/slide33.xml.rels><?xml version="1.0" encoding="UTF-8" standalone="yes"?>
<Relationships xmlns="http://schemas.openxmlformats.org/package/2006/relationships"><Relationship Id="rId8" Type="http://schemas.openxmlformats.org/officeDocument/2006/relationships/image" Target="../media/image102.emf"/><Relationship Id="rId13" Type="http://schemas.openxmlformats.org/officeDocument/2006/relationships/image" Target="../media/image107.png"/><Relationship Id="rId3" Type="http://schemas.openxmlformats.org/officeDocument/2006/relationships/image" Target="../media/image94.emf"/><Relationship Id="rId7" Type="http://schemas.openxmlformats.org/officeDocument/2006/relationships/image" Target="../media/image101.emf"/><Relationship Id="rId12" Type="http://schemas.openxmlformats.org/officeDocument/2006/relationships/image" Target="../media/image106.png"/><Relationship Id="rId2" Type="http://schemas.openxmlformats.org/officeDocument/2006/relationships/image" Target="../media/image97.emf"/><Relationship Id="rId1" Type="http://schemas.openxmlformats.org/officeDocument/2006/relationships/slideLayout" Target="../slideLayouts/slideLayout6.xml"/><Relationship Id="rId6" Type="http://schemas.openxmlformats.org/officeDocument/2006/relationships/image" Target="../media/image100.emf"/><Relationship Id="rId11" Type="http://schemas.openxmlformats.org/officeDocument/2006/relationships/image" Target="../media/image105.png"/><Relationship Id="rId5" Type="http://schemas.openxmlformats.org/officeDocument/2006/relationships/image" Target="../media/image99.emf"/><Relationship Id="rId15" Type="http://schemas.openxmlformats.org/officeDocument/2006/relationships/image" Target="../media/image109.png"/><Relationship Id="rId10" Type="http://schemas.openxmlformats.org/officeDocument/2006/relationships/image" Target="../media/image104.emf"/><Relationship Id="rId4" Type="http://schemas.openxmlformats.org/officeDocument/2006/relationships/image" Target="../media/image98.emf"/><Relationship Id="rId9" Type="http://schemas.openxmlformats.org/officeDocument/2006/relationships/image" Target="../media/image103.emf"/><Relationship Id="rId14" Type="http://schemas.openxmlformats.org/officeDocument/2006/relationships/image" Target="../media/image108.png"/></Relationships>
</file>

<file path=ppt/slides/_rels/slide34.xml.rels><?xml version="1.0" encoding="UTF-8" standalone="yes"?>
<Relationships xmlns="http://schemas.openxmlformats.org/package/2006/relationships"><Relationship Id="rId3" Type="http://schemas.openxmlformats.org/officeDocument/2006/relationships/image" Target="../media/image110.emf"/><Relationship Id="rId2" Type="http://schemas.openxmlformats.org/officeDocument/2006/relationships/image" Target="../media/image69.emf"/><Relationship Id="rId1" Type="http://schemas.openxmlformats.org/officeDocument/2006/relationships/slideLayout" Target="../slideLayouts/slideLayout6.xml"/><Relationship Id="rId6" Type="http://schemas.openxmlformats.org/officeDocument/2006/relationships/image" Target="../media/image113.emf"/><Relationship Id="rId5" Type="http://schemas.openxmlformats.org/officeDocument/2006/relationships/image" Target="../media/image112.emf"/><Relationship Id="rId4" Type="http://schemas.openxmlformats.org/officeDocument/2006/relationships/image" Target="../media/image111.emf"/></Relationships>
</file>

<file path=ppt/slides/_rels/slide35.xml.rels><?xml version="1.0" encoding="UTF-8" standalone="yes"?>
<Relationships xmlns="http://schemas.openxmlformats.org/package/2006/relationships"><Relationship Id="rId8" Type="http://schemas.openxmlformats.org/officeDocument/2006/relationships/image" Target="../media/image120.emf"/><Relationship Id="rId3" Type="http://schemas.openxmlformats.org/officeDocument/2006/relationships/image" Target="../media/image115.emf"/><Relationship Id="rId7" Type="http://schemas.openxmlformats.org/officeDocument/2006/relationships/image" Target="../media/image119.emf"/><Relationship Id="rId2" Type="http://schemas.openxmlformats.org/officeDocument/2006/relationships/image" Target="../media/image114.emf"/><Relationship Id="rId1" Type="http://schemas.openxmlformats.org/officeDocument/2006/relationships/slideLayout" Target="../slideLayouts/slideLayout6.xml"/><Relationship Id="rId6" Type="http://schemas.openxmlformats.org/officeDocument/2006/relationships/image" Target="../media/image118.emf"/><Relationship Id="rId5" Type="http://schemas.openxmlformats.org/officeDocument/2006/relationships/image" Target="../media/image117.emf"/><Relationship Id="rId4" Type="http://schemas.openxmlformats.org/officeDocument/2006/relationships/image" Target="../media/image116.emf"/></Relationships>
</file>

<file path=ppt/slides/_rels/slide36.xml.rels><?xml version="1.0" encoding="UTF-8" standalone="yes"?>
<Relationships xmlns="http://schemas.openxmlformats.org/package/2006/relationships"><Relationship Id="rId3" Type="http://schemas.openxmlformats.org/officeDocument/2006/relationships/image" Target="../media/image122.emf"/><Relationship Id="rId2" Type="http://schemas.openxmlformats.org/officeDocument/2006/relationships/image" Target="../media/image121.emf"/><Relationship Id="rId1" Type="http://schemas.openxmlformats.org/officeDocument/2006/relationships/slideLayout" Target="../slideLayouts/slideLayout6.xml"/><Relationship Id="rId5" Type="http://schemas.openxmlformats.org/officeDocument/2006/relationships/image" Target="../media/image124.emf"/><Relationship Id="rId4" Type="http://schemas.openxmlformats.org/officeDocument/2006/relationships/image" Target="../media/image123.emf"/></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642919"/>
            <a:ext cx="7986714" cy="2571768"/>
          </a:xfrm>
        </p:spPr>
        <p:txBody>
          <a:bodyPr>
            <a:noAutofit/>
          </a:bodyPr>
          <a:lstStyle/>
          <a:p>
            <a:pPr algn="ctr"/>
            <a:r>
              <a:rPr lang="ru-RU" sz="4800" b="1" dirty="0" smtClean="0">
                <a:solidFill>
                  <a:srgbClr val="800000"/>
                </a:solidFill>
                <a:latin typeface="Times New Roman" pitchFamily="18" charset="0"/>
                <a:cs typeface="Times New Roman" pitchFamily="18" charset="0"/>
              </a:rPr>
              <a:t>Закон изменения механической энергии</a:t>
            </a:r>
            <a:endParaRPr lang="ru-RU" sz="4800" b="1" dirty="0">
              <a:solidFill>
                <a:srgbClr val="800000"/>
              </a:solidFill>
              <a:latin typeface="Times New Roman" pitchFamily="18" charset="0"/>
              <a:cs typeface="Times New Roman" pitchFamily="18" charset="0"/>
            </a:endParaRPr>
          </a:p>
        </p:txBody>
      </p:sp>
      <p:sp>
        <p:nvSpPr>
          <p:cNvPr id="3" name="TextBox 2"/>
          <p:cNvSpPr txBox="1"/>
          <p:nvPr/>
        </p:nvSpPr>
        <p:spPr>
          <a:xfrm>
            <a:off x="4000496" y="4286256"/>
            <a:ext cx="4786346" cy="1477328"/>
          </a:xfrm>
          <a:prstGeom prst="rect">
            <a:avLst/>
          </a:prstGeom>
          <a:noFill/>
        </p:spPr>
        <p:txBody>
          <a:bodyPr wrap="square" rtlCol="0">
            <a:spAutoFit/>
          </a:bodyPr>
          <a:lstStyle/>
          <a:p>
            <a:r>
              <a:rPr lang="ru-RU" b="1" dirty="0" smtClean="0">
                <a:solidFill>
                  <a:srgbClr val="000099"/>
                </a:solidFill>
                <a:latin typeface="Times New Roman" pitchFamily="18" charset="0"/>
                <a:cs typeface="Times New Roman" pitchFamily="18" charset="0"/>
              </a:rPr>
              <a:t>Агошкова Татьяна Ивановна,</a:t>
            </a:r>
          </a:p>
          <a:p>
            <a:r>
              <a:rPr lang="ru-RU" b="1" dirty="0" smtClean="0">
                <a:solidFill>
                  <a:srgbClr val="000099"/>
                </a:solidFill>
                <a:latin typeface="Times New Roman" pitchFamily="18" charset="0"/>
                <a:cs typeface="Times New Roman" pitchFamily="18" charset="0"/>
              </a:rPr>
              <a:t>учитель физики </a:t>
            </a:r>
          </a:p>
          <a:p>
            <a:r>
              <a:rPr lang="ru-RU" b="1" dirty="0" smtClean="0">
                <a:solidFill>
                  <a:srgbClr val="000099"/>
                </a:solidFill>
                <a:latin typeface="Times New Roman" pitchFamily="18" charset="0"/>
                <a:cs typeface="Times New Roman" pitchFamily="18" charset="0"/>
              </a:rPr>
              <a:t>высшей квалификационной категории </a:t>
            </a:r>
          </a:p>
          <a:p>
            <a:r>
              <a:rPr lang="ru-RU" b="1" dirty="0" smtClean="0">
                <a:solidFill>
                  <a:srgbClr val="000099"/>
                </a:solidFill>
                <a:latin typeface="Times New Roman" pitchFamily="18" charset="0"/>
                <a:cs typeface="Times New Roman" pitchFamily="18" charset="0"/>
              </a:rPr>
              <a:t>МАОУ «Лицей» городского округа город Урюпинск  Волгоградской области</a:t>
            </a:r>
            <a:endParaRPr lang="ru-RU"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b="1" dirty="0" smtClean="0"/>
              <a:t>Работа </a:t>
            </a:r>
            <a:r>
              <a:rPr lang="ru-RU" b="1" dirty="0" err="1" smtClean="0"/>
              <a:t>непотенциальных</a:t>
            </a:r>
            <a:r>
              <a:rPr lang="ru-RU" b="1" dirty="0" smtClean="0"/>
              <a:t> сил равна изменению полной механической энергии системы</a:t>
            </a:r>
            <a:endParaRPr lang="ru-RU" b="1" dirty="0"/>
          </a:p>
        </p:txBody>
      </p:sp>
      <p:pic>
        <p:nvPicPr>
          <p:cNvPr id="3379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0298" y="2857496"/>
            <a:ext cx="981075" cy="409575"/>
          </a:xfrm>
          <a:prstGeom prst="rect">
            <a:avLst/>
          </a:prstGeom>
          <a:noFill/>
        </p:spPr>
      </p:pic>
      <p:sp>
        <p:nvSpPr>
          <p:cNvPr id="3379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3796" name="Rectangle 4"/>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3797" name="Rectangle 5"/>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379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3800" name="Rectangle 8"/>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380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3801"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00298" y="3357562"/>
            <a:ext cx="1771650" cy="409575"/>
          </a:xfrm>
          <a:prstGeom prst="rect">
            <a:avLst/>
          </a:prstGeom>
          <a:noFill/>
        </p:spPr>
      </p:pic>
      <p:sp>
        <p:nvSpPr>
          <p:cNvPr id="33803" name="Rectangle 11"/>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endParaRPr lang="ru-RU" dirty="0"/>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096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91605" y="2500306"/>
            <a:ext cx="3907493" cy="1000132"/>
          </a:xfrm>
          <a:prstGeom prst="rect">
            <a:avLst/>
          </a:prstGeom>
          <a:noFill/>
        </p:spPr>
      </p:pic>
      <p:sp>
        <p:nvSpPr>
          <p:cNvPr id="40963"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b="1" dirty="0" smtClean="0"/>
              <a:t>Диссипация энергии </a:t>
            </a:r>
            <a:r>
              <a:rPr lang="ru-RU" dirty="0" smtClean="0"/>
              <a:t>- процесс уменьшения механической энергии.</a:t>
            </a:r>
          </a:p>
          <a:p>
            <a:pPr>
              <a:buFont typeface="Wingdings" pitchFamily="2" charset="2"/>
              <a:buNone/>
            </a:pPr>
            <a:endParaRPr lang="ru-RU" dirty="0" smtClean="0"/>
          </a:p>
          <a:p>
            <a:r>
              <a:rPr lang="ru-RU" b="1" dirty="0" smtClean="0"/>
              <a:t>Диссипативная система тел </a:t>
            </a:r>
            <a:r>
              <a:rPr lang="ru-RU" dirty="0" smtClean="0"/>
              <a:t>– система,  в которой полная механическая энергия уменьшается.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714356"/>
            <a:ext cx="7467600" cy="1143000"/>
          </a:xfrm>
        </p:spPr>
        <p:txBody>
          <a:bodyPr/>
          <a:lstStyle/>
          <a:p>
            <a:pPr algn="ctr"/>
            <a:r>
              <a:rPr lang="ru-RU" dirty="0" smtClean="0"/>
              <a:t>Алгоритм решения задач на изменение механической энергии</a:t>
            </a:r>
            <a:endParaRPr lang="ru-RU" dirty="0"/>
          </a:p>
        </p:txBody>
      </p:sp>
      <p:sp>
        <p:nvSpPr>
          <p:cNvPr id="3" name="Содержимое 2"/>
          <p:cNvSpPr>
            <a:spLocks noGrp="1"/>
          </p:cNvSpPr>
          <p:nvPr>
            <p:ph sz="quarter" idx="1"/>
          </p:nvPr>
        </p:nvSpPr>
        <p:spPr>
          <a:xfrm>
            <a:off x="1357290" y="1984248"/>
            <a:ext cx="7467600" cy="4873752"/>
          </a:xfrm>
        </p:spPr>
        <p:txBody>
          <a:bodyPr/>
          <a:lstStyle/>
          <a:p>
            <a:r>
              <a:rPr lang="ru-RU" dirty="0" smtClean="0"/>
              <a:t>Анализ условия задачи</a:t>
            </a:r>
          </a:p>
          <a:p>
            <a:r>
              <a:rPr lang="ru-RU" dirty="0" smtClean="0"/>
              <a:t>Определить полную энергию в начальном и конечном положениях тела</a:t>
            </a:r>
          </a:p>
          <a:p>
            <a:r>
              <a:rPr lang="ru-RU" dirty="0" smtClean="0"/>
              <a:t>Записать закон изменения механической энергии</a:t>
            </a:r>
          </a:p>
          <a:p>
            <a:r>
              <a:rPr lang="ru-RU" dirty="0" smtClean="0"/>
              <a:t>Найти искомую величину</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lstStyle/>
          <a:p>
            <a:r>
              <a:rPr lang="ru-RU" dirty="0" smtClean="0"/>
              <a:t> Тело массой 10 кг поднимают вертикально      с поверхности Земли с ускорением  5        на высоту 20 м.</a:t>
            </a:r>
          </a:p>
          <a:p>
            <a:endParaRPr lang="ru-RU" dirty="0" smtClean="0"/>
          </a:p>
          <a:p>
            <a:pPr>
              <a:buFont typeface="Wingdings" pitchFamily="2" charset="2"/>
              <a:buNone/>
            </a:pPr>
            <a:r>
              <a:rPr lang="ru-RU" dirty="0" smtClean="0"/>
              <a:t>    Пренебрегая сопротивлением воздуха, </a:t>
            </a:r>
          </a:p>
          <a:p>
            <a:pPr>
              <a:buFont typeface="Wingdings" pitchFamily="2" charset="2"/>
              <a:buNone/>
            </a:pPr>
            <a:r>
              <a:rPr lang="ru-RU" dirty="0" smtClean="0"/>
              <a:t>    найдите совершенную при этом работу.</a:t>
            </a:r>
          </a:p>
          <a:p>
            <a:endParaRPr lang="ru-RU" dirty="0"/>
          </a:p>
        </p:txBody>
      </p:sp>
      <p:sp>
        <p:nvSpPr>
          <p:cNvPr id="49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91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215074" y="2071678"/>
            <a:ext cx="500064" cy="333376"/>
          </a:xfrm>
          <a:prstGeom prst="rect">
            <a:avLst/>
          </a:prstGeom>
          <a:noFill/>
        </p:spPr>
      </p:pic>
      <p:sp>
        <p:nvSpPr>
          <p:cNvPr id="49155"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14282" y="1571612"/>
            <a:ext cx="1143262"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Дано:</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=10кг</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a:t>
            </a:r>
            <a:endParaRPr kumimoji="0" lang="ru-RU" sz="2400" b="0" i="0" u="none" strike="noStrike" cap="none" normalizeH="0" baseline="0" dirty="0" smtClean="0">
              <a:ln>
                <a:noFill/>
              </a:ln>
              <a:solidFill>
                <a:schemeClr val="tx1"/>
              </a:solidFill>
              <a:effectLst/>
              <a:latin typeface="Arial" pitchFamily="34" charset="0"/>
            </a:endParaRPr>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5786" y="2428868"/>
            <a:ext cx="500064" cy="333376"/>
          </a:xfrm>
          <a:prstGeom prst="rect">
            <a:avLst/>
          </a:prstGeom>
          <a:noFill/>
        </p:spPr>
      </p:pic>
      <p:sp>
        <p:nvSpPr>
          <p:cNvPr id="5" name="Rectangle 3"/>
          <p:cNvSpPr>
            <a:spLocks noChangeArrowheads="1"/>
          </p:cNvSpPr>
          <p:nvPr/>
        </p:nvSpPr>
        <p:spPr bwMode="auto">
          <a:xfrm>
            <a:off x="214282" y="2714620"/>
            <a:ext cx="1019831"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=20м</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endParaRPr>
          </a:p>
        </p:txBody>
      </p:sp>
      <p:cxnSp>
        <p:nvCxnSpPr>
          <p:cNvPr id="6" name="Прямая соединительная линия 5"/>
          <p:cNvCxnSpPr/>
          <p:nvPr/>
        </p:nvCxnSpPr>
        <p:spPr>
          <a:xfrm rot="5400000">
            <a:off x="465109" y="2463793"/>
            <a:ext cx="192882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142844" y="3143248"/>
            <a:ext cx="121444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2071670" y="2786058"/>
            <a:ext cx="278608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flipH="1" flipV="1">
            <a:off x="1428728" y="2143116"/>
            <a:ext cx="128588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2000232" y="1785926"/>
            <a:ext cx="14287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2571736" y="2571744"/>
            <a:ext cx="428628"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2500298" y="1714488"/>
            <a:ext cx="428628" cy="2238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1643042" y="1643050"/>
            <a:ext cx="306494" cy="369332"/>
          </a:xfrm>
          <a:prstGeom prst="rect">
            <a:avLst/>
          </a:prstGeom>
        </p:spPr>
        <p:txBody>
          <a:bodyPr wrap="none">
            <a:spAutoFit/>
          </a:bodyPr>
          <a:lstStyle/>
          <a:p>
            <a:r>
              <a:rPr lang="en-US" dirty="0" smtClean="0">
                <a:latin typeface="Calibri" pitchFamily="34" charset="0"/>
                <a:ea typeface="Times New Roman" pitchFamily="18" charset="0"/>
                <a:cs typeface="Times New Roman" pitchFamily="18" charset="0"/>
              </a:rPr>
              <a:t>h</a:t>
            </a:r>
            <a:endParaRPr lang="ru-RU" dirty="0"/>
          </a:p>
        </p:txBody>
      </p:sp>
      <p:cxnSp>
        <p:nvCxnSpPr>
          <p:cNvPr id="16" name="Прямая со стрелкой 15"/>
          <p:cNvCxnSpPr/>
          <p:nvPr/>
        </p:nvCxnSpPr>
        <p:spPr>
          <a:xfrm rot="16200000" flipV="1">
            <a:off x="2411001" y="1446598"/>
            <a:ext cx="500067" cy="357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608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57620" y="1571612"/>
            <a:ext cx="1295400" cy="657225"/>
          </a:xfrm>
          <a:prstGeom prst="rect">
            <a:avLst/>
          </a:prstGeom>
          <a:noFill/>
        </p:spPr>
      </p:pic>
      <p:sp>
        <p:nvSpPr>
          <p:cNvPr id="46083" name="Rectangle 3"/>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0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608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357818" y="1714488"/>
            <a:ext cx="1285875" cy="371475"/>
          </a:xfrm>
          <a:prstGeom prst="rect">
            <a:avLst/>
          </a:prstGeom>
          <a:noFill/>
        </p:spPr>
      </p:pic>
      <p:sp>
        <p:nvSpPr>
          <p:cNvPr id="46086" name="Rectangle 6"/>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0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6087"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857620" y="2428868"/>
            <a:ext cx="914400" cy="342900"/>
          </a:xfrm>
          <a:prstGeom prst="rect">
            <a:avLst/>
          </a:prstGeom>
          <a:noFill/>
        </p:spPr>
      </p:pic>
      <p:sp>
        <p:nvSpPr>
          <p:cNvPr id="46089" name="Rectangle 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09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6090"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214942" y="2428868"/>
            <a:ext cx="914400" cy="371475"/>
          </a:xfrm>
          <a:prstGeom prst="rect">
            <a:avLst/>
          </a:prstGeom>
          <a:noFill/>
        </p:spPr>
      </p:pic>
      <p:sp>
        <p:nvSpPr>
          <p:cNvPr id="46092" name="Rectangle 12"/>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093" name="Rectangle 13"/>
          <p:cNvSpPr>
            <a:spLocks noChangeArrowheads="1"/>
          </p:cNvSpPr>
          <p:nvPr/>
        </p:nvSpPr>
        <p:spPr bwMode="auto">
          <a:xfrm>
            <a:off x="2000232" y="314324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E=A;</a:t>
            </a:r>
            <a:endParaRPr kumimoji="0" lang="en-US" sz="1800" b="0" i="0" u="none" strike="noStrike" cap="none" normalizeH="0" baseline="0" dirty="0" smtClean="0">
              <a:ln>
                <a:noFill/>
              </a:ln>
              <a:solidFill>
                <a:schemeClr val="tx1"/>
              </a:solidFill>
              <a:effectLst/>
              <a:latin typeface="Arial" pitchFamily="34" charset="0"/>
            </a:endParaRPr>
          </a:p>
        </p:txBody>
      </p:sp>
      <p:sp>
        <p:nvSpPr>
          <p:cNvPr id="46095"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6096" name="Rectangle 1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098"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6097" name="Picture 1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071670" y="4143380"/>
            <a:ext cx="3324225" cy="733425"/>
          </a:xfrm>
          <a:prstGeom prst="rect">
            <a:avLst/>
          </a:prstGeom>
          <a:noFill/>
        </p:spPr>
      </p:pic>
      <p:sp>
        <p:nvSpPr>
          <p:cNvPr id="46099" name="Rectangle 19"/>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101"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6100" name="Picture 20"/>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143108" y="5000636"/>
            <a:ext cx="1800225" cy="542925"/>
          </a:xfrm>
          <a:prstGeom prst="rect">
            <a:avLst/>
          </a:prstGeom>
          <a:noFill/>
        </p:spPr>
      </p:pic>
      <p:sp>
        <p:nvSpPr>
          <p:cNvPr id="46102" name="Rectangle 22"/>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104"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6105" name="Rectangle 25"/>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107"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6106" name="Picture 26"/>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114550" y="3743325"/>
            <a:ext cx="1647825" cy="371475"/>
          </a:xfrm>
          <a:prstGeom prst="rect">
            <a:avLst/>
          </a:prstGeom>
          <a:noFill/>
        </p:spPr>
      </p:pic>
      <p:sp>
        <p:nvSpPr>
          <p:cNvPr id="46108" name="Rectangle 28"/>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110"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6109" name="Picture 29"/>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786182" y="3714752"/>
            <a:ext cx="3181350" cy="390525"/>
          </a:xfrm>
          <a:prstGeom prst="rect">
            <a:avLst/>
          </a:prstGeom>
          <a:noFill/>
        </p:spPr>
      </p:pic>
      <p:sp>
        <p:nvSpPr>
          <p:cNvPr id="46111" name="Rectangle 31"/>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51" name="Прямоугольник 50"/>
          <p:cNvSpPr/>
          <p:nvPr/>
        </p:nvSpPr>
        <p:spPr>
          <a:xfrm>
            <a:off x="2857488" y="1285860"/>
            <a:ext cx="300082" cy="400110"/>
          </a:xfrm>
          <a:prstGeom prst="rect">
            <a:avLst/>
          </a:prstGeom>
        </p:spPr>
        <p:txBody>
          <a:bodyPr wrap="none">
            <a:spAutoFit/>
          </a:bodyPr>
          <a:lstStyle/>
          <a:p>
            <a:pPr lvl="0" fontAlgn="base">
              <a:spcBef>
                <a:spcPct val="0"/>
              </a:spcBef>
              <a:spcAft>
                <a:spcPct val="0"/>
              </a:spcAft>
            </a:pPr>
            <a:r>
              <a:rPr lang="en-US" sz="2000" dirty="0" smtClean="0">
                <a:solidFill>
                  <a:prstClr val="black"/>
                </a:solidFill>
                <a:latin typeface="Calibri" pitchFamily="34" charset="0"/>
                <a:ea typeface="Times New Roman" pitchFamily="18" charset="0"/>
                <a:cs typeface="Times New Roman" pitchFamily="18" charset="0"/>
              </a:rPr>
              <a:t>v</a:t>
            </a:r>
            <a:endParaRPr lang="en-US" dirty="0" smtClean="0">
              <a:solidFill>
                <a:prstClr val="black"/>
              </a:solidFill>
              <a:latin typeface="Arial" pitchFamily="34" charset="0"/>
            </a:endParaRPr>
          </a:p>
        </p:txBody>
      </p:sp>
      <p:cxnSp>
        <p:nvCxnSpPr>
          <p:cNvPr id="53" name="Прямая со стрелкой 52"/>
          <p:cNvCxnSpPr/>
          <p:nvPr/>
        </p:nvCxnSpPr>
        <p:spPr>
          <a:xfrm>
            <a:off x="2857488" y="1357298"/>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1"/>
                                        </p:tgtEl>
                                        <p:attrNameLst>
                                          <p:attrName>style.visibility</p:attrName>
                                        </p:attrNameLst>
                                      </p:cBhvr>
                                      <p:to>
                                        <p:strVal val="visible"/>
                                      </p:to>
                                    </p:set>
                                    <p:anim calcmode="lin" valueType="num">
                                      <p:cBhvr additive="base">
                                        <p:cTn id="57" dur="500" fill="hold"/>
                                        <p:tgtEl>
                                          <p:spTgt spid="51"/>
                                        </p:tgtEl>
                                        <p:attrNameLst>
                                          <p:attrName>ppt_x</p:attrName>
                                        </p:attrNameLst>
                                      </p:cBhvr>
                                      <p:tavLst>
                                        <p:tav tm="0">
                                          <p:val>
                                            <p:strVal val="#ppt_x"/>
                                          </p:val>
                                        </p:tav>
                                        <p:tav tm="100000">
                                          <p:val>
                                            <p:strVal val="#ppt_x"/>
                                          </p:val>
                                        </p:tav>
                                      </p:tavLst>
                                    </p:anim>
                                    <p:anim calcmode="lin" valueType="num">
                                      <p:cBhvr additive="base">
                                        <p:cTn id="58" dur="500" fill="hold"/>
                                        <p:tgtEl>
                                          <p:spTgt spid="51"/>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53"/>
                                        </p:tgtEl>
                                        <p:attrNameLst>
                                          <p:attrName>style.visibility</p:attrName>
                                        </p:attrNameLst>
                                      </p:cBhvr>
                                      <p:to>
                                        <p:strVal val="visible"/>
                                      </p:to>
                                    </p:set>
                                    <p:anim calcmode="lin" valueType="num">
                                      <p:cBhvr additive="base">
                                        <p:cTn id="61" dur="500" fill="hold"/>
                                        <p:tgtEl>
                                          <p:spTgt spid="53"/>
                                        </p:tgtEl>
                                        <p:attrNameLst>
                                          <p:attrName>ppt_x</p:attrName>
                                        </p:attrNameLst>
                                      </p:cBhvr>
                                      <p:tavLst>
                                        <p:tav tm="0">
                                          <p:val>
                                            <p:strVal val="#ppt_x"/>
                                          </p:val>
                                        </p:tav>
                                        <p:tav tm="100000">
                                          <p:val>
                                            <p:strVal val="#ppt_x"/>
                                          </p:val>
                                        </p:tav>
                                      </p:tavLst>
                                    </p:anim>
                                    <p:anim calcmode="lin" valueType="num">
                                      <p:cBhvr additive="base">
                                        <p:cTn id="6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6087"/>
                                        </p:tgtEl>
                                        <p:attrNameLst>
                                          <p:attrName>style.visibility</p:attrName>
                                        </p:attrNameLst>
                                      </p:cBhvr>
                                      <p:to>
                                        <p:strVal val="visible"/>
                                      </p:to>
                                    </p:set>
                                    <p:anim calcmode="lin" valueType="num">
                                      <p:cBhvr additive="base">
                                        <p:cTn id="67" dur="500" fill="hold"/>
                                        <p:tgtEl>
                                          <p:spTgt spid="46087"/>
                                        </p:tgtEl>
                                        <p:attrNameLst>
                                          <p:attrName>ppt_x</p:attrName>
                                        </p:attrNameLst>
                                      </p:cBhvr>
                                      <p:tavLst>
                                        <p:tav tm="0">
                                          <p:val>
                                            <p:strVal val="#ppt_x"/>
                                          </p:val>
                                        </p:tav>
                                        <p:tav tm="100000">
                                          <p:val>
                                            <p:strVal val="#ppt_x"/>
                                          </p:val>
                                        </p:tav>
                                      </p:tavLst>
                                    </p:anim>
                                    <p:anim calcmode="lin" valueType="num">
                                      <p:cBhvr additive="base">
                                        <p:cTn id="68" dur="500" fill="hold"/>
                                        <p:tgtEl>
                                          <p:spTgt spid="4608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6090"/>
                                        </p:tgtEl>
                                        <p:attrNameLst>
                                          <p:attrName>style.visibility</p:attrName>
                                        </p:attrNameLst>
                                      </p:cBhvr>
                                      <p:to>
                                        <p:strVal val="visible"/>
                                      </p:to>
                                    </p:set>
                                    <p:anim calcmode="lin" valueType="num">
                                      <p:cBhvr additive="base">
                                        <p:cTn id="73" dur="500" fill="hold"/>
                                        <p:tgtEl>
                                          <p:spTgt spid="46090"/>
                                        </p:tgtEl>
                                        <p:attrNameLst>
                                          <p:attrName>ppt_x</p:attrName>
                                        </p:attrNameLst>
                                      </p:cBhvr>
                                      <p:tavLst>
                                        <p:tav tm="0">
                                          <p:val>
                                            <p:strVal val="#ppt_x"/>
                                          </p:val>
                                        </p:tav>
                                        <p:tav tm="100000">
                                          <p:val>
                                            <p:strVal val="#ppt_x"/>
                                          </p:val>
                                        </p:tav>
                                      </p:tavLst>
                                    </p:anim>
                                    <p:anim calcmode="lin" valueType="num">
                                      <p:cBhvr additive="base">
                                        <p:cTn id="74" dur="500" fill="hold"/>
                                        <p:tgtEl>
                                          <p:spTgt spid="4609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6081"/>
                                        </p:tgtEl>
                                        <p:attrNameLst>
                                          <p:attrName>style.visibility</p:attrName>
                                        </p:attrNameLst>
                                      </p:cBhvr>
                                      <p:to>
                                        <p:strVal val="visible"/>
                                      </p:to>
                                    </p:set>
                                    <p:anim calcmode="lin" valueType="num">
                                      <p:cBhvr additive="base">
                                        <p:cTn id="79" dur="500" fill="hold"/>
                                        <p:tgtEl>
                                          <p:spTgt spid="46081"/>
                                        </p:tgtEl>
                                        <p:attrNameLst>
                                          <p:attrName>ppt_x</p:attrName>
                                        </p:attrNameLst>
                                      </p:cBhvr>
                                      <p:tavLst>
                                        <p:tav tm="0">
                                          <p:val>
                                            <p:strVal val="#ppt_x"/>
                                          </p:val>
                                        </p:tav>
                                        <p:tav tm="100000">
                                          <p:val>
                                            <p:strVal val="#ppt_x"/>
                                          </p:val>
                                        </p:tav>
                                      </p:tavLst>
                                    </p:anim>
                                    <p:anim calcmode="lin" valueType="num">
                                      <p:cBhvr additive="base">
                                        <p:cTn id="80" dur="500" fill="hold"/>
                                        <p:tgtEl>
                                          <p:spTgt spid="4608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nodeType="clickEffect">
                                  <p:stCondLst>
                                    <p:cond delay="0"/>
                                  </p:stCondLst>
                                  <p:childTnLst>
                                    <p:set>
                                      <p:cBhvr>
                                        <p:cTn id="84" dur="1" fill="hold">
                                          <p:stCondLst>
                                            <p:cond delay="0"/>
                                          </p:stCondLst>
                                        </p:cTn>
                                        <p:tgtEl>
                                          <p:spTgt spid="46084"/>
                                        </p:tgtEl>
                                        <p:attrNameLst>
                                          <p:attrName>style.visibility</p:attrName>
                                        </p:attrNameLst>
                                      </p:cBhvr>
                                      <p:to>
                                        <p:strVal val="visible"/>
                                      </p:to>
                                    </p:set>
                                    <p:animEffect transition="in" filter="box(in)">
                                      <p:cBhvr>
                                        <p:cTn id="85" dur="500"/>
                                        <p:tgtEl>
                                          <p:spTgt spid="46084"/>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46093"/>
                                        </p:tgtEl>
                                        <p:attrNameLst>
                                          <p:attrName>style.visibility</p:attrName>
                                        </p:attrNameLst>
                                      </p:cBhvr>
                                      <p:to>
                                        <p:strVal val="visible"/>
                                      </p:to>
                                    </p:set>
                                    <p:anim calcmode="lin" valueType="num">
                                      <p:cBhvr additive="base">
                                        <p:cTn id="90" dur="500" fill="hold"/>
                                        <p:tgtEl>
                                          <p:spTgt spid="46093"/>
                                        </p:tgtEl>
                                        <p:attrNameLst>
                                          <p:attrName>ppt_x</p:attrName>
                                        </p:attrNameLst>
                                      </p:cBhvr>
                                      <p:tavLst>
                                        <p:tav tm="0">
                                          <p:val>
                                            <p:strVal val="#ppt_x"/>
                                          </p:val>
                                        </p:tav>
                                        <p:tav tm="100000">
                                          <p:val>
                                            <p:strVal val="#ppt_x"/>
                                          </p:val>
                                        </p:tav>
                                      </p:tavLst>
                                    </p:anim>
                                    <p:anim calcmode="lin" valueType="num">
                                      <p:cBhvr additive="base">
                                        <p:cTn id="91" dur="500" fill="hold"/>
                                        <p:tgtEl>
                                          <p:spTgt spid="46093"/>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46106"/>
                                        </p:tgtEl>
                                        <p:attrNameLst>
                                          <p:attrName>style.visibility</p:attrName>
                                        </p:attrNameLst>
                                      </p:cBhvr>
                                      <p:to>
                                        <p:strVal val="visible"/>
                                      </p:to>
                                    </p:set>
                                    <p:anim calcmode="lin" valueType="num">
                                      <p:cBhvr additive="base">
                                        <p:cTn id="96" dur="500" fill="hold"/>
                                        <p:tgtEl>
                                          <p:spTgt spid="46106"/>
                                        </p:tgtEl>
                                        <p:attrNameLst>
                                          <p:attrName>ppt_x</p:attrName>
                                        </p:attrNameLst>
                                      </p:cBhvr>
                                      <p:tavLst>
                                        <p:tav tm="0">
                                          <p:val>
                                            <p:strVal val="#ppt_x"/>
                                          </p:val>
                                        </p:tav>
                                        <p:tav tm="100000">
                                          <p:val>
                                            <p:strVal val="#ppt_x"/>
                                          </p:val>
                                        </p:tav>
                                      </p:tavLst>
                                    </p:anim>
                                    <p:anim calcmode="lin" valueType="num">
                                      <p:cBhvr additive="base">
                                        <p:cTn id="97" dur="500" fill="hold"/>
                                        <p:tgtEl>
                                          <p:spTgt spid="46106"/>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46109"/>
                                        </p:tgtEl>
                                        <p:attrNameLst>
                                          <p:attrName>style.visibility</p:attrName>
                                        </p:attrNameLst>
                                      </p:cBhvr>
                                      <p:to>
                                        <p:strVal val="visible"/>
                                      </p:to>
                                    </p:set>
                                    <p:anim calcmode="lin" valueType="num">
                                      <p:cBhvr additive="base">
                                        <p:cTn id="102" dur="500" fill="hold"/>
                                        <p:tgtEl>
                                          <p:spTgt spid="46109"/>
                                        </p:tgtEl>
                                        <p:attrNameLst>
                                          <p:attrName>ppt_x</p:attrName>
                                        </p:attrNameLst>
                                      </p:cBhvr>
                                      <p:tavLst>
                                        <p:tav tm="0">
                                          <p:val>
                                            <p:strVal val="#ppt_x"/>
                                          </p:val>
                                        </p:tav>
                                        <p:tav tm="100000">
                                          <p:val>
                                            <p:strVal val="#ppt_x"/>
                                          </p:val>
                                        </p:tav>
                                      </p:tavLst>
                                    </p:anim>
                                    <p:anim calcmode="lin" valueType="num">
                                      <p:cBhvr additive="base">
                                        <p:cTn id="103" dur="500" fill="hold"/>
                                        <p:tgtEl>
                                          <p:spTgt spid="46109"/>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nodeType="clickEffect">
                                  <p:stCondLst>
                                    <p:cond delay="0"/>
                                  </p:stCondLst>
                                  <p:childTnLst>
                                    <p:set>
                                      <p:cBhvr>
                                        <p:cTn id="107" dur="1" fill="hold">
                                          <p:stCondLst>
                                            <p:cond delay="0"/>
                                          </p:stCondLst>
                                        </p:cTn>
                                        <p:tgtEl>
                                          <p:spTgt spid="46097"/>
                                        </p:tgtEl>
                                        <p:attrNameLst>
                                          <p:attrName>style.visibility</p:attrName>
                                        </p:attrNameLst>
                                      </p:cBhvr>
                                      <p:to>
                                        <p:strVal val="visible"/>
                                      </p:to>
                                    </p:set>
                                    <p:anim calcmode="lin" valueType="num">
                                      <p:cBhvr additive="base">
                                        <p:cTn id="108" dur="500" fill="hold"/>
                                        <p:tgtEl>
                                          <p:spTgt spid="46097"/>
                                        </p:tgtEl>
                                        <p:attrNameLst>
                                          <p:attrName>ppt_x</p:attrName>
                                        </p:attrNameLst>
                                      </p:cBhvr>
                                      <p:tavLst>
                                        <p:tav tm="0">
                                          <p:val>
                                            <p:strVal val="#ppt_x"/>
                                          </p:val>
                                        </p:tav>
                                        <p:tav tm="100000">
                                          <p:val>
                                            <p:strVal val="#ppt_x"/>
                                          </p:val>
                                        </p:tav>
                                      </p:tavLst>
                                    </p:anim>
                                    <p:anim calcmode="lin" valueType="num">
                                      <p:cBhvr additive="base">
                                        <p:cTn id="109" dur="500" fill="hold"/>
                                        <p:tgtEl>
                                          <p:spTgt spid="46097"/>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nodeType="clickEffect">
                                  <p:stCondLst>
                                    <p:cond delay="0"/>
                                  </p:stCondLst>
                                  <p:childTnLst>
                                    <p:set>
                                      <p:cBhvr>
                                        <p:cTn id="113" dur="1" fill="hold">
                                          <p:stCondLst>
                                            <p:cond delay="0"/>
                                          </p:stCondLst>
                                        </p:cTn>
                                        <p:tgtEl>
                                          <p:spTgt spid="46100"/>
                                        </p:tgtEl>
                                        <p:attrNameLst>
                                          <p:attrName>style.visibility</p:attrName>
                                        </p:attrNameLst>
                                      </p:cBhvr>
                                      <p:to>
                                        <p:strVal val="visible"/>
                                      </p:to>
                                    </p:set>
                                    <p:anim calcmode="lin" valueType="num">
                                      <p:cBhvr additive="base">
                                        <p:cTn id="114" dur="500" fill="hold"/>
                                        <p:tgtEl>
                                          <p:spTgt spid="46100"/>
                                        </p:tgtEl>
                                        <p:attrNameLst>
                                          <p:attrName>ppt_x</p:attrName>
                                        </p:attrNameLst>
                                      </p:cBhvr>
                                      <p:tavLst>
                                        <p:tav tm="0">
                                          <p:val>
                                            <p:strVal val="#ppt_x"/>
                                          </p:val>
                                        </p:tav>
                                        <p:tav tm="100000">
                                          <p:val>
                                            <p:strVal val="#ppt_x"/>
                                          </p:val>
                                        </p:tav>
                                      </p:tavLst>
                                    </p:anim>
                                    <p:anim calcmode="lin" valueType="num">
                                      <p:cBhvr additive="base">
                                        <p:cTn id="115" dur="500" fill="hold"/>
                                        <p:tgtEl>
                                          <p:spTgt spid="46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3" grpId="0" animBg="1"/>
      <p:bldP spid="14" grpId="0" animBg="1"/>
      <p:bldP spid="15" grpId="0"/>
      <p:bldP spid="46093" grpId="0"/>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71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43240" y="714356"/>
            <a:ext cx="1809750" cy="657225"/>
          </a:xfrm>
          <a:prstGeom prst="rect">
            <a:avLst/>
          </a:prstGeom>
          <a:noFill/>
        </p:spPr>
      </p:pic>
      <p:sp>
        <p:nvSpPr>
          <p:cNvPr id="47107" name="Rectangle 3"/>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710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710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14678" y="1571612"/>
            <a:ext cx="1419225" cy="657225"/>
          </a:xfrm>
          <a:prstGeom prst="rect">
            <a:avLst/>
          </a:prstGeom>
          <a:noFill/>
        </p:spPr>
      </p:pic>
      <p:sp>
        <p:nvSpPr>
          <p:cNvPr id="47110" name="Rectangle 6"/>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711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711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0430" y="2357430"/>
            <a:ext cx="876300" cy="657225"/>
          </a:xfrm>
          <a:prstGeom prst="rect">
            <a:avLst/>
          </a:prstGeom>
          <a:noFill/>
        </p:spPr>
      </p:pic>
      <p:sp>
        <p:nvSpPr>
          <p:cNvPr id="47113" name="Rectangle 9"/>
          <p:cNvSpPr>
            <a:spLocks noChangeArrowheads="1"/>
          </p:cNvSpPr>
          <p:nvPr/>
        </p:nvSpPr>
        <p:spPr bwMode="auto">
          <a:xfrm>
            <a:off x="0" y="111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711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7114"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71868" y="3143248"/>
            <a:ext cx="1095375" cy="352425"/>
          </a:xfrm>
          <a:prstGeom prst="rect">
            <a:avLst/>
          </a:prstGeom>
          <a:noFill/>
        </p:spPr>
      </p:pic>
      <p:sp>
        <p:nvSpPr>
          <p:cNvPr id="47116" name="Rectangle 12"/>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711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7117"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57554" y="3571876"/>
            <a:ext cx="2019300" cy="619125"/>
          </a:xfrm>
          <a:prstGeom prst="rect">
            <a:avLst/>
          </a:prstGeom>
          <a:noFill/>
        </p:spPr>
      </p:pic>
      <p:sp>
        <p:nvSpPr>
          <p:cNvPr id="47119" name="Rectangle 15"/>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7121"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7120" name="Picture 16"/>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357554" y="4357694"/>
            <a:ext cx="1743075" cy="342900"/>
          </a:xfrm>
          <a:prstGeom prst="rect">
            <a:avLst/>
          </a:prstGeom>
          <a:noFill/>
        </p:spPr>
      </p:pic>
      <p:sp>
        <p:nvSpPr>
          <p:cNvPr id="47122" name="Rectangle 18"/>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7124"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7123" name="Picture 1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428728" y="4929198"/>
            <a:ext cx="5524500" cy="561975"/>
          </a:xfrm>
          <a:prstGeom prst="rect">
            <a:avLst/>
          </a:prstGeom>
          <a:noFill/>
        </p:spPr>
      </p:pic>
      <p:sp>
        <p:nvSpPr>
          <p:cNvPr id="47125" name="Rectangle 21"/>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7127"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7126" name="Picture 22"/>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071802" y="5643578"/>
            <a:ext cx="1962150" cy="342900"/>
          </a:xfrm>
          <a:prstGeom prst="rect">
            <a:avLst/>
          </a:prstGeom>
          <a:noFill/>
        </p:spPr>
      </p:pic>
      <p:sp>
        <p:nvSpPr>
          <p:cNvPr id="47128" name="Rectangle 2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105"/>
                                        </p:tgtEl>
                                        <p:attrNameLst>
                                          <p:attrName>style.visibility</p:attrName>
                                        </p:attrNameLst>
                                      </p:cBhvr>
                                      <p:to>
                                        <p:strVal val="visible"/>
                                      </p:to>
                                    </p:set>
                                    <p:animEffect transition="in" filter="blinds(horizontal)">
                                      <p:cBhvr>
                                        <p:cTn id="7" dur="500"/>
                                        <p:tgtEl>
                                          <p:spTgt spid="4710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7108"/>
                                        </p:tgtEl>
                                        <p:attrNameLst>
                                          <p:attrName>style.visibility</p:attrName>
                                        </p:attrNameLst>
                                      </p:cBhvr>
                                      <p:to>
                                        <p:strVal val="visible"/>
                                      </p:to>
                                    </p:set>
                                    <p:animEffect transition="in" filter="blinds(horizontal)">
                                      <p:cBhvr>
                                        <p:cTn id="12" dur="500"/>
                                        <p:tgtEl>
                                          <p:spTgt spid="471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7111"/>
                                        </p:tgtEl>
                                        <p:attrNameLst>
                                          <p:attrName>style.visibility</p:attrName>
                                        </p:attrNameLst>
                                      </p:cBhvr>
                                      <p:to>
                                        <p:strVal val="visible"/>
                                      </p:to>
                                    </p:set>
                                    <p:animEffect transition="in" filter="blinds(horizontal)">
                                      <p:cBhvr>
                                        <p:cTn id="17" dur="500"/>
                                        <p:tgtEl>
                                          <p:spTgt spid="471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7114"/>
                                        </p:tgtEl>
                                        <p:attrNameLst>
                                          <p:attrName>style.visibility</p:attrName>
                                        </p:attrNameLst>
                                      </p:cBhvr>
                                      <p:to>
                                        <p:strVal val="visible"/>
                                      </p:to>
                                    </p:set>
                                    <p:animEffect transition="in" filter="blinds(horizontal)">
                                      <p:cBhvr>
                                        <p:cTn id="22" dur="500"/>
                                        <p:tgtEl>
                                          <p:spTgt spid="471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7117"/>
                                        </p:tgtEl>
                                        <p:attrNameLst>
                                          <p:attrName>style.visibility</p:attrName>
                                        </p:attrNameLst>
                                      </p:cBhvr>
                                      <p:to>
                                        <p:strVal val="visible"/>
                                      </p:to>
                                    </p:set>
                                    <p:animEffect transition="in" filter="blinds(horizontal)">
                                      <p:cBhvr>
                                        <p:cTn id="27" dur="500"/>
                                        <p:tgtEl>
                                          <p:spTgt spid="471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7120"/>
                                        </p:tgtEl>
                                        <p:attrNameLst>
                                          <p:attrName>style.visibility</p:attrName>
                                        </p:attrNameLst>
                                      </p:cBhvr>
                                      <p:to>
                                        <p:strVal val="visible"/>
                                      </p:to>
                                    </p:set>
                                    <p:animEffect transition="in" filter="blinds(horizontal)">
                                      <p:cBhvr>
                                        <p:cTn id="32" dur="500"/>
                                        <p:tgtEl>
                                          <p:spTgt spid="471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7123"/>
                                        </p:tgtEl>
                                        <p:attrNameLst>
                                          <p:attrName>style.visibility</p:attrName>
                                        </p:attrNameLst>
                                      </p:cBhvr>
                                      <p:to>
                                        <p:strVal val="visible"/>
                                      </p:to>
                                    </p:set>
                                    <p:animEffect transition="in" filter="blinds(horizontal)">
                                      <p:cBhvr>
                                        <p:cTn id="37" dur="500"/>
                                        <p:tgtEl>
                                          <p:spTgt spid="4712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7126"/>
                                        </p:tgtEl>
                                        <p:attrNameLst>
                                          <p:attrName>style.visibility</p:attrName>
                                        </p:attrNameLst>
                                      </p:cBhvr>
                                      <p:to>
                                        <p:strVal val="visible"/>
                                      </p:to>
                                    </p:set>
                                    <p:animEffect transition="in" filter="blinds(horizontal)">
                                      <p:cBhvr>
                                        <p:cTn id="42" dur="500"/>
                                        <p:tgtEl>
                                          <p:spTgt spid="47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dirty="0" smtClean="0"/>
              <a:t>Тело массой 0,5 кг. брошено вертикально вверх со скоростью 20 м/с. За всё время движения вверх и вниз сила сопротивления воздуха совершила работу 36Дж.</a:t>
            </a:r>
          </a:p>
          <a:p>
            <a:endParaRPr lang="ru-RU" dirty="0" smtClean="0"/>
          </a:p>
          <a:p>
            <a:pPr>
              <a:buFont typeface="Wingdings" pitchFamily="2" charset="2"/>
              <a:buNone/>
            </a:pPr>
            <a:r>
              <a:rPr lang="ru-RU" dirty="0" smtClean="0"/>
              <a:t>   Чему равна скорость падения тела на землю?</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58" y="1000108"/>
            <a:ext cx="1019175" cy="276225"/>
          </a:xfrm>
          <a:prstGeom prst="rect">
            <a:avLst/>
          </a:prstGeom>
          <a:noFill/>
        </p:spPr>
      </p:pic>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7158" y="1357298"/>
            <a:ext cx="981075" cy="276225"/>
          </a:xfrm>
          <a:prstGeom prst="rect">
            <a:avLst/>
          </a:prstGeom>
          <a:noFill/>
        </p:spPr>
      </p:pic>
      <p:sp>
        <p:nvSpPr>
          <p:cNvPr id="1027" name="Rectangle 3"/>
          <p:cNvSpPr>
            <a:spLocks noChangeArrowheads="1"/>
          </p:cNvSpPr>
          <p:nvPr/>
        </p:nvSpPr>
        <p:spPr bwMode="auto">
          <a:xfrm>
            <a:off x="285720" y="57148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Дано:</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=0,5кг;</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Прямоугольник 9"/>
          <p:cNvSpPr/>
          <p:nvPr/>
        </p:nvSpPr>
        <p:spPr>
          <a:xfrm>
            <a:off x="357158" y="1785926"/>
            <a:ext cx="857256" cy="369332"/>
          </a:xfrm>
          <a:prstGeom prst="rect">
            <a:avLst/>
          </a:prstGeom>
        </p:spPr>
        <p:txBody>
          <a:bodyPr wrap="square">
            <a:spAutoFit/>
          </a:bodyPr>
          <a:lstStyle/>
          <a:p>
            <a:r>
              <a:rPr lang="en-US" i="1" dirty="0" smtClean="0"/>
              <a:t>u</a:t>
            </a:r>
            <a:r>
              <a:rPr lang="ru-RU" i="1" dirty="0" smtClean="0"/>
              <a:t>-?</a:t>
            </a:r>
            <a:endParaRPr lang="ru-RU" dirty="0"/>
          </a:p>
        </p:txBody>
      </p:sp>
      <p:sp>
        <p:nvSpPr>
          <p:cNvPr id="103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4" name="Rectangle 10"/>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3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35"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57356" y="2500306"/>
            <a:ext cx="876301" cy="352797"/>
          </a:xfrm>
          <a:prstGeom prst="rect">
            <a:avLst/>
          </a:prstGeom>
          <a:noFill/>
        </p:spPr>
      </p:pic>
      <p:sp>
        <p:nvSpPr>
          <p:cNvPr id="1037" name="Rectangle 13"/>
          <p:cNvSpPr>
            <a:spLocks noChangeArrowheads="1"/>
          </p:cNvSpPr>
          <p:nvPr/>
        </p:nvSpPr>
        <p:spPr bwMode="auto">
          <a:xfrm>
            <a:off x="0" y="752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39"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0" name="Rectangle 16"/>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42"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1" name="Picture 1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929058" y="2643182"/>
            <a:ext cx="1038225" cy="523875"/>
          </a:xfrm>
          <a:prstGeom prst="rect">
            <a:avLst/>
          </a:prstGeom>
          <a:noFill/>
        </p:spPr>
      </p:pic>
      <p:sp>
        <p:nvSpPr>
          <p:cNvPr id="1043" name="Rectangle 19"/>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45"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4" name="Picture 2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071934" y="3429000"/>
            <a:ext cx="733425" cy="295275"/>
          </a:xfrm>
          <a:prstGeom prst="rect">
            <a:avLst/>
          </a:prstGeom>
          <a:noFill/>
        </p:spPr>
      </p:pic>
      <p:sp>
        <p:nvSpPr>
          <p:cNvPr id="1046" name="Rectangle 22"/>
          <p:cNvSpPr>
            <a:spLocks noChangeArrowheads="1"/>
          </p:cNvSpPr>
          <p:nvPr/>
        </p:nvSpPr>
        <p:spPr bwMode="auto">
          <a:xfrm>
            <a:off x="0" y="752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48"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47" name="Picture 2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000496" y="3929066"/>
            <a:ext cx="952500" cy="523875"/>
          </a:xfrm>
          <a:prstGeom prst="rect">
            <a:avLst/>
          </a:prstGeom>
          <a:noFill/>
        </p:spPr>
      </p:pic>
      <p:sp>
        <p:nvSpPr>
          <p:cNvPr id="1049" name="Rectangle 25"/>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3" name="Picture 1"/>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571736" y="1214422"/>
            <a:ext cx="200025" cy="276225"/>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4" name="Прямоугольник 43"/>
          <p:cNvSpPr/>
          <p:nvPr/>
        </p:nvSpPr>
        <p:spPr>
          <a:xfrm>
            <a:off x="1928794" y="1714488"/>
            <a:ext cx="1181734" cy="523220"/>
          </a:xfrm>
          <a:prstGeom prst="rect">
            <a:avLst/>
          </a:prstGeom>
        </p:spPr>
        <p:txBody>
          <a:bodyPr wrap="none">
            <a:spAutoFit/>
          </a:bodyPr>
          <a:lstStyle/>
          <a:p>
            <a:r>
              <a:rPr lang="ru-RU" sz="1400" dirty="0" smtClean="0"/>
              <a:t>Начальное </a:t>
            </a:r>
            <a:endParaRPr lang="en-US" sz="1400" dirty="0" smtClean="0"/>
          </a:p>
          <a:p>
            <a:r>
              <a:rPr lang="ru-RU" sz="1400" dirty="0" smtClean="0"/>
              <a:t>положение</a:t>
            </a:r>
            <a:endParaRPr lang="ru-RU" sz="1400" dirty="0"/>
          </a:p>
        </p:txBody>
      </p:sp>
      <p:sp>
        <p:nvSpPr>
          <p:cNvPr id="18437" name="Rectangle 5"/>
          <p:cNvSpPr>
            <a:spLocks noChangeArrowheads="1"/>
          </p:cNvSpPr>
          <p:nvPr/>
        </p:nvSpPr>
        <p:spPr bwMode="auto">
          <a:xfrm>
            <a:off x="4214810" y="1928802"/>
            <a:ext cx="117198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Конечное </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положение</a:t>
            </a:r>
            <a:endParaRPr kumimoji="0" lang="ru-RU" sz="1800" b="0" i="0" u="none" strike="noStrike" cap="none" normalizeH="0" baseline="0" dirty="0" smtClean="0">
              <a:ln>
                <a:noFill/>
              </a:ln>
              <a:solidFill>
                <a:schemeClr val="tx1"/>
              </a:solidFill>
              <a:effectLst/>
              <a:latin typeface="Arial" pitchFamily="34" charset="0"/>
            </a:endParaRPr>
          </a:p>
        </p:txBody>
      </p:sp>
      <p:cxnSp>
        <p:nvCxnSpPr>
          <p:cNvPr id="51" name="Прямая соединительная линия 50"/>
          <p:cNvCxnSpPr/>
          <p:nvPr/>
        </p:nvCxnSpPr>
        <p:spPr>
          <a:xfrm rot="5400000">
            <a:off x="464315" y="1393017"/>
            <a:ext cx="192882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214282" y="1714488"/>
            <a:ext cx="121444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rot="5400000">
            <a:off x="1643042" y="1214422"/>
            <a:ext cx="8572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2071670" y="1643050"/>
            <a:ext cx="278608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Овал 57"/>
          <p:cNvSpPr/>
          <p:nvPr/>
        </p:nvSpPr>
        <p:spPr>
          <a:xfrm>
            <a:off x="3857620" y="785794"/>
            <a:ext cx="71438" cy="714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Овал 58"/>
          <p:cNvSpPr/>
          <p:nvPr/>
        </p:nvSpPr>
        <p:spPr>
          <a:xfrm>
            <a:off x="2357422" y="785794"/>
            <a:ext cx="71438" cy="714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1" name="Прямая со стрелкой 60"/>
          <p:cNvCxnSpPr/>
          <p:nvPr/>
        </p:nvCxnSpPr>
        <p:spPr>
          <a:xfrm>
            <a:off x="2500300" y="1214422"/>
            <a:ext cx="257177"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Прямая со стрелкой 65"/>
          <p:cNvCxnSpPr/>
          <p:nvPr/>
        </p:nvCxnSpPr>
        <p:spPr>
          <a:xfrm rot="5400000" flipH="1" flipV="1">
            <a:off x="2214546" y="1428736"/>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Прямая со стрелкой 67"/>
          <p:cNvCxnSpPr/>
          <p:nvPr/>
        </p:nvCxnSpPr>
        <p:spPr>
          <a:xfrm rot="5400000">
            <a:off x="3786182" y="1785926"/>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Прямоугольник 68"/>
          <p:cNvSpPr/>
          <p:nvPr/>
        </p:nvSpPr>
        <p:spPr>
          <a:xfrm>
            <a:off x="3929058" y="1643050"/>
            <a:ext cx="325730" cy="369332"/>
          </a:xfrm>
          <a:prstGeom prst="rect">
            <a:avLst/>
          </a:prstGeom>
        </p:spPr>
        <p:txBody>
          <a:bodyPr wrap="none">
            <a:spAutoFit/>
          </a:bodyPr>
          <a:lstStyle/>
          <a:p>
            <a:r>
              <a:rPr lang="en-US" dirty="0" smtClean="0"/>
              <a:t>u</a:t>
            </a:r>
            <a:endParaRPr lang="ru-RU" dirty="0"/>
          </a:p>
        </p:txBody>
      </p:sp>
      <p:cxnSp>
        <p:nvCxnSpPr>
          <p:cNvPr id="71" name="Прямая со стрелкой 70"/>
          <p:cNvCxnSpPr/>
          <p:nvPr/>
        </p:nvCxnSpPr>
        <p:spPr>
          <a:xfrm>
            <a:off x="4000496" y="1714488"/>
            <a:ext cx="21431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Прямоугольник 71"/>
          <p:cNvSpPr/>
          <p:nvPr/>
        </p:nvSpPr>
        <p:spPr>
          <a:xfrm>
            <a:off x="4357686" y="1643050"/>
            <a:ext cx="1657826" cy="307777"/>
          </a:xfrm>
          <a:prstGeom prst="rect">
            <a:avLst/>
          </a:prstGeom>
        </p:spPr>
        <p:txBody>
          <a:bodyPr wrap="none">
            <a:spAutoFit/>
          </a:bodyPr>
          <a:lstStyle/>
          <a:p>
            <a:r>
              <a:rPr lang="ru-RU" sz="1400" dirty="0" smtClean="0"/>
              <a:t>Нулевой уровень</a:t>
            </a:r>
            <a:endParaRPr lang="ru-RU" sz="1400"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81" name="Picture 1"/>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1931098" y="3720285"/>
            <a:ext cx="1004890" cy="561556"/>
          </a:xfrm>
          <a:prstGeom prst="rect">
            <a:avLst/>
          </a:prstGeom>
          <a:noFill/>
        </p:spPr>
      </p:pic>
      <p:sp>
        <p:nvSpPr>
          <p:cNvPr id="20483" name="Rectangle 3"/>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84" name="Picture 4"/>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1928794" y="2928934"/>
            <a:ext cx="1082850" cy="571504"/>
          </a:xfrm>
          <a:prstGeom prst="rect">
            <a:avLst/>
          </a:prstGeom>
          <a:noFill/>
        </p:spPr>
      </p:pic>
      <p:sp>
        <p:nvSpPr>
          <p:cNvPr id="20486" name="Rectangle 6"/>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blinds(horizontal)">
                                      <p:cBhvr>
                                        <p:cTn id="7" dur="500"/>
                                        <p:tgtEl>
                                          <p:spTgt spid="102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blinds(horizontal)">
                                      <p:cBhvr>
                                        <p:cTn id="10" dur="500"/>
                                        <p:tgtEl>
                                          <p:spTgt spid="10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linds(horizontal)">
                                      <p:cBhvr>
                                        <p:cTn id="15" dur="500"/>
                                        <p:tgtEl>
                                          <p:spTgt spid="1026"/>
                                        </p:tgtEl>
                                      </p:cBhvr>
                                    </p:animEffect>
                                  </p:childTnLst>
                                </p:cTn>
                              </p:par>
                              <p:par>
                                <p:cTn id="16" presetID="3" presetClass="entr" presetSubtype="10" fill="hold" nodeType="withEffect">
                                  <p:stCondLst>
                                    <p:cond delay="0"/>
                                  </p:stCondLst>
                                  <p:childTnLst>
                                    <p:set>
                                      <p:cBhvr>
                                        <p:cTn id="17" dur="1" fill="hold">
                                          <p:stCondLst>
                                            <p:cond delay="0"/>
                                          </p:stCondLst>
                                        </p:cTn>
                                        <p:tgtEl>
                                          <p:spTgt spid="1025"/>
                                        </p:tgtEl>
                                        <p:attrNameLst>
                                          <p:attrName>style.visibility</p:attrName>
                                        </p:attrNameLst>
                                      </p:cBhvr>
                                      <p:to>
                                        <p:strVal val="visible"/>
                                      </p:to>
                                    </p:set>
                                    <p:animEffect transition="in" filter="blinds(horizontal)">
                                      <p:cBhvr>
                                        <p:cTn id="18" dur="500"/>
                                        <p:tgtEl>
                                          <p:spTgt spid="102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par>
                                <p:cTn id="22" presetID="3" presetClass="entr" presetSubtype="10" fill="hold"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blinds(horizontal)">
                                      <p:cBhvr>
                                        <p:cTn id="24" dur="500"/>
                                        <p:tgtEl>
                                          <p:spTgt spid="51"/>
                                        </p:tgtEl>
                                      </p:cBhvr>
                                    </p:animEffect>
                                  </p:childTnLst>
                                </p:cTn>
                              </p:par>
                              <p:par>
                                <p:cTn id="25" presetID="3" presetClass="entr" presetSubtype="10"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blinds(horizontal)">
                                      <p:cBhvr>
                                        <p:cTn id="27" dur="500"/>
                                        <p:tgtEl>
                                          <p:spTgt spid="5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433"/>
                                        </p:tgtEl>
                                        <p:attrNameLst>
                                          <p:attrName>style.visibility</p:attrName>
                                        </p:attrNameLst>
                                      </p:cBhvr>
                                      <p:to>
                                        <p:strVal val="visible"/>
                                      </p:to>
                                    </p:set>
                                    <p:animEffect transition="in" filter="blinds(horizontal)">
                                      <p:cBhvr>
                                        <p:cTn id="32" dur="500"/>
                                        <p:tgtEl>
                                          <p:spTgt spid="18433"/>
                                        </p:tgtEl>
                                      </p:cBhvr>
                                    </p:animEffect>
                                  </p:childTnLst>
                                </p:cTn>
                              </p:par>
                              <p:par>
                                <p:cTn id="33" presetID="3" presetClass="entr" presetSubtype="10" fill="hold"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blinds(horizontal)">
                                      <p:cBhvr>
                                        <p:cTn id="35" dur="500"/>
                                        <p:tgtEl>
                                          <p:spTgt spid="55"/>
                                        </p:tgtEl>
                                      </p:cBhvr>
                                    </p:animEffect>
                                  </p:childTnLst>
                                </p:cTn>
                              </p:par>
                              <p:par>
                                <p:cTn id="36" presetID="3" presetClass="entr" presetSubtype="10" fill="hold" nodeType="with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blinds(horizontal)">
                                      <p:cBhvr>
                                        <p:cTn id="38" dur="500"/>
                                        <p:tgtEl>
                                          <p:spTgt spid="5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blinds(horizontal)">
                                      <p:cBhvr>
                                        <p:cTn id="41" dur="500"/>
                                        <p:tgtEl>
                                          <p:spTgt spid="58"/>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blinds(horizontal)">
                                      <p:cBhvr>
                                        <p:cTn id="44" dur="500"/>
                                        <p:tgtEl>
                                          <p:spTgt spid="59"/>
                                        </p:tgtEl>
                                      </p:cBhvr>
                                    </p:animEffect>
                                  </p:childTnLst>
                                </p:cTn>
                              </p:par>
                              <p:par>
                                <p:cTn id="45" presetID="3" presetClass="entr" presetSubtype="10" fill="hold" nodeType="with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blinds(horizontal)">
                                      <p:cBhvr>
                                        <p:cTn id="47" dur="500"/>
                                        <p:tgtEl>
                                          <p:spTgt spid="61"/>
                                        </p:tgtEl>
                                      </p:cBhvr>
                                    </p:animEffect>
                                  </p:childTnLst>
                                </p:cTn>
                              </p:par>
                              <p:par>
                                <p:cTn id="48" presetID="3" presetClass="entr" presetSubtype="10" fill="hold" nodeType="with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blinds(horizontal)">
                                      <p:cBhvr>
                                        <p:cTn id="50" dur="500"/>
                                        <p:tgtEl>
                                          <p:spTgt spid="66"/>
                                        </p:tgtEl>
                                      </p:cBhvr>
                                    </p:animEffect>
                                  </p:childTnLst>
                                </p:cTn>
                              </p:par>
                              <p:par>
                                <p:cTn id="51" presetID="3" presetClass="entr" presetSubtype="10" fill="hold" nodeType="with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blinds(horizontal)">
                                      <p:cBhvr>
                                        <p:cTn id="53" dur="500"/>
                                        <p:tgtEl>
                                          <p:spTgt spid="68"/>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blinds(horizontal)">
                                      <p:cBhvr>
                                        <p:cTn id="56" dur="500"/>
                                        <p:tgtEl>
                                          <p:spTgt spid="69"/>
                                        </p:tgtEl>
                                      </p:cBhvr>
                                    </p:animEffect>
                                  </p:childTnLst>
                                </p:cTn>
                              </p:par>
                              <p:par>
                                <p:cTn id="57" presetID="3" presetClass="entr" presetSubtype="10" fill="hold" nodeType="withEffect">
                                  <p:stCondLst>
                                    <p:cond delay="0"/>
                                  </p:stCondLst>
                                  <p:childTnLst>
                                    <p:set>
                                      <p:cBhvr>
                                        <p:cTn id="58" dur="1" fill="hold">
                                          <p:stCondLst>
                                            <p:cond delay="0"/>
                                          </p:stCondLst>
                                        </p:cTn>
                                        <p:tgtEl>
                                          <p:spTgt spid="71"/>
                                        </p:tgtEl>
                                        <p:attrNameLst>
                                          <p:attrName>style.visibility</p:attrName>
                                        </p:attrNameLst>
                                      </p:cBhvr>
                                      <p:to>
                                        <p:strVal val="visible"/>
                                      </p:to>
                                    </p:set>
                                    <p:animEffect transition="in" filter="blinds(horizontal)">
                                      <p:cBhvr>
                                        <p:cTn id="59" dur="500"/>
                                        <p:tgtEl>
                                          <p:spTgt spid="71"/>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72"/>
                                        </p:tgtEl>
                                        <p:attrNameLst>
                                          <p:attrName>style.visibility</p:attrName>
                                        </p:attrNameLst>
                                      </p:cBhvr>
                                      <p:to>
                                        <p:strVal val="visible"/>
                                      </p:to>
                                    </p:set>
                                    <p:animEffect transition="in" filter="blinds(horizontal)">
                                      <p:cBhvr>
                                        <p:cTn id="62" dur="500"/>
                                        <p:tgtEl>
                                          <p:spTgt spid="7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4">
                                            <p:txEl>
                                              <p:pRg st="0" end="0"/>
                                            </p:txEl>
                                          </p:spTgt>
                                        </p:tgtEl>
                                        <p:attrNameLst>
                                          <p:attrName>style.visibility</p:attrName>
                                        </p:attrNameLst>
                                      </p:cBhvr>
                                      <p:to>
                                        <p:strVal val="visible"/>
                                      </p:to>
                                    </p:set>
                                    <p:animEffect transition="in" filter="blinds(horizontal)">
                                      <p:cBhvr>
                                        <p:cTn id="67" dur="500"/>
                                        <p:tgtEl>
                                          <p:spTgt spid="44">
                                            <p:txEl>
                                              <p:pRg st="0" end="0"/>
                                            </p:txEl>
                                          </p:spTgt>
                                        </p:tgtEl>
                                      </p:cBhvr>
                                    </p:animEffect>
                                  </p:childTnLst>
                                </p:cTn>
                              </p:par>
                              <p:par>
                                <p:cTn id="68" presetID="3" presetClass="entr" presetSubtype="10" fill="hold" nodeType="withEffect">
                                  <p:stCondLst>
                                    <p:cond delay="0"/>
                                  </p:stCondLst>
                                  <p:childTnLst>
                                    <p:set>
                                      <p:cBhvr>
                                        <p:cTn id="69" dur="1" fill="hold">
                                          <p:stCondLst>
                                            <p:cond delay="0"/>
                                          </p:stCondLst>
                                        </p:cTn>
                                        <p:tgtEl>
                                          <p:spTgt spid="44">
                                            <p:txEl>
                                              <p:pRg st="1" end="1"/>
                                            </p:txEl>
                                          </p:spTgt>
                                        </p:tgtEl>
                                        <p:attrNameLst>
                                          <p:attrName>style.visibility</p:attrName>
                                        </p:attrNameLst>
                                      </p:cBhvr>
                                      <p:to>
                                        <p:strVal val="visible"/>
                                      </p:to>
                                    </p:set>
                                    <p:animEffect transition="in" filter="blinds(horizontal)">
                                      <p:cBhvr>
                                        <p:cTn id="70" dur="500"/>
                                        <p:tgtEl>
                                          <p:spTgt spid="44">
                                            <p:txEl>
                                              <p:pRg st="1" end="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18437">
                                            <p:txEl>
                                              <p:pRg st="0" end="0"/>
                                            </p:txEl>
                                          </p:spTgt>
                                        </p:tgtEl>
                                        <p:attrNameLst>
                                          <p:attrName>style.visibility</p:attrName>
                                        </p:attrNameLst>
                                      </p:cBhvr>
                                      <p:to>
                                        <p:strVal val="visible"/>
                                      </p:to>
                                    </p:set>
                                    <p:animEffect transition="in" filter="blinds(horizontal)">
                                      <p:cBhvr>
                                        <p:cTn id="75" dur="500"/>
                                        <p:tgtEl>
                                          <p:spTgt spid="18437">
                                            <p:txEl>
                                              <p:pRg st="0" end="0"/>
                                            </p:txEl>
                                          </p:spTgt>
                                        </p:tgtEl>
                                      </p:cBhvr>
                                    </p:animEffect>
                                  </p:childTnLst>
                                </p:cTn>
                              </p:par>
                              <p:par>
                                <p:cTn id="76" presetID="3" presetClass="entr" presetSubtype="10" fill="hold" nodeType="withEffect">
                                  <p:stCondLst>
                                    <p:cond delay="0"/>
                                  </p:stCondLst>
                                  <p:childTnLst>
                                    <p:set>
                                      <p:cBhvr>
                                        <p:cTn id="77" dur="1" fill="hold">
                                          <p:stCondLst>
                                            <p:cond delay="0"/>
                                          </p:stCondLst>
                                        </p:cTn>
                                        <p:tgtEl>
                                          <p:spTgt spid="18437">
                                            <p:txEl>
                                              <p:pRg st="1" end="1"/>
                                            </p:txEl>
                                          </p:spTgt>
                                        </p:tgtEl>
                                        <p:attrNameLst>
                                          <p:attrName>style.visibility</p:attrName>
                                        </p:attrNameLst>
                                      </p:cBhvr>
                                      <p:to>
                                        <p:strVal val="visible"/>
                                      </p:to>
                                    </p:set>
                                    <p:animEffect transition="in" filter="blinds(horizontal)">
                                      <p:cBhvr>
                                        <p:cTn id="78" dur="500"/>
                                        <p:tgtEl>
                                          <p:spTgt spid="18437">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1035"/>
                                        </p:tgtEl>
                                        <p:attrNameLst>
                                          <p:attrName>style.visibility</p:attrName>
                                        </p:attrNameLst>
                                      </p:cBhvr>
                                      <p:to>
                                        <p:strVal val="visible"/>
                                      </p:to>
                                    </p:set>
                                    <p:animEffect transition="in" filter="blinds(horizontal)">
                                      <p:cBhvr>
                                        <p:cTn id="83" dur="500"/>
                                        <p:tgtEl>
                                          <p:spTgt spid="1035"/>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20484"/>
                                        </p:tgtEl>
                                        <p:attrNameLst>
                                          <p:attrName>style.visibility</p:attrName>
                                        </p:attrNameLst>
                                      </p:cBhvr>
                                      <p:to>
                                        <p:strVal val="visible"/>
                                      </p:to>
                                    </p:set>
                                    <p:animEffect transition="in" filter="blinds(horizontal)">
                                      <p:cBhvr>
                                        <p:cTn id="88" dur="500"/>
                                        <p:tgtEl>
                                          <p:spTgt spid="20484"/>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20481"/>
                                        </p:tgtEl>
                                        <p:attrNameLst>
                                          <p:attrName>style.visibility</p:attrName>
                                        </p:attrNameLst>
                                      </p:cBhvr>
                                      <p:to>
                                        <p:strVal val="visible"/>
                                      </p:to>
                                    </p:set>
                                    <p:animEffect transition="in" filter="blinds(horizontal)">
                                      <p:cBhvr>
                                        <p:cTn id="93" dur="500"/>
                                        <p:tgtEl>
                                          <p:spTgt spid="20481"/>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nodeType="clickEffect">
                                  <p:stCondLst>
                                    <p:cond delay="0"/>
                                  </p:stCondLst>
                                  <p:childTnLst>
                                    <p:set>
                                      <p:cBhvr>
                                        <p:cTn id="97" dur="1" fill="hold">
                                          <p:stCondLst>
                                            <p:cond delay="0"/>
                                          </p:stCondLst>
                                        </p:cTn>
                                        <p:tgtEl>
                                          <p:spTgt spid="1041"/>
                                        </p:tgtEl>
                                        <p:attrNameLst>
                                          <p:attrName>style.visibility</p:attrName>
                                        </p:attrNameLst>
                                      </p:cBhvr>
                                      <p:to>
                                        <p:strVal val="visible"/>
                                      </p:to>
                                    </p:set>
                                    <p:animEffect transition="in" filter="blinds(horizontal)">
                                      <p:cBhvr>
                                        <p:cTn id="98" dur="500"/>
                                        <p:tgtEl>
                                          <p:spTgt spid="1041"/>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nodeType="clickEffect">
                                  <p:stCondLst>
                                    <p:cond delay="0"/>
                                  </p:stCondLst>
                                  <p:childTnLst>
                                    <p:set>
                                      <p:cBhvr>
                                        <p:cTn id="102" dur="1" fill="hold">
                                          <p:stCondLst>
                                            <p:cond delay="0"/>
                                          </p:stCondLst>
                                        </p:cTn>
                                        <p:tgtEl>
                                          <p:spTgt spid="1044"/>
                                        </p:tgtEl>
                                        <p:attrNameLst>
                                          <p:attrName>style.visibility</p:attrName>
                                        </p:attrNameLst>
                                      </p:cBhvr>
                                      <p:to>
                                        <p:strVal val="visible"/>
                                      </p:to>
                                    </p:set>
                                    <p:animEffect transition="in" filter="blinds(horizontal)">
                                      <p:cBhvr>
                                        <p:cTn id="103" dur="500"/>
                                        <p:tgtEl>
                                          <p:spTgt spid="1044"/>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nodeType="clickEffect">
                                  <p:stCondLst>
                                    <p:cond delay="0"/>
                                  </p:stCondLst>
                                  <p:childTnLst>
                                    <p:set>
                                      <p:cBhvr>
                                        <p:cTn id="107" dur="1" fill="hold">
                                          <p:stCondLst>
                                            <p:cond delay="0"/>
                                          </p:stCondLst>
                                        </p:cTn>
                                        <p:tgtEl>
                                          <p:spTgt spid="1047"/>
                                        </p:tgtEl>
                                        <p:attrNameLst>
                                          <p:attrName>style.visibility</p:attrName>
                                        </p:attrNameLst>
                                      </p:cBhvr>
                                      <p:to>
                                        <p:strVal val="visible"/>
                                      </p:to>
                                    </p:set>
                                    <p:animEffect transition="in" filter="blinds(horizontal)">
                                      <p:cBhvr>
                                        <p:cTn id="108" dur="500"/>
                                        <p:tgtEl>
                                          <p:spTgt spid="1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8" grpId="0" animBg="1"/>
      <p:bldP spid="59" grpId="0" animBg="1"/>
      <p:bldP spid="69" grpId="0"/>
      <p:bldP spid="7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cstate="print"/>
          <a:stretch>
            <a:fillRect/>
          </a:stretch>
        </p:blipFill>
        <p:spPr>
          <a:xfrm>
            <a:off x="3571868" y="1428736"/>
            <a:ext cx="1584000" cy="504000"/>
          </a:xfrm>
          <a:prstGeom prst="rect">
            <a:avLst/>
          </a:prstGeom>
        </p:spPr>
      </p:pic>
      <p:pic>
        <p:nvPicPr>
          <p:cNvPr id="4" name="Рисунок 3"/>
          <p:cNvPicPr/>
          <p:nvPr/>
        </p:nvPicPr>
        <p:blipFill>
          <a:blip r:embed="rId3" cstate="print"/>
          <a:stretch>
            <a:fillRect/>
          </a:stretch>
        </p:blipFill>
        <p:spPr>
          <a:xfrm>
            <a:off x="3744000" y="2016000"/>
            <a:ext cx="1728000" cy="576000"/>
          </a:xfrm>
          <a:prstGeom prst="rect">
            <a:avLst/>
          </a:prstGeom>
        </p:spPr>
      </p:pic>
      <p:pic>
        <p:nvPicPr>
          <p:cNvPr id="5" name="Рисунок 4"/>
          <p:cNvPicPr/>
          <p:nvPr/>
        </p:nvPicPr>
        <p:blipFill>
          <a:blip r:embed="rId4" cstate="print"/>
          <a:stretch>
            <a:fillRect/>
          </a:stretch>
        </p:blipFill>
        <p:spPr>
          <a:xfrm>
            <a:off x="3240000" y="2664000"/>
            <a:ext cx="2520000" cy="992160"/>
          </a:xfrm>
          <a:prstGeom prst="rect">
            <a:avLst/>
          </a:prstGeom>
        </p:spPr>
      </p:pic>
      <p:pic>
        <p:nvPicPr>
          <p:cNvPr id="6" name="Рисунок 5"/>
          <p:cNvPicPr/>
          <p:nvPr/>
        </p:nvPicPr>
        <p:blipFill>
          <a:blip r:embed="rId5" cstate="print"/>
          <a:stretch>
            <a:fillRect/>
          </a:stretch>
        </p:blipFill>
        <p:spPr>
          <a:xfrm>
            <a:off x="3456000" y="3656160"/>
            <a:ext cx="2304000" cy="835200"/>
          </a:xfrm>
          <a:prstGeom prst="rect">
            <a:avLst/>
          </a:prstGeom>
        </p:spPr>
      </p:pic>
      <p:pic>
        <p:nvPicPr>
          <p:cNvPr id="7" name="Рисунок 6"/>
          <p:cNvPicPr/>
          <p:nvPr/>
        </p:nvPicPr>
        <p:blipFill>
          <a:blip r:embed="rId6" cstate="print"/>
          <a:stretch>
            <a:fillRect/>
          </a:stretch>
        </p:blipFill>
        <p:spPr>
          <a:xfrm>
            <a:off x="3600000" y="4608000"/>
            <a:ext cx="2232000" cy="576000"/>
          </a:xfrm>
          <a:prstGeom prst="rect">
            <a:avLst/>
          </a:prstGeom>
        </p:spPr>
      </p:pic>
      <p:pic>
        <p:nvPicPr>
          <p:cNvPr id="8" name="Рисунок 7"/>
          <p:cNvPicPr/>
          <p:nvPr/>
        </p:nvPicPr>
        <p:blipFill>
          <a:blip r:embed="rId7" cstate="print"/>
          <a:stretch>
            <a:fillRect/>
          </a:stretch>
        </p:blipFill>
        <p:spPr>
          <a:xfrm>
            <a:off x="3714744" y="5286388"/>
            <a:ext cx="2160000" cy="64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dirty="0" smtClean="0"/>
              <a:t> Тело массой 10 кг поднимают вертикально с поверхности Земли с ускорением 5       на высоту 20 м.</a:t>
            </a:r>
          </a:p>
          <a:p>
            <a:pPr>
              <a:buFont typeface="Wingdings" pitchFamily="2" charset="2"/>
              <a:buNone/>
            </a:pPr>
            <a:endParaRPr lang="ru-RU" dirty="0" smtClean="0"/>
          </a:p>
          <a:p>
            <a:pPr>
              <a:buFont typeface="Wingdings" pitchFamily="2" charset="2"/>
              <a:buNone/>
            </a:pPr>
            <a:r>
              <a:rPr lang="ru-RU" dirty="0" smtClean="0"/>
              <a:t>   Пренебрегая сопротивлением воздуха, найдите совершенную при этом работу.</a:t>
            </a:r>
          </a:p>
          <a:p>
            <a:endParaRPr lang="ru-RU" dirty="0"/>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17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929322" y="2071678"/>
            <a:ext cx="500064" cy="333376"/>
          </a:xfrm>
          <a:prstGeom prst="rect">
            <a:avLst/>
          </a:prstGeom>
          <a:noFill/>
        </p:spPr>
      </p:pic>
      <p:sp>
        <p:nvSpPr>
          <p:cNvPr id="31747"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cstate="print"/>
          <a:stretch>
            <a:fillRect/>
          </a:stretch>
        </p:blipFill>
        <p:spPr>
          <a:xfrm>
            <a:off x="3214678" y="1656000"/>
            <a:ext cx="2041322" cy="936000"/>
          </a:xfrm>
          <a:prstGeom prst="rect">
            <a:avLst/>
          </a:prstGeom>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28992" y="2714620"/>
            <a:ext cx="1571636" cy="838914"/>
          </a:xfrm>
          <a:prstGeom prst="rect">
            <a:avLst/>
          </a:prstGeom>
          <a:noFill/>
        </p:spPr>
      </p:pic>
      <p:sp>
        <p:nvSpPr>
          <p:cNvPr id="1027"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0"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3" name="Rectangle 9"/>
          <p:cNvSpPr>
            <a:spLocks noChangeArrowheads="1"/>
          </p:cNvSpPr>
          <p:nvPr/>
        </p:nvSpPr>
        <p:spPr bwMode="auto">
          <a:xfrm>
            <a:off x="0" y="1209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5" name="Прямоугольник 14"/>
          <p:cNvSpPr/>
          <p:nvPr/>
        </p:nvSpPr>
        <p:spPr>
          <a:xfrm>
            <a:off x="1785918" y="5214950"/>
            <a:ext cx="3429024" cy="461665"/>
          </a:xfrm>
          <a:prstGeom prst="rect">
            <a:avLst/>
          </a:prstGeom>
        </p:spPr>
        <p:txBody>
          <a:bodyPr wrap="square">
            <a:spAutoFit/>
          </a:bodyPr>
          <a:lstStyle/>
          <a:p>
            <a:r>
              <a:rPr lang="ru-RU" sz="2400" dirty="0" smtClean="0"/>
              <a:t>Ответ: </a:t>
            </a:r>
            <a:r>
              <a:rPr lang="en-US" sz="2400" dirty="0" smtClean="0"/>
              <a:t>v=16</a:t>
            </a:r>
            <a:r>
              <a:rPr lang="ru-RU" sz="2400" dirty="0" smtClean="0"/>
              <a:t>м/с </a:t>
            </a:r>
            <a:endParaRPr lang="ru-RU" sz="2400" dirty="0"/>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3"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71670" y="3714752"/>
            <a:ext cx="4619625" cy="1133475"/>
          </a:xfrm>
          <a:prstGeom prst="rect">
            <a:avLst/>
          </a:prstGeom>
          <a:noFill/>
        </p:spPr>
      </p:pic>
      <p:sp>
        <p:nvSpPr>
          <p:cNvPr id="18435" name="Rectangle 3"/>
          <p:cNvSpPr>
            <a:spLocks noChangeArrowheads="1"/>
          </p:cNvSpPr>
          <p:nvPr/>
        </p:nvSpPr>
        <p:spPr bwMode="auto">
          <a:xfrm>
            <a:off x="0" y="1590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gtEl>
                                        <p:attrNameLst>
                                          <p:attrName>style.visibility</p:attrName>
                                        </p:attrNameLst>
                                      </p:cBhvr>
                                      <p:to>
                                        <p:strVal val="visible"/>
                                      </p:to>
                                    </p:set>
                                    <p:anim calcmode="lin" valueType="num">
                                      <p:cBhvr additive="base">
                                        <p:cTn id="13" dur="500" fill="hold"/>
                                        <p:tgtEl>
                                          <p:spTgt spid="1025"/>
                                        </p:tgtEl>
                                        <p:attrNameLst>
                                          <p:attrName>ppt_x</p:attrName>
                                        </p:attrNameLst>
                                      </p:cBhvr>
                                      <p:tavLst>
                                        <p:tav tm="0">
                                          <p:val>
                                            <p:strVal val="#ppt_x"/>
                                          </p:val>
                                        </p:tav>
                                        <p:tav tm="100000">
                                          <p:val>
                                            <p:strVal val="#ppt_x"/>
                                          </p:val>
                                        </p:tav>
                                      </p:tavLst>
                                    </p:anim>
                                    <p:anim calcmode="lin" valueType="num">
                                      <p:cBhvr additive="base">
                                        <p:cTn id="14"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8433"/>
                                        </p:tgtEl>
                                        <p:attrNameLst>
                                          <p:attrName>style.visibility</p:attrName>
                                        </p:attrNameLst>
                                      </p:cBhvr>
                                      <p:to>
                                        <p:strVal val="visible"/>
                                      </p:to>
                                    </p:set>
                                    <p:animEffect transition="in" filter="blinds(horizontal)">
                                      <p:cBhvr>
                                        <p:cTn id="19" dur="500"/>
                                        <p:tgtEl>
                                          <p:spTgt spid="18433"/>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dirty="0" smtClean="0"/>
              <a:t>Телу, находящемуся на горизонтальной поверхности, сообщили скорость </a:t>
            </a:r>
            <a:r>
              <a:rPr lang="en-US" dirty="0" smtClean="0"/>
              <a:t>U</a:t>
            </a:r>
            <a:r>
              <a:rPr lang="en-US" baseline="-25000" dirty="0" smtClean="0"/>
              <a:t>0</a:t>
            </a:r>
            <a:r>
              <a:rPr lang="ru-RU" dirty="0" smtClean="0"/>
              <a:t> .</a:t>
            </a:r>
          </a:p>
          <a:p>
            <a:endParaRPr lang="ru-RU" dirty="0" smtClean="0"/>
          </a:p>
          <a:p>
            <a:pPr>
              <a:buFont typeface="Wingdings" pitchFamily="2" charset="2"/>
              <a:buNone/>
            </a:pPr>
            <a:r>
              <a:rPr lang="ru-RU" dirty="0" smtClean="0"/>
              <a:t>   Какое расстояние пройдёт тело до полной остановки, если коэффициент трения тела о поверхность равен      ?</a:t>
            </a:r>
          </a:p>
        </p:txBody>
      </p:sp>
      <p:pic>
        <p:nvPicPr>
          <p:cNvPr id="4" name="Рисунок 3"/>
          <p:cNvPicPr/>
          <p:nvPr/>
        </p:nvPicPr>
        <p:blipFill>
          <a:blip r:embed="rId2" cstate="print"/>
          <a:stretch>
            <a:fillRect/>
          </a:stretch>
        </p:blipFill>
        <p:spPr>
          <a:xfrm>
            <a:off x="3643306" y="3429000"/>
            <a:ext cx="505686" cy="64294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1"/>
          <p:cNvSpPr txBox="1"/>
          <p:nvPr/>
        </p:nvSpPr>
        <p:spPr>
          <a:xfrm>
            <a:off x="265320" y="1440000"/>
            <a:ext cx="1174680" cy="2831400"/>
          </a:xfrm>
          <a:prstGeom prst="rect">
            <a:avLst/>
          </a:prstGeom>
        </p:spPr>
        <p:txBody>
          <a:bodyPr wrap="none" lIns="90000" tIns="45000" rIns="90000" bIns="45000"/>
          <a:lstStyle/>
          <a:p>
            <a:r>
              <a:rPr lang="ru-RU" sz="2600" dirty="0"/>
              <a:t>Дано:</a:t>
            </a:r>
            <a:endParaRPr dirty="0"/>
          </a:p>
          <a:p>
            <a:endParaRPr dirty="0"/>
          </a:p>
          <a:p>
            <a:endParaRPr dirty="0"/>
          </a:p>
          <a:p>
            <a:endParaRPr dirty="0"/>
          </a:p>
          <a:p>
            <a:endParaRPr dirty="0"/>
          </a:p>
        </p:txBody>
      </p:sp>
      <p:pic>
        <p:nvPicPr>
          <p:cNvPr id="4" name="Рисунок 3"/>
          <p:cNvPicPr/>
          <p:nvPr/>
        </p:nvPicPr>
        <p:blipFill>
          <a:blip r:embed="rId2" cstate="print"/>
          <a:stretch>
            <a:fillRect/>
          </a:stretch>
        </p:blipFill>
        <p:spPr>
          <a:xfrm>
            <a:off x="288000" y="1846800"/>
            <a:ext cx="720000" cy="745200"/>
          </a:xfrm>
          <a:prstGeom prst="rect">
            <a:avLst/>
          </a:prstGeom>
        </p:spPr>
      </p:pic>
      <p:pic>
        <p:nvPicPr>
          <p:cNvPr id="5" name="Рисунок 4"/>
          <p:cNvPicPr/>
          <p:nvPr/>
        </p:nvPicPr>
        <p:blipFill>
          <a:blip r:embed="rId3" cstate="print"/>
          <a:stretch>
            <a:fillRect/>
          </a:stretch>
        </p:blipFill>
        <p:spPr>
          <a:xfrm>
            <a:off x="357158" y="2285992"/>
            <a:ext cx="720000" cy="864000"/>
          </a:xfrm>
          <a:prstGeom prst="rect">
            <a:avLst/>
          </a:prstGeom>
        </p:spPr>
      </p:pic>
      <p:sp>
        <p:nvSpPr>
          <p:cNvPr id="6" name="Line 2"/>
          <p:cNvSpPr/>
          <p:nvPr/>
        </p:nvSpPr>
        <p:spPr>
          <a:xfrm>
            <a:off x="1440000" y="1440000"/>
            <a:ext cx="0" cy="2448000"/>
          </a:xfrm>
          <a:prstGeom prst="line">
            <a:avLst/>
          </a:prstGeom>
          <a:ln w="72000">
            <a:solidFill>
              <a:srgbClr val="000000"/>
            </a:solidFill>
            <a:round/>
          </a:ln>
        </p:spPr>
      </p:sp>
      <p:sp>
        <p:nvSpPr>
          <p:cNvPr id="7" name="Line 3"/>
          <p:cNvSpPr/>
          <p:nvPr/>
        </p:nvSpPr>
        <p:spPr>
          <a:xfrm>
            <a:off x="265320" y="3312000"/>
            <a:ext cx="1174680" cy="0"/>
          </a:xfrm>
          <a:prstGeom prst="line">
            <a:avLst/>
          </a:prstGeom>
          <a:ln w="72000">
            <a:solidFill>
              <a:srgbClr val="000000"/>
            </a:solidFill>
            <a:round/>
          </a:ln>
        </p:spPr>
      </p:sp>
      <p:sp>
        <p:nvSpPr>
          <p:cNvPr id="8" name="Прямоугольник 7"/>
          <p:cNvSpPr/>
          <p:nvPr/>
        </p:nvSpPr>
        <p:spPr>
          <a:xfrm>
            <a:off x="357158" y="3500438"/>
            <a:ext cx="704039" cy="492443"/>
          </a:xfrm>
          <a:prstGeom prst="rect">
            <a:avLst/>
          </a:prstGeom>
        </p:spPr>
        <p:txBody>
          <a:bodyPr wrap="none">
            <a:spAutoFit/>
          </a:bodyPr>
          <a:lstStyle/>
          <a:p>
            <a:pPr lvl="0"/>
            <a:r>
              <a:rPr lang="en-US" sz="2600" dirty="0">
                <a:solidFill>
                  <a:prstClr val="black"/>
                </a:solidFill>
              </a:rPr>
              <a:t>S-?</a:t>
            </a:r>
            <a:endParaRPr lang="en-US" dirty="0">
              <a:solidFill>
                <a:prstClr val="black"/>
              </a:solidFill>
            </a:endParaRPr>
          </a:p>
        </p:txBody>
      </p:sp>
      <p:sp>
        <p:nvSpPr>
          <p:cNvPr id="9" name="Line 4"/>
          <p:cNvSpPr/>
          <p:nvPr/>
        </p:nvSpPr>
        <p:spPr>
          <a:xfrm>
            <a:off x="2232000" y="3096000"/>
            <a:ext cx="3528000" cy="0"/>
          </a:xfrm>
          <a:prstGeom prst="line">
            <a:avLst/>
          </a:prstGeom>
          <a:ln w="36000">
            <a:solidFill>
              <a:srgbClr val="000000"/>
            </a:solidFill>
            <a:round/>
          </a:ln>
        </p:spPr>
      </p:sp>
      <p:sp>
        <p:nvSpPr>
          <p:cNvPr id="10" name="Line 5"/>
          <p:cNvSpPr/>
          <p:nvPr/>
        </p:nvSpPr>
        <p:spPr>
          <a:xfrm flipV="1">
            <a:off x="2232000" y="3096000"/>
            <a:ext cx="432000" cy="216000"/>
          </a:xfrm>
          <a:prstGeom prst="line">
            <a:avLst/>
          </a:prstGeom>
          <a:ln>
            <a:solidFill>
              <a:srgbClr val="000000"/>
            </a:solidFill>
          </a:ln>
        </p:spPr>
      </p:sp>
      <p:sp>
        <p:nvSpPr>
          <p:cNvPr id="11" name="Line 6"/>
          <p:cNvSpPr/>
          <p:nvPr/>
        </p:nvSpPr>
        <p:spPr>
          <a:xfrm flipV="1">
            <a:off x="2808000" y="3096000"/>
            <a:ext cx="432000" cy="288000"/>
          </a:xfrm>
          <a:prstGeom prst="line">
            <a:avLst/>
          </a:prstGeom>
          <a:ln>
            <a:solidFill>
              <a:srgbClr val="000000"/>
            </a:solidFill>
          </a:ln>
        </p:spPr>
      </p:sp>
      <p:sp>
        <p:nvSpPr>
          <p:cNvPr id="12" name="Line 7"/>
          <p:cNvSpPr/>
          <p:nvPr/>
        </p:nvSpPr>
        <p:spPr>
          <a:xfrm flipV="1">
            <a:off x="3456000" y="3168000"/>
            <a:ext cx="360000" cy="216000"/>
          </a:xfrm>
          <a:prstGeom prst="line">
            <a:avLst/>
          </a:prstGeom>
          <a:ln>
            <a:solidFill>
              <a:srgbClr val="000000"/>
            </a:solidFill>
          </a:ln>
        </p:spPr>
      </p:sp>
      <p:sp>
        <p:nvSpPr>
          <p:cNvPr id="13" name="Line 8"/>
          <p:cNvSpPr/>
          <p:nvPr/>
        </p:nvSpPr>
        <p:spPr>
          <a:xfrm flipV="1">
            <a:off x="4104000" y="3096000"/>
            <a:ext cx="432000" cy="288000"/>
          </a:xfrm>
          <a:prstGeom prst="line">
            <a:avLst/>
          </a:prstGeom>
          <a:ln>
            <a:solidFill>
              <a:srgbClr val="000000"/>
            </a:solidFill>
          </a:ln>
        </p:spPr>
      </p:sp>
      <p:sp>
        <p:nvSpPr>
          <p:cNvPr id="14" name="Line 9"/>
          <p:cNvSpPr/>
          <p:nvPr/>
        </p:nvSpPr>
        <p:spPr>
          <a:xfrm flipV="1">
            <a:off x="4752000" y="3096000"/>
            <a:ext cx="360000" cy="288000"/>
          </a:xfrm>
          <a:prstGeom prst="line">
            <a:avLst/>
          </a:prstGeom>
          <a:ln>
            <a:solidFill>
              <a:srgbClr val="000000"/>
            </a:solidFill>
          </a:ln>
        </p:spPr>
      </p:sp>
      <p:sp>
        <p:nvSpPr>
          <p:cNvPr id="15" name="Line 10"/>
          <p:cNvSpPr/>
          <p:nvPr/>
        </p:nvSpPr>
        <p:spPr>
          <a:xfrm flipV="1">
            <a:off x="5328000" y="3096000"/>
            <a:ext cx="360000" cy="288000"/>
          </a:xfrm>
          <a:prstGeom prst="line">
            <a:avLst/>
          </a:prstGeom>
          <a:ln>
            <a:solidFill>
              <a:srgbClr val="000000"/>
            </a:solidFill>
          </a:ln>
        </p:spPr>
      </p:sp>
      <p:sp>
        <p:nvSpPr>
          <p:cNvPr id="16" name="CustomShape 11"/>
          <p:cNvSpPr/>
          <p:nvPr/>
        </p:nvSpPr>
        <p:spPr>
          <a:xfrm>
            <a:off x="2664000" y="2736000"/>
            <a:ext cx="576000" cy="360000"/>
          </a:xfrm>
          <a:prstGeom prst="rect">
            <a:avLst/>
          </a:prstGeom>
          <a:noFill/>
          <a:ln w="36000">
            <a:solidFill>
              <a:srgbClr val="3465AF"/>
            </a:solidFill>
            <a:round/>
          </a:ln>
        </p:spPr>
      </p:sp>
      <p:sp>
        <p:nvSpPr>
          <p:cNvPr id="17" name="CustomShape 12"/>
          <p:cNvSpPr/>
          <p:nvPr/>
        </p:nvSpPr>
        <p:spPr>
          <a:xfrm>
            <a:off x="4968000" y="2736000"/>
            <a:ext cx="576000" cy="360000"/>
          </a:xfrm>
          <a:prstGeom prst="rect">
            <a:avLst/>
          </a:prstGeom>
          <a:noFill/>
          <a:ln w="36000">
            <a:solidFill>
              <a:srgbClr val="3465AF"/>
            </a:solidFill>
            <a:round/>
          </a:ln>
        </p:spPr>
      </p:sp>
      <p:sp>
        <p:nvSpPr>
          <p:cNvPr id="18" name="Line 13"/>
          <p:cNvSpPr/>
          <p:nvPr/>
        </p:nvSpPr>
        <p:spPr>
          <a:xfrm flipH="1">
            <a:off x="1800000" y="3096000"/>
            <a:ext cx="1152000" cy="0"/>
          </a:xfrm>
          <a:prstGeom prst="line">
            <a:avLst/>
          </a:prstGeom>
          <a:ln w="72000">
            <a:solidFill>
              <a:srgbClr val="000000"/>
            </a:solidFill>
            <a:round/>
            <a:tailEnd type="triangle" w="med" len="med"/>
          </a:ln>
        </p:spPr>
      </p:sp>
      <p:sp>
        <p:nvSpPr>
          <p:cNvPr id="19" name="Line 14"/>
          <p:cNvSpPr/>
          <p:nvPr/>
        </p:nvSpPr>
        <p:spPr>
          <a:xfrm flipV="1">
            <a:off x="2952000" y="2160000"/>
            <a:ext cx="0" cy="936000"/>
          </a:xfrm>
          <a:prstGeom prst="line">
            <a:avLst/>
          </a:prstGeom>
          <a:ln>
            <a:solidFill>
              <a:srgbClr val="000000"/>
            </a:solidFill>
            <a:tailEnd type="triangle" w="med" len="med"/>
          </a:ln>
        </p:spPr>
      </p:sp>
      <p:sp>
        <p:nvSpPr>
          <p:cNvPr id="20" name="Line 15"/>
          <p:cNvSpPr/>
          <p:nvPr/>
        </p:nvSpPr>
        <p:spPr>
          <a:xfrm>
            <a:off x="2952000" y="3096000"/>
            <a:ext cx="0" cy="648000"/>
          </a:xfrm>
          <a:prstGeom prst="line">
            <a:avLst/>
          </a:prstGeom>
          <a:ln>
            <a:solidFill>
              <a:srgbClr val="000000"/>
            </a:solidFill>
            <a:tailEnd type="triangle" w="med" len="med"/>
          </a:ln>
        </p:spPr>
      </p:sp>
      <p:sp>
        <p:nvSpPr>
          <p:cNvPr id="21" name="TextShape 16"/>
          <p:cNvSpPr txBox="1"/>
          <p:nvPr/>
        </p:nvSpPr>
        <p:spPr>
          <a:xfrm>
            <a:off x="1571604" y="1500174"/>
            <a:ext cx="2336400" cy="1698480"/>
          </a:xfrm>
          <a:prstGeom prst="rect">
            <a:avLst/>
          </a:prstGeom>
        </p:spPr>
        <p:txBody>
          <a:bodyPr wrap="none" lIns="90000" tIns="45000" rIns="90000" bIns="45000"/>
          <a:lstStyle/>
          <a:p>
            <a:r>
              <a:rPr lang="ru-RU" sz="1500" b="1" dirty="0"/>
              <a:t>Начальное положение</a:t>
            </a:r>
            <a:r>
              <a:rPr lang="ru-RU" dirty="0"/>
              <a:t> </a:t>
            </a:r>
            <a:endParaRPr dirty="0"/>
          </a:p>
          <a:p>
            <a:endParaRPr dirty="0"/>
          </a:p>
        </p:txBody>
      </p:sp>
      <p:pic>
        <p:nvPicPr>
          <p:cNvPr id="22" name="Рисунок 21"/>
          <p:cNvPicPr/>
          <p:nvPr/>
        </p:nvPicPr>
        <p:blipFill>
          <a:blip r:embed="rId4" cstate="print"/>
          <a:stretch>
            <a:fillRect/>
          </a:stretch>
        </p:blipFill>
        <p:spPr>
          <a:xfrm>
            <a:off x="1950480" y="2520000"/>
            <a:ext cx="569520" cy="457560"/>
          </a:xfrm>
          <a:prstGeom prst="rect">
            <a:avLst/>
          </a:prstGeom>
        </p:spPr>
      </p:pic>
      <p:sp>
        <p:nvSpPr>
          <p:cNvPr id="23" name="Line 18"/>
          <p:cNvSpPr/>
          <p:nvPr/>
        </p:nvSpPr>
        <p:spPr>
          <a:xfrm>
            <a:off x="2016000" y="2448000"/>
            <a:ext cx="432000" cy="0"/>
          </a:xfrm>
          <a:prstGeom prst="line">
            <a:avLst/>
          </a:prstGeom>
          <a:ln>
            <a:solidFill>
              <a:srgbClr val="000000"/>
            </a:solidFill>
            <a:tailEnd type="triangle" w="med" len="med"/>
          </a:ln>
        </p:spPr>
      </p:sp>
      <p:pic>
        <p:nvPicPr>
          <p:cNvPr id="24" name="Рисунок 23"/>
          <p:cNvPicPr/>
          <p:nvPr/>
        </p:nvPicPr>
        <p:blipFill>
          <a:blip r:embed="rId5" cstate="print"/>
          <a:stretch>
            <a:fillRect/>
          </a:stretch>
        </p:blipFill>
        <p:spPr>
          <a:xfrm>
            <a:off x="3044880" y="3286440"/>
            <a:ext cx="552240" cy="302040"/>
          </a:xfrm>
          <a:prstGeom prst="rect">
            <a:avLst/>
          </a:prstGeom>
        </p:spPr>
      </p:pic>
      <p:sp>
        <p:nvSpPr>
          <p:cNvPr id="25" name="Line 19"/>
          <p:cNvSpPr/>
          <p:nvPr/>
        </p:nvSpPr>
        <p:spPr>
          <a:xfrm>
            <a:off x="3384000" y="3286440"/>
            <a:ext cx="288000" cy="25560"/>
          </a:xfrm>
          <a:prstGeom prst="line">
            <a:avLst/>
          </a:prstGeom>
          <a:ln>
            <a:solidFill>
              <a:srgbClr val="000000"/>
            </a:solidFill>
            <a:tailEnd type="triangle" w="med" len="med"/>
          </a:ln>
        </p:spPr>
      </p:sp>
      <p:pic>
        <p:nvPicPr>
          <p:cNvPr id="26" name="Рисунок 25"/>
          <p:cNvPicPr/>
          <p:nvPr/>
        </p:nvPicPr>
        <p:blipFill>
          <a:blip r:embed="rId6" cstate="print"/>
          <a:stretch>
            <a:fillRect/>
          </a:stretch>
        </p:blipFill>
        <p:spPr>
          <a:xfrm>
            <a:off x="3225240" y="2304000"/>
            <a:ext cx="374760" cy="302040"/>
          </a:xfrm>
          <a:prstGeom prst="rect">
            <a:avLst/>
          </a:prstGeom>
        </p:spPr>
      </p:pic>
      <p:sp>
        <p:nvSpPr>
          <p:cNvPr id="27" name="Line 20"/>
          <p:cNvSpPr/>
          <p:nvPr/>
        </p:nvSpPr>
        <p:spPr>
          <a:xfrm>
            <a:off x="3240000" y="2232000"/>
            <a:ext cx="432000" cy="0"/>
          </a:xfrm>
          <a:prstGeom prst="line">
            <a:avLst/>
          </a:prstGeom>
          <a:ln>
            <a:solidFill>
              <a:srgbClr val="000000"/>
            </a:solidFill>
            <a:tailEnd type="triangle" w="med" len="med"/>
          </a:ln>
        </p:spPr>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3"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285983" y="3857628"/>
            <a:ext cx="1284585" cy="648185"/>
          </a:xfrm>
          <a:prstGeom prst="rect">
            <a:avLst/>
          </a:prstGeom>
          <a:noFill/>
        </p:spPr>
      </p:pic>
      <p:sp>
        <p:nvSpPr>
          <p:cNvPr id="18435"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6" name="Picture 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285984" y="4643446"/>
            <a:ext cx="1242099" cy="500066"/>
          </a:xfrm>
          <a:prstGeom prst="rect">
            <a:avLst/>
          </a:prstGeom>
          <a:noFill/>
        </p:spPr>
      </p:pic>
      <p:sp>
        <p:nvSpPr>
          <p:cNvPr id="18438" name="Rectangle 6"/>
          <p:cNvSpPr>
            <a:spLocks noChangeArrowheads="1"/>
          </p:cNvSpPr>
          <p:nvPr/>
        </p:nvSpPr>
        <p:spPr bwMode="auto">
          <a:xfrm>
            <a:off x="0" y="752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39" name="Picture 7"/>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285985" y="5143512"/>
            <a:ext cx="1357322" cy="754068"/>
          </a:xfrm>
          <a:prstGeom prst="rect">
            <a:avLst/>
          </a:prstGeom>
          <a:noFill/>
        </p:spPr>
      </p:pic>
      <p:sp>
        <p:nvSpPr>
          <p:cNvPr id="18441" name="Rectangle 9"/>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42" name="Picture 10"/>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4429124" y="3714752"/>
            <a:ext cx="1196869" cy="456700"/>
          </a:xfrm>
          <a:prstGeom prst="rect">
            <a:avLst/>
          </a:prstGeom>
          <a:noFill/>
        </p:spPr>
      </p:pic>
      <p:sp>
        <p:nvSpPr>
          <p:cNvPr id="18444" name="Rectangle 12"/>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844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45" name="Picture 13"/>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4429124" y="4214818"/>
            <a:ext cx="1419543" cy="571504"/>
          </a:xfrm>
          <a:prstGeom prst="rect">
            <a:avLst/>
          </a:prstGeom>
          <a:noFill/>
        </p:spPr>
      </p:pic>
      <p:sp>
        <p:nvSpPr>
          <p:cNvPr id="18447" name="Rectangle 15"/>
          <p:cNvSpPr>
            <a:spLocks noChangeArrowheads="1"/>
          </p:cNvSpPr>
          <p:nvPr/>
        </p:nvSpPr>
        <p:spPr bwMode="auto">
          <a:xfrm>
            <a:off x="0" y="752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844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8448" name="Picture 16"/>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4500562" y="4857760"/>
            <a:ext cx="1320371" cy="571504"/>
          </a:xfrm>
          <a:prstGeom prst="rect">
            <a:avLst/>
          </a:prstGeom>
          <a:noFill/>
        </p:spPr>
      </p:pic>
      <p:sp>
        <p:nvSpPr>
          <p:cNvPr id="18450" name="Rectangle 18"/>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46" name="TextShape 17"/>
          <p:cNvSpPr txBox="1"/>
          <p:nvPr/>
        </p:nvSpPr>
        <p:spPr>
          <a:xfrm>
            <a:off x="4429124" y="2071678"/>
            <a:ext cx="2808000" cy="601200"/>
          </a:xfrm>
          <a:prstGeom prst="rect">
            <a:avLst/>
          </a:prstGeom>
        </p:spPr>
        <p:txBody>
          <a:bodyPr wrap="none" lIns="90000" tIns="45000" rIns="90000" bIns="45000"/>
          <a:lstStyle/>
          <a:p>
            <a:r>
              <a:rPr lang="ru-RU" sz="1500" b="1" dirty="0"/>
              <a:t>Конечное положение</a:t>
            </a:r>
            <a:r>
              <a:rPr lang="ru-RU" dirty="0"/>
              <a:t> </a:t>
            </a:r>
            <a:endParaRPr dirty="0"/>
          </a:p>
          <a:p>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additive="base">
                                        <p:cTn id="69" dur="500" fill="hold"/>
                                        <p:tgtEl>
                                          <p:spTgt spid="18"/>
                                        </p:tgtEl>
                                        <p:attrNameLst>
                                          <p:attrName>ppt_x</p:attrName>
                                        </p:attrNameLst>
                                      </p:cBhvr>
                                      <p:tavLst>
                                        <p:tav tm="0">
                                          <p:val>
                                            <p:strVal val="#ppt_x"/>
                                          </p:val>
                                        </p:tav>
                                        <p:tav tm="100000">
                                          <p:val>
                                            <p:strVal val="#ppt_x"/>
                                          </p:val>
                                        </p:tav>
                                      </p:tavLst>
                                    </p:anim>
                                    <p:anim calcmode="lin" valueType="num">
                                      <p:cBhvr additive="base">
                                        <p:cTn id="70" dur="500" fill="hold"/>
                                        <p:tgtEl>
                                          <p:spTgt spid="18"/>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fill="hold"/>
                                        <p:tgtEl>
                                          <p:spTgt spid="19"/>
                                        </p:tgtEl>
                                        <p:attrNameLst>
                                          <p:attrName>ppt_x</p:attrName>
                                        </p:attrNameLst>
                                      </p:cBhvr>
                                      <p:tavLst>
                                        <p:tav tm="0">
                                          <p:val>
                                            <p:strVal val="#ppt_x"/>
                                          </p:val>
                                        </p:tav>
                                        <p:tav tm="100000">
                                          <p:val>
                                            <p:strVal val="#ppt_x"/>
                                          </p:val>
                                        </p:tav>
                                      </p:tavLst>
                                    </p:anim>
                                    <p:anim calcmode="lin" valueType="num">
                                      <p:cBhvr additive="base">
                                        <p:cTn id="74" dur="500" fill="hold"/>
                                        <p:tgtEl>
                                          <p:spTgt spid="1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additive="base">
                                        <p:cTn id="81" dur="500" fill="hold"/>
                                        <p:tgtEl>
                                          <p:spTgt spid="22"/>
                                        </p:tgtEl>
                                        <p:attrNameLst>
                                          <p:attrName>ppt_x</p:attrName>
                                        </p:attrNameLst>
                                      </p:cBhvr>
                                      <p:tavLst>
                                        <p:tav tm="0">
                                          <p:val>
                                            <p:strVal val="#ppt_x"/>
                                          </p:val>
                                        </p:tav>
                                        <p:tav tm="100000">
                                          <p:val>
                                            <p:strVal val="#ppt_x"/>
                                          </p:val>
                                        </p:tav>
                                      </p:tavLst>
                                    </p:anim>
                                    <p:anim calcmode="lin" valueType="num">
                                      <p:cBhvr additive="base">
                                        <p:cTn id="82" dur="500" fill="hold"/>
                                        <p:tgtEl>
                                          <p:spTgt spid="22"/>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25"/>
                                        </p:tgtEl>
                                        <p:attrNameLst>
                                          <p:attrName>style.visibility</p:attrName>
                                        </p:attrNameLst>
                                      </p:cBhvr>
                                      <p:to>
                                        <p:strVal val="visible"/>
                                      </p:to>
                                    </p:set>
                                    <p:anim calcmode="lin" valueType="num">
                                      <p:cBhvr additive="base">
                                        <p:cTn id="93" dur="500" fill="hold"/>
                                        <p:tgtEl>
                                          <p:spTgt spid="25"/>
                                        </p:tgtEl>
                                        <p:attrNameLst>
                                          <p:attrName>ppt_x</p:attrName>
                                        </p:attrNameLst>
                                      </p:cBhvr>
                                      <p:tavLst>
                                        <p:tav tm="0">
                                          <p:val>
                                            <p:strVal val="#ppt_x"/>
                                          </p:val>
                                        </p:tav>
                                        <p:tav tm="100000">
                                          <p:val>
                                            <p:strVal val="#ppt_x"/>
                                          </p:val>
                                        </p:tav>
                                      </p:tavLst>
                                    </p:anim>
                                    <p:anim calcmode="lin" valueType="num">
                                      <p:cBhvr additive="base">
                                        <p:cTn id="94" dur="500" fill="hold"/>
                                        <p:tgtEl>
                                          <p:spTgt spid="25"/>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26"/>
                                        </p:tgtEl>
                                        <p:attrNameLst>
                                          <p:attrName>style.visibility</p:attrName>
                                        </p:attrNameLst>
                                      </p:cBhvr>
                                      <p:to>
                                        <p:strVal val="visible"/>
                                      </p:to>
                                    </p:set>
                                    <p:anim calcmode="lin" valueType="num">
                                      <p:cBhvr additive="base">
                                        <p:cTn id="97" dur="500" fill="hold"/>
                                        <p:tgtEl>
                                          <p:spTgt spid="26"/>
                                        </p:tgtEl>
                                        <p:attrNameLst>
                                          <p:attrName>ppt_x</p:attrName>
                                        </p:attrNameLst>
                                      </p:cBhvr>
                                      <p:tavLst>
                                        <p:tav tm="0">
                                          <p:val>
                                            <p:strVal val="#ppt_x"/>
                                          </p:val>
                                        </p:tav>
                                        <p:tav tm="100000">
                                          <p:val>
                                            <p:strVal val="#ppt_x"/>
                                          </p:val>
                                        </p:tav>
                                      </p:tavLst>
                                    </p:anim>
                                    <p:anim calcmode="lin" valueType="num">
                                      <p:cBhvr additive="base">
                                        <p:cTn id="98" dur="500" fill="hold"/>
                                        <p:tgtEl>
                                          <p:spTgt spid="26"/>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additive="base">
                                        <p:cTn id="101" dur="500" fill="hold"/>
                                        <p:tgtEl>
                                          <p:spTgt spid="27"/>
                                        </p:tgtEl>
                                        <p:attrNameLst>
                                          <p:attrName>ppt_x</p:attrName>
                                        </p:attrNameLst>
                                      </p:cBhvr>
                                      <p:tavLst>
                                        <p:tav tm="0">
                                          <p:val>
                                            <p:strVal val="#ppt_x"/>
                                          </p:val>
                                        </p:tav>
                                        <p:tav tm="100000">
                                          <p:val>
                                            <p:strVal val="#ppt_x"/>
                                          </p:val>
                                        </p:tav>
                                      </p:tavLst>
                                    </p:anim>
                                    <p:anim calcmode="lin" valueType="num">
                                      <p:cBhvr additive="base">
                                        <p:cTn id="10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21">
                                            <p:txEl>
                                              <p:pRg st="0" end="0"/>
                                            </p:txEl>
                                          </p:spTgt>
                                        </p:tgtEl>
                                        <p:attrNameLst>
                                          <p:attrName>style.visibility</p:attrName>
                                        </p:attrNameLst>
                                      </p:cBhvr>
                                      <p:to>
                                        <p:strVal val="visible"/>
                                      </p:to>
                                    </p:set>
                                    <p:anim calcmode="lin" valueType="num">
                                      <p:cBhvr additive="base">
                                        <p:cTn id="10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46">
                                            <p:txEl>
                                              <p:pRg st="0" end="0"/>
                                            </p:txEl>
                                          </p:spTgt>
                                        </p:tgtEl>
                                        <p:attrNameLst>
                                          <p:attrName>style.visibility</p:attrName>
                                        </p:attrNameLst>
                                      </p:cBhvr>
                                      <p:to>
                                        <p:strVal val="visible"/>
                                      </p:to>
                                    </p:set>
                                    <p:anim calcmode="lin" valueType="num">
                                      <p:cBhvr additive="base">
                                        <p:cTn id="113"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18433"/>
                                        </p:tgtEl>
                                        <p:attrNameLst>
                                          <p:attrName>style.visibility</p:attrName>
                                        </p:attrNameLst>
                                      </p:cBhvr>
                                      <p:to>
                                        <p:strVal val="visible"/>
                                      </p:to>
                                    </p:set>
                                    <p:anim calcmode="lin" valueType="num">
                                      <p:cBhvr additive="base">
                                        <p:cTn id="119" dur="500" fill="hold"/>
                                        <p:tgtEl>
                                          <p:spTgt spid="18433"/>
                                        </p:tgtEl>
                                        <p:attrNameLst>
                                          <p:attrName>ppt_x</p:attrName>
                                        </p:attrNameLst>
                                      </p:cBhvr>
                                      <p:tavLst>
                                        <p:tav tm="0">
                                          <p:val>
                                            <p:strVal val="#ppt_x"/>
                                          </p:val>
                                        </p:tav>
                                        <p:tav tm="100000">
                                          <p:val>
                                            <p:strVal val="#ppt_x"/>
                                          </p:val>
                                        </p:tav>
                                      </p:tavLst>
                                    </p:anim>
                                    <p:anim calcmode="lin" valueType="num">
                                      <p:cBhvr additive="base">
                                        <p:cTn id="120" dur="500" fill="hold"/>
                                        <p:tgtEl>
                                          <p:spTgt spid="18433"/>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nodeType="clickEffect">
                                  <p:stCondLst>
                                    <p:cond delay="0"/>
                                  </p:stCondLst>
                                  <p:childTnLst>
                                    <p:set>
                                      <p:cBhvr>
                                        <p:cTn id="124" dur="1" fill="hold">
                                          <p:stCondLst>
                                            <p:cond delay="0"/>
                                          </p:stCondLst>
                                        </p:cTn>
                                        <p:tgtEl>
                                          <p:spTgt spid="18436"/>
                                        </p:tgtEl>
                                        <p:attrNameLst>
                                          <p:attrName>style.visibility</p:attrName>
                                        </p:attrNameLst>
                                      </p:cBhvr>
                                      <p:to>
                                        <p:strVal val="visible"/>
                                      </p:to>
                                    </p:set>
                                    <p:anim calcmode="lin" valueType="num">
                                      <p:cBhvr additive="base">
                                        <p:cTn id="125" dur="500" fill="hold"/>
                                        <p:tgtEl>
                                          <p:spTgt spid="18436"/>
                                        </p:tgtEl>
                                        <p:attrNameLst>
                                          <p:attrName>ppt_x</p:attrName>
                                        </p:attrNameLst>
                                      </p:cBhvr>
                                      <p:tavLst>
                                        <p:tav tm="0">
                                          <p:val>
                                            <p:strVal val="#ppt_x"/>
                                          </p:val>
                                        </p:tav>
                                        <p:tav tm="100000">
                                          <p:val>
                                            <p:strVal val="#ppt_x"/>
                                          </p:val>
                                        </p:tav>
                                      </p:tavLst>
                                    </p:anim>
                                    <p:anim calcmode="lin" valueType="num">
                                      <p:cBhvr additive="base">
                                        <p:cTn id="126"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nodeType="clickEffect">
                                  <p:stCondLst>
                                    <p:cond delay="0"/>
                                  </p:stCondLst>
                                  <p:childTnLst>
                                    <p:set>
                                      <p:cBhvr>
                                        <p:cTn id="130" dur="1" fill="hold">
                                          <p:stCondLst>
                                            <p:cond delay="0"/>
                                          </p:stCondLst>
                                        </p:cTn>
                                        <p:tgtEl>
                                          <p:spTgt spid="18439"/>
                                        </p:tgtEl>
                                        <p:attrNameLst>
                                          <p:attrName>style.visibility</p:attrName>
                                        </p:attrNameLst>
                                      </p:cBhvr>
                                      <p:to>
                                        <p:strVal val="visible"/>
                                      </p:to>
                                    </p:set>
                                    <p:anim calcmode="lin" valueType="num">
                                      <p:cBhvr additive="base">
                                        <p:cTn id="131" dur="500" fill="hold"/>
                                        <p:tgtEl>
                                          <p:spTgt spid="18439"/>
                                        </p:tgtEl>
                                        <p:attrNameLst>
                                          <p:attrName>ppt_x</p:attrName>
                                        </p:attrNameLst>
                                      </p:cBhvr>
                                      <p:tavLst>
                                        <p:tav tm="0">
                                          <p:val>
                                            <p:strVal val="#ppt_x"/>
                                          </p:val>
                                        </p:tav>
                                        <p:tav tm="100000">
                                          <p:val>
                                            <p:strVal val="#ppt_x"/>
                                          </p:val>
                                        </p:tav>
                                      </p:tavLst>
                                    </p:anim>
                                    <p:anim calcmode="lin" valueType="num">
                                      <p:cBhvr additive="base">
                                        <p:cTn id="132" dur="500" fill="hold"/>
                                        <p:tgtEl>
                                          <p:spTgt spid="18439"/>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nodeType="clickEffect">
                                  <p:stCondLst>
                                    <p:cond delay="0"/>
                                  </p:stCondLst>
                                  <p:childTnLst>
                                    <p:set>
                                      <p:cBhvr>
                                        <p:cTn id="136" dur="1" fill="hold">
                                          <p:stCondLst>
                                            <p:cond delay="0"/>
                                          </p:stCondLst>
                                        </p:cTn>
                                        <p:tgtEl>
                                          <p:spTgt spid="18442"/>
                                        </p:tgtEl>
                                        <p:attrNameLst>
                                          <p:attrName>style.visibility</p:attrName>
                                        </p:attrNameLst>
                                      </p:cBhvr>
                                      <p:to>
                                        <p:strVal val="visible"/>
                                      </p:to>
                                    </p:set>
                                    <p:anim calcmode="lin" valueType="num">
                                      <p:cBhvr additive="base">
                                        <p:cTn id="137" dur="500" fill="hold"/>
                                        <p:tgtEl>
                                          <p:spTgt spid="18442"/>
                                        </p:tgtEl>
                                        <p:attrNameLst>
                                          <p:attrName>ppt_x</p:attrName>
                                        </p:attrNameLst>
                                      </p:cBhvr>
                                      <p:tavLst>
                                        <p:tav tm="0">
                                          <p:val>
                                            <p:strVal val="#ppt_x"/>
                                          </p:val>
                                        </p:tav>
                                        <p:tav tm="100000">
                                          <p:val>
                                            <p:strVal val="#ppt_x"/>
                                          </p:val>
                                        </p:tav>
                                      </p:tavLst>
                                    </p:anim>
                                    <p:anim calcmode="lin" valueType="num">
                                      <p:cBhvr additive="base">
                                        <p:cTn id="138" dur="5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nodeType="clickEffect">
                                  <p:stCondLst>
                                    <p:cond delay="0"/>
                                  </p:stCondLst>
                                  <p:childTnLst>
                                    <p:set>
                                      <p:cBhvr>
                                        <p:cTn id="142" dur="1" fill="hold">
                                          <p:stCondLst>
                                            <p:cond delay="0"/>
                                          </p:stCondLst>
                                        </p:cTn>
                                        <p:tgtEl>
                                          <p:spTgt spid="18445"/>
                                        </p:tgtEl>
                                        <p:attrNameLst>
                                          <p:attrName>style.visibility</p:attrName>
                                        </p:attrNameLst>
                                      </p:cBhvr>
                                      <p:to>
                                        <p:strVal val="visible"/>
                                      </p:to>
                                    </p:set>
                                    <p:anim calcmode="lin" valueType="num">
                                      <p:cBhvr additive="base">
                                        <p:cTn id="143" dur="500" fill="hold"/>
                                        <p:tgtEl>
                                          <p:spTgt spid="18445"/>
                                        </p:tgtEl>
                                        <p:attrNameLst>
                                          <p:attrName>ppt_x</p:attrName>
                                        </p:attrNameLst>
                                      </p:cBhvr>
                                      <p:tavLst>
                                        <p:tav tm="0">
                                          <p:val>
                                            <p:strVal val="#ppt_x"/>
                                          </p:val>
                                        </p:tav>
                                        <p:tav tm="100000">
                                          <p:val>
                                            <p:strVal val="#ppt_x"/>
                                          </p:val>
                                        </p:tav>
                                      </p:tavLst>
                                    </p:anim>
                                    <p:anim calcmode="lin" valueType="num">
                                      <p:cBhvr additive="base">
                                        <p:cTn id="144" dur="500" fill="hold"/>
                                        <p:tgtEl>
                                          <p:spTgt spid="18445"/>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nodeType="clickEffect">
                                  <p:stCondLst>
                                    <p:cond delay="0"/>
                                  </p:stCondLst>
                                  <p:childTnLst>
                                    <p:set>
                                      <p:cBhvr>
                                        <p:cTn id="148" dur="1" fill="hold">
                                          <p:stCondLst>
                                            <p:cond delay="0"/>
                                          </p:stCondLst>
                                        </p:cTn>
                                        <p:tgtEl>
                                          <p:spTgt spid="18448"/>
                                        </p:tgtEl>
                                        <p:attrNameLst>
                                          <p:attrName>style.visibility</p:attrName>
                                        </p:attrNameLst>
                                      </p:cBhvr>
                                      <p:to>
                                        <p:strVal val="visible"/>
                                      </p:to>
                                    </p:set>
                                    <p:anim calcmode="lin" valueType="num">
                                      <p:cBhvr additive="base">
                                        <p:cTn id="149" dur="500" fill="hold"/>
                                        <p:tgtEl>
                                          <p:spTgt spid="18448"/>
                                        </p:tgtEl>
                                        <p:attrNameLst>
                                          <p:attrName>ppt_x</p:attrName>
                                        </p:attrNameLst>
                                      </p:cBhvr>
                                      <p:tavLst>
                                        <p:tav tm="0">
                                          <p:val>
                                            <p:strVal val="#ppt_x"/>
                                          </p:val>
                                        </p:tav>
                                        <p:tav tm="100000">
                                          <p:val>
                                            <p:strVal val="#ppt_x"/>
                                          </p:val>
                                        </p:tav>
                                      </p:tavLst>
                                    </p:anim>
                                    <p:anim calcmode="lin" valueType="num">
                                      <p:cBhvr additive="base">
                                        <p:cTn id="150" dur="500" fill="hold"/>
                                        <p:tgtEl>
                                          <p:spTgt spid="184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cstate="print"/>
          <a:stretch>
            <a:fillRect/>
          </a:stretch>
        </p:blipFill>
        <p:spPr>
          <a:xfrm>
            <a:off x="3456000" y="1512000"/>
            <a:ext cx="1584000" cy="550800"/>
          </a:xfrm>
          <a:prstGeom prst="rect">
            <a:avLst/>
          </a:prstGeom>
        </p:spPr>
      </p:pic>
      <p:pic>
        <p:nvPicPr>
          <p:cNvPr id="4" name="Рисунок 3"/>
          <p:cNvPicPr/>
          <p:nvPr/>
        </p:nvPicPr>
        <p:blipFill>
          <a:blip r:embed="rId3" cstate="print"/>
          <a:stretch>
            <a:fillRect/>
          </a:stretch>
        </p:blipFill>
        <p:spPr>
          <a:xfrm>
            <a:off x="3240000" y="2185200"/>
            <a:ext cx="2016000" cy="550800"/>
          </a:xfrm>
          <a:prstGeom prst="rect">
            <a:avLst/>
          </a:prstGeom>
        </p:spPr>
      </p:pic>
      <p:pic>
        <p:nvPicPr>
          <p:cNvPr id="5" name="Рисунок 4"/>
          <p:cNvPicPr/>
          <p:nvPr/>
        </p:nvPicPr>
        <p:blipFill>
          <a:blip r:embed="rId4" cstate="print"/>
          <a:stretch>
            <a:fillRect/>
          </a:stretch>
        </p:blipFill>
        <p:spPr>
          <a:xfrm>
            <a:off x="2935080" y="2880000"/>
            <a:ext cx="2608920" cy="864000"/>
          </a:xfrm>
          <a:prstGeom prst="rect">
            <a:avLst/>
          </a:prstGeom>
        </p:spPr>
      </p:pic>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7409"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00298" y="3929066"/>
            <a:ext cx="3049793" cy="447676"/>
          </a:xfrm>
          <a:prstGeom prst="rect">
            <a:avLst/>
          </a:prstGeom>
          <a:noFill/>
        </p:spPr>
      </p:pic>
      <p:sp>
        <p:nvSpPr>
          <p:cNvPr id="17411" name="Rectangle 3"/>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pic>
        <p:nvPicPr>
          <p:cNvPr id="9" name="Рисунок 8"/>
          <p:cNvPicPr/>
          <p:nvPr/>
        </p:nvPicPr>
        <p:blipFill>
          <a:blip r:embed="rId6" cstate="print"/>
          <a:stretch>
            <a:fillRect/>
          </a:stretch>
        </p:blipFill>
        <p:spPr>
          <a:xfrm>
            <a:off x="3112200" y="4752000"/>
            <a:ext cx="2431800" cy="57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additive="repl">
                                        <p:cTn id="7" dur="500" fill="freeze"/>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additive="repl">
                                        <p:cTn id="12" dur="500" fill="freeze"/>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additive="repl">
                                        <p:cTn id="17" dur="500" fill="freeze"/>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7409"/>
                                        </p:tgtEl>
                                        <p:attrNameLst>
                                          <p:attrName>style.visibility</p:attrName>
                                        </p:attrNameLst>
                                      </p:cBhvr>
                                      <p:to>
                                        <p:strVal val="visible"/>
                                      </p:to>
                                    </p:set>
                                    <p:anim calcmode="lin" valueType="num">
                                      <p:cBhvr additive="base">
                                        <p:cTn id="22" dur="500" fill="hold"/>
                                        <p:tgtEl>
                                          <p:spTgt spid="17409"/>
                                        </p:tgtEl>
                                        <p:attrNameLst>
                                          <p:attrName>ppt_x</p:attrName>
                                        </p:attrNameLst>
                                      </p:cBhvr>
                                      <p:tavLst>
                                        <p:tav tm="0">
                                          <p:val>
                                            <p:strVal val="#ppt_x"/>
                                          </p:val>
                                        </p:tav>
                                        <p:tav tm="100000">
                                          <p:val>
                                            <p:strVal val="#ppt_x"/>
                                          </p:val>
                                        </p:tav>
                                      </p:tavLst>
                                    </p:anim>
                                    <p:anim calcmode="lin" valueType="num">
                                      <p:cBhvr additive="base">
                                        <p:cTn id="23"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additive="repl">
                                        <p:cTn id="28" dur="500" fill="freez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cstate="print"/>
          <a:stretch>
            <a:fillRect/>
          </a:stretch>
        </p:blipFill>
        <p:spPr>
          <a:xfrm>
            <a:off x="3240000" y="1537200"/>
            <a:ext cx="2051640" cy="550800"/>
          </a:xfrm>
          <a:prstGeom prst="rect">
            <a:avLst/>
          </a:prstGeom>
        </p:spPr>
      </p:pic>
      <p:pic>
        <p:nvPicPr>
          <p:cNvPr id="4" name="Рисунок 3"/>
          <p:cNvPicPr/>
          <p:nvPr/>
        </p:nvPicPr>
        <p:blipFill>
          <a:blip r:embed="rId3" cstate="print"/>
          <a:stretch>
            <a:fillRect/>
          </a:stretch>
        </p:blipFill>
        <p:spPr>
          <a:xfrm>
            <a:off x="3240000" y="2232000"/>
            <a:ext cx="2088000" cy="720000"/>
          </a:xfrm>
          <a:prstGeom prst="rect">
            <a:avLst/>
          </a:prstGeom>
        </p:spPr>
      </p:pic>
      <p:pic>
        <p:nvPicPr>
          <p:cNvPr id="5" name="Рисунок 4"/>
          <p:cNvPicPr/>
          <p:nvPr/>
        </p:nvPicPr>
        <p:blipFill>
          <a:blip r:embed="rId4" cstate="print"/>
          <a:stretch>
            <a:fillRect/>
          </a:stretch>
        </p:blipFill>
        <p:spPr>
          <a:xfrm>
            <a:off x="3528000" y="2995200"/>
            <a:ext cx="1549080" cy="820800"/>
          </a:xfrm>
          <a:prstGeom prst="rect">
            <a:avLst/>
          </a:prstGeom>
        </p:spPr>
      </p:pic>
      <p:pic>
        <p:nvPicPr>
          <p:cNvPr id="6" name="Рисунок 5"/>
          <p:cNvPicPr/>
          <p:nvPr/>
        </p:nvPicPr>
        <p:blipFill>
          <a:blip r:embed="rId5" cstate="print"/>
          <a:stretch>
            <a:fillRect/>
          </a:stretch>
        </p:blipFill>
        <p:spPr>
          <a:xfrm>
            <a:off x="3600000" y="3960000"/>
            <a:ext cx="1368000" cy="792000"/>
          </a:xfrm>
          <a:prstGeom prst="rect">
            <a:avLst/>
          </a:prstGeom>
        </p:spPr>
      </p:pic>
      <p:pic>
        <p:nvPicPr>
          <p:cNvPr id="7" name="Рисунок 6"/>
          <p:cNvPicPr/>
          <p:nvPr/>
        </p:nvPicPr>
        <p:blipFill>
          <a:blip r:embed="rId6" cstate="print"/>
          <a:stretch>
            <a:fillRect/>
          </a:stretch>
        </p:blipFill>
        <p:spPr>
          <a:xfrm>
            <a:off x="3312000" y="5068800"/>
            <a:ext cx="1728000" cy="835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additive="repl">
                                        <p:cTn id="7" dur="500" fill="freeze"/>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additive="repl">
                                        <p:cTn id="12" dur="500" fill="freeze"/>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additive="repl">
                                        <p:cTn id="17" dur="500" fill="freeze"/>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additive="repl">
                                        <p:cTn id="22" dur="500" fill="freeze"/>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additive="repl">
                                        <p:cTn id="27" dur="500" fill="freez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14414" y="1071546"/>
            <a:ext cx="7072362" cy="2246769"/>
          </a:xfrm>
          <a:prstGeom prst="rect">
            <a:avLst/>
          </a:prstGeom>
        </p:spPr>
        <p:txBody>
          <a:bodyPr wrap="square">
            <a:spAutoFit/>
          </a:bodyPr>
          <a:lstStyle/>
          <a:p>
            <a:r>
              <a:rPr lang="ru-RU" sz="2800" dirty="0" smtClean="0"/>
              <a:t>При </a:t>
            </a:r>
            <a:r>
              <a:rPr lang="ru-RU" sz="2800" b="1" dirty="0" smtClean="0"/>
              <a:t>упругом столкновении </a:t>
            </a:r>
            <a:r>
              <a:rPr lang="ru-RU" sz="2800" dirty="0" smtClean="0"/>
              <a:t>тел– </a:t>
            </a:r>
          </a:p>
          <a:p>
            <a:r>
              <a:rPr lang="ru-RU" sz="2800" dirty="0" smtClean="0"/>
              <a:t>механическая энергия </a:t>
            </a:r>
            <a:r>
              <a:rPr lang="ru-RU" sz="2800" b="1" dirty="0" smtClean="0"/>
              <a:t>сохраняется</a:t>
            </a:r>
          </a:p>
          <a:p>
            <a:endParaRPr lang="ru-RU" sz="2800" dirty="0" smtClean="0"/>
          </a:p>
          <a:p>
            <a:r>
              <a:rPr lang="ru-RU" sz="2800" dirty="0" smtClean="0"/>
              <a:t>При </a:t>
            </a:r>
            <a:r>
              <a:rPr lang="ru-RU" sz="2800" b="1" dirty="0" smtClean="0"/>
              <a:t>неупругом столкновении </a:t>
            </a:r>
            <a:r>
              <a:rPr lang="ru-RU" sz="2800" dirty="0" smtClean="0"/>
              <a:t>тел – </a:t>
            </a:r>
          </a:p>
          <a:p>
            <a:r>
              <a:rPr lang="ru-RU" sz="2800" dirty="0" smtClean="0"/>
              <a:t>механическая энергия </a:t>
            </a:r>
            <a:r>
              <a:rPr lang="ru-RU" sz="2800" b="1" dirty="0" smtClean="0"/>
              <a:t>изменяется</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1071546"/>
            <a:ext cx="7215238" cy="4143404"/>
          </a:xfrm>
        </p:spPr>
        <p:txBody>
          <a:bodyPr>
            <a:normAutofit/>
          </a:bodyPr>
          <a:lstStyle/>
          <a:p>
            <a:pPr lvl="8" algn="l" rtl="0">
              <a:spcBef>
                <a:spcPct val="0"/>
              </a:spcBef>
            </a:pPr>
            <a:r>
              <a:rPr lang="ru-RU" sz="2400" dirty="0" smtClean="0">
                <a:solidFill>
                  <a:sysClr val="windowText" lastClr="000000"/>
                </a:solidFill>
                <a:latin typeface="Times New Roman" pitchFamily="18" charset="0"/>
                <a:cs typeface="Times New Roman" pitchFamily="18" charset="0"/>
              </a:rPr>
              <a:t>Два шара одинаковой массы, двигаясь навстречу друг другу по одной прямой с одинаковыми скоростями, соударяются и выделяют количество теплоты 15Дж.</a:t>
            </a:r>
            <a:br>
              <a:rPr lang="ru-RU" sz="2400" dirty="0" smtClean="0">
                <a:solidFill>
                  <a:sysClr val="windowText" lastClr="000000"/>
                </a:solidFill>
                <a:latin typeface="Times New Roman" pitchFamily="18" charset="0"/>
                <a:cs typeface="Times New Roman" pitchFamily="18" charset="0"/>
              </a:rPr>
            </a:br>
            <a:r>
              <a:rPr lang="ru-RU" sz="2400" dirty="0" smtClean="0">
                <a:solidFill>
                  <a:sysClr val="windowText" lastClr="000000"/>
                </a:solidFill>
                <a:latin typeface="Times New Roman" pitchFamily="18" charset="0"/>
                <a:cs typeface="Times New Roman" pitchFamily="18" charset="0"/>
              </a:rPr>
              <a:t/>
            </a:r>
            <a:br>
              <a:rPr lang="ru-RU" sz="2400" dirty="0" smtClean="0">
                <a:solidFill>
                  <a:sysClr val="windowText" lastClr="000000"/>
                </a:solidFill>
                <a:latin typeface="Times New Roman" pitchFamily="18" charset="0"/>
                <a:cs typeface="Times New Roman" pitchFamily="18" charset="0"/>
              </a:rPr>
            </a:br>
            <a:r>
              <a:rPr lang="ru-RU" sz="2400" dirty="0" smtClean="0">
                <a:solidFill>
                  <a:sysClr val="windowText" lastClr="000000"/>
                </a:solidFill>
                <a:latin typeface="Times New Roman" pitchFamily="18" charset="0"/>
                <a:cs typeface="Times New Roman" pitchFamily="18" charset="0"/>
              </a:rPr>
              <a:t> Найдите скорость каждого из шаров после удара, если кинетическая энергия каждого    из шаров до удара составляла 10Дж.</a:t>
            </a:r>
            <a:br>
              <a:rPr lang="ru-RU" sz="2400" dirty="0" smtClean="0">
                <a:solidFill>
                  <a:sysClr val="windowText" lastClr="000000"/>
                </a:solidFill>
                <a:latin typeface="Times New Roman" pitchFamily="18" charset="0"/>
                <a:cs typeface="Times New Roman" pitchFamily="18" charset="0"/>
              </a:rPr>
            </a:br>
            <a:r>
              <a:rPr lang="ru-RU" sz="2400" dirty="0" smtClean="0">
                <a:solidFill>
                  <a:sysClr val="windowText" lastClr="000000"/>
                </a:solidFill>
                <a:latin typeface="Times New Roman" pitchFamily="18" charset="0"/>
                <a:cs typeface="Times New Roman" pitchFamily="18" charset="0"/>
              </a:rPr>
              <a:t/>
            </a:r>
            <a:br>
              <a:rPr lang="ru-RU" sz="2400" dirty="0" smtClean="0">
                <a:solidFill>
                  <a:sysClr val="windowText" lastClr="000000"/>
                </a:solidFill>
                <a:latin typeface="Times New Roman" pitchFamily="18" charset="0"/>
                <a:cs typeface="Times New Roman" pitchFamily="18" charset="0"/>
              </a:rPr>
            </a:br>
            <a:r>
              <a:rPr lang="ru-RU" sz="2400" dirty="0" smtClean="0">
                <a:solidFill>
                  <a:sysClr val="windowText" lastClr="000000"/>
                </a:solidFill>
                <a:latin typeface="Times New Roman" pitchFamily="18" charset="0"/>
                <a:cs typeface="Times New Roman" pitchFamily="18" charset="0"/>
              </a:rPr>
              <a:t>Сравните скорости тел после удара со скоростью тел до удара.</a:t>
            </a:r>
            <a:endParaRPr lang="ru-RU"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1"/>
          <p:cNvSpPr txBox="1"/>
          <p:nvPr/>
        </p:nvSpPr>
        <p:spPr>
          <a:xfrm>
            <a:off x="504000" y="1638000"/>
            <a:ext cx="1152000" cy="666720"/>
          </a:xfrm>
          <a:prstGeom prst="rect">
            <a:avLst/>
          </a:prstGeom>
        </p:spPr>
        <p:txBody>
          <a:bodyPr wrap="none" lIns="90000" tIns="45000" rIns="90000" bIns="45000"/>
          <a:lstStyle/>
          <a:p>
            <a:r>
              <a:rPr lang="ru-RU" sz="2000"/>
              <a:t>Дано:</a:t>
            </a:r>
            <a:endParaRPr/>
          </a:p>
          <a:p>
            <a:endParaRPr/>
          </a:p>
        </p:txBody>
      </p:sp>
      <p:pic>
        <p:nvPicPr>
          <p:cNvPr id="4" name="Рисунок 3"/>
          <p:cNvPicPr/>
          <p:nvPr/>
        </p:nvPicPr>
        <p:blipFill>
          <a:blip r:embed="rId2" cstate="print"/>
          <a:stretch>
            <a:fillRect/>
          </a:stretch>
        </p:blipFill>
        <p:spPr>
          <a:xfrm>
            <a:off x="382680" y="2088000"/>
            <a:ext cx="1345320" cy="432000"/>
          </a:xfrm>
          <a:prstGeom prst="rect">
            <a:avLst/>
          </a:prstGeom>
        </p:spPr>
      </p:pic>
      <p:pic>
        <p:nvPicPr>
          <p:cNvPr id="5" name="Рисунок 4"/>
          <p:cNvPicPr/>
          <p:nvPr/>
        </p:nvPicPr>
        <p:blipFill>
          <a:blip r:embed="rId3" cstate="print"/>
          <a:stretch>
            <a:fillRect/>
          </a:stretch>
        </p:blipFill>
        <p:spPr>
          <a:xfrm>
            <a:off x="360000" y="2592000"/>
            <a:ext cx="1368000" cy="432000"/>
          </a:xfrm>
          <a:prstGeom prst="rect">
            <a:avLst/>
          </a:prstGeom>
        </p:spPr>
      </p:pic>
      <p:pic>
        <p:nvPicPr>
          <p:cNvPr id="6" name="Рисунок 5"/>
          <p:cNvPicPr/>
          <p:nvPr/>
        </p:nvPicPr>
        <p:blipFill>
          <a:blip r:embed="rId4" cstate="print"/>
          <a:stretch>
            <a:fillRect/>
          </a:stretch>
        </p:blipFill>
        <p:spPr>
          <a:xfrm>
            <a:off x="288000" y="3096000"/>
            <a:ext cx="1656000" cy="360000"/>
          </a:xfrm>
          <a:prstGeom prst="rect">
            <a:avLst/>
          </a:prstGeom>
        </p:spPr>
      </p:pic>
      <p:sp>
        <p:nvSpPr>
          <p:cNvPr id="7" name="TextShape 2"/>
          <p:cNvSpPr txBox="1"/>
          <p:nvPr/>
        </p:nvSpPr>
        <p:spPr>
          <a:xfrm>
            <a:off x="360000" y="3509280"/>
            <a:ext cx="1455840" cy="666720"/>
          </a:xfrm>
          <a:prstGeom prst="rect">
            <a:avLst/>
          </a:prstGeom>
        </p:spPr>
        <p:txBody>
          <a:bodyPr wrap="none" lIns="90000" tIns="45000" rIns="90000" bIns="45000"/>
          <a:lstStyle/>
          <a:p>
            <a:r>
              <a:rPr lang="ru-RU" sz="2000"/>
              <a:t>Q=15Дж</a:t>
            </a:r>
            <a:endParaRPr/>
          </a:p>
          <a:p>
            <a:endParaRPr/>
          </a:p>
        </p:txBody>
      </p:sp>
      <p:pic>
        <p:nvPicPr>
          <p:cNvPr id="8" name="Рисунок 7"/>
          <p:cNvPicPr/>
          <p:nvPr/>
        </p:nvPicPr>
        <p:blipFill>
          <a:blip r:embed="rId5" cstate="print"/>
          <a:stretch>
            <a:fillRect/>
          </a:stretch>
        </p:blipFill>
        <p:spPr>
          <a:xfrm>
            <a:off x="432000" y="4104000"/>
            <a:ext cx="936000" cy="405720"/>
          </a:xfrm>
          <a:prstGeom prst="rect">
            <a:avLst/>
          </a:prstGeom>
        </p:spPr>
      </p:pic>
      <p:sp>
        <p:nvSpPr>
          <p:cNvPr id="9" name="Line 3"/>
          <p:cNvSpPr/>
          <p:nvPr/>
        </p:nvSpPr>
        <p:spPr>
          <a:xfrm flipH="1">
            <a:off x="2232000" y="1656000"/>
            <a:ext cx="72000" cy="2952000"/>
          </a:xfrm>
          <a:prstGeom prst="line">
            <a:avLst/>
          </a:prstGeom>
          <a:ln w="72000">
            <a:solidFill>
              <a:srgbClr val="000000"/>
            </a:solidFill>
            <a:round/>
          </a:ln>
        </p:spPr>
      </p:sp>
      <p:sp>
        <p:nvSpPr>
          <p:cNvPr id="10" name="Line 4"/>
          <p:cNvSpPr/>
          <p:nvPr/>
        </p:nvSpPr>
        <p:spPr>
          <a:xfrm>
            <a:off x="360000" y="3960000"/>
            <a:ext cx="1872000" cy="0"/>
          </a:xfrm>
          <a:prstGeom prst="line">
            <a:avLst/>
          </a:prstGeom>
          <a:ln w="72000">
            <a:solidFill>
              <a:srgbClr val="000000"/>
            </a:solidFill>
            <a:round/>
          </a:ln>
        </p:spPr>
      </p:sp>
      <p:pic>
        <p:nvPicPr>
          <p:cNvPr id="11" name="Рисунок 10"/>
          <p:cNvPicPr/>
          <p:nvPr/>
        </p:nvPicPr>
        <p:blipFill>
          <a:blip r:embed="rId6" cstate="print"/>
          <a:stretch>
            <a:fillRect/>
          </a:stretch>
        </p:blipFill>
        <p:spPr>
          <a:xfrm>
            <a:off x="2592000" y="2206800"/>
            <a:ext cx="1800000" cy="529200"/>
          </a:xfrm>
          <a:prstGeom prst="rect">
            <a:avLst/>
          </a:prstGeom>
        </p:spPr>
      </p:pic>
      <p:pic>
        <p:nvPicPr>
          <p:cNvPr id="12" name="Рисунок 11"/>
          <p:cNvPicPr/>
          <p:nvPr/>
        </p:nvPicPr>
        <p:blipFill>
          <a:blip r:embed="rId7" cstate="print"/>
          <a:stretch>
            <a:fillRect/>
          </a:stretch>
        </p:blipFill>
        <p:spPr>
          <a:xfrm>
            <a:off x="2592000" y="2880000"/>
            <a:ext cx="1656000" cy="612000"/>
          </a:xfrm>
          <a:prstGeom prst="rect">
            <a:avLst/>
          </a:prstGeom>
        </p:spPr>
      </p:pic>
      <p:sp>
        <p:nvSpPr>
          <p:cNvPr id="13" name="Прямоугольник 12"/>
          <p:cNvSpPr/>
          <p:nvPr/>
        </p:nvSpPr>
        <p:spPr>
          <a:xfrm>
            <a:off x="6786578" y="3000372"/>
            <a:ext cx="300082" cy="369332"/>
          </a:xfrm>
          <a:prstGeom prst="rect">
            <a:avLst/>
          </a:prstGeom>
        </p:spPr>
        <p:txBody>
          <a:bodyPr wrap="none">
            <a:spAutoFit/>
          </a:bodyPr>
          <a:lstStyle/>
          <a:p>
            <a:r>
              <a:rPr lang="ru-RU" dirty="0" smtClean="0"/>
              <a:t>=</a:t>
            </a:r>
            <a:endParaRPr lang="ru-RU" dirty="0"/>
          </a:p>
        </p:txBody>
      </p:sp>
      <p:sp>
        <p:nvSpPr>
          <p:cNvPr id="15" name="Прямоугольник 14"/>
          <p:cNvSpPr/>
          <p:nvPr/>
        </p:nvSpPr>
        <p:spPr>
          <a:xfrm>
            <a:off x="4357686" y="3000372"/>
            <a:ext cx="300082" cy="369332"/>
          </a:xfrm>
          <a:prstGeom prst="rect">
            <a:avLst/>
          </a:prstGeom>
        </p:spPr>
        <p:txBody>
          <a:bodyPr wrap="none">
            <a:spAutoFit/>
          </a:bodyPr>
          <a:lstStyle/>
          <a:p>
            <a:r>
              <a:rPr lang="ru-RU" dirty="0" smtClean="0"/>
              <a:t>=</a:t>
            </a:r>
            <a:endParaRPr lang="ru-RU" dirty="0"/>
          </a:p>
        </p:txBody>
      </p:sp>
      <p:pic>
        <p:nvPicPr>
          <p:cNvPr id="16" name="Рисунок 15"/>
          <p:cNvPicPr/>
          <p:nvPr/>
        </p:nvPicPr>
        <p:blipFill>
          <a:blip r:embed="rId8" cstate="print"/>
          <a:stretch>
            <a:fillRect/>
          </a:stretch>
        </p:blipFill>
        <p:spPr>
          <a:xfrm>
            <a:off x="7143768" y="2928934"/>
            <a:ext cx="792000" cy="432000"/>
          </a:xfrm>
          <a:prstGeom prst="rect">
            <a:avLst/>
          </a:prstGeom>
        </p:spPr>
      </p:pic>
      <p:pic>
        <p:nvPicPr>
          <p:cNvPr id="17" name="Рисунок 16"/>
          <p:cNvPicPr/>
          <p:nvPr/>
        </p:nvPicPr>
        <p:blipFill>
          <a:blip r:embed="rId9" cstate="print"/>
          <a:stretch>
            <a:fillRect/>
          </a:stretch>
        </p:blipFill>
        <p:spPr>
          <a:xfrm>
            <a:off x="2664000" y="3697200"/>
            <a:ext cx="1440000" cy="478800"/>
          </a:xfrm>
          <a:prstGeom prst="rect">
            <a:avLst/>
          </a:prstGeom>
        </p:spPr>
      </p:pic>
      <p:pic>
        <p:nvPicPr>
          <p:cNvPr id="18" name="Рисунок 17"/>
          <p:cNvPicPr/>
          <p:nvPr/>
        </p:nvPicPr>
        <p:blipFill>
          <a:blip r:embed="rId10" cstate="print"/>
          <a:stretch>
            <a:fillRect/>
          </a:stretch>
        </p:blipFill>
        <p:spPr>
          <a:xfrm>
            <a:off x="2664000" y="4255200"/>
            <a:ext cx="2088000" cy="644400"/>
          </a:xfrm>
          <a:prstGeom prst="rect">
            <a:avLst/>
          </a:prstGeom>
        </p:spPr>
      </p:pic>
      <p:pic>
        <p:nvPicPr>
          <p:cNvPr id="19" name="Рисунок 18"/>
          <p:cNvPicPr/>
          <p:nvPr/>
        </p:nvPicPr>
        <p:blipFill>
          <a:blip r:embed="rId11" cstate="print"/>
          <a:stretch>
            <a:fillRect/>
          </a:stretch>
        </p:blipFill>
        <p:spPr>
          <a:xfrm>
            <a:off x="2736000" y="5043600"/>
            <a:ext cx="2195280" cy="500400"/>
          </a:xfrm>
          <a:prstGeom prst="rect">
            <a:avLst/>
          </a:prstGeom>
        </p:spPr>
      </p:pic>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3313" name="Picture 1"/>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4857752" y="2786058"/>
            <a:ext cx="1816029" cy="802431"/>
          </a:xfrm>
          <a:prstGeom prst="rect">
            <a:avLst/>
          </a:prstGeom>
          <a:noFill/>
        </p:spPr>
      </p:pic>
      <p:sp>
        <p:nvSpPr>
          <p:cNvPr id="13315" name="Rectangle 3"/>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additive="repl">
                                        <p:cTn id="7" dur="500" fill="freeze"/>
                                        <p:tgtEl>
                                          <p:spTgt spid="3"/>
                                        </p:tgtEl>
                                      </p:cBhvr>
                                    </p:animEffect>
                                  </p:childTnLst>
                                </p:cTn>
                              </p:par>
                              <p:par>
                                <p:cTn id="8" presetID="18" presetClass="entr" presetSubtype="1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Left)">
                                      <p:cBhvr additive="repl">
                                        <p:cTn id="10" dur="500" fill="freeze"/>
                                        <p:tgtEl>
                                          <p:spTgt spid="4"/>
                                        </p:tgtEl>
                                      </p:cBhvr>
                                    </p:animEffect>
                                  </p:childTnLst>
                                </p:cTn>
                              </p:par>
                              <p:par>
                                <p:cTn id="11" presetID="18" presetClass="entr" presetSubtype="12"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additive="repl">
                                        <p:cTn id="13" dur="500" fill="freeze"/>
                                        <p:tgtEl>
                                          <p:spTgt spid="5"/>
                                        </p:tgtEl>
                                      </p:cBhvr>
                                    </p:animEffect>
                                  </p:childTnLst>
                                </p:cTn>
                              </p:par>
                              <p:par>
                                <p:cTn id="14" presetID="18" presetClass="entr" presetSubtype="12"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strips(downLeft)">
                                      <p:cBhvr additive="repl">
                                        <p:cTn id="16" dur="500" fill="freeze"/>
                                        <p:tgtEl>
                                          <p:spTgt spid="6"/>
                                        </p:tgtEl>
                                      </p:cBhvr>
                                    </p:animEffect>
                                  </p:childTnLst>
                                </p:cTn>
                              </p:par>
                              <p:par>
                                <p:cTn id="17" presetID="18" presetClass="entr" presetSubtype="12"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Left)">
                                      <p:cBhvr additive="repl">
                                        <p:cTn id="19" dur="500" fill="freeze"/>
                                        <p:tgtEl>
                                          <p:spTgt spid="7"/>
                                        </p:tgtEl>
                                      </p:cBhvr>
                                    </p:animEffect>
                                  </p:childTnLst>
                                </p:cTn>
                              </p:par>
                              <p:par>
                                <p:cTn id="20" presetID="18" presetClass="entr" presetSubtype="12"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additive="repl">
                                        <p:cTn id="22" dur="500" fill="freeze"/>
                                        <p:tgtEl>
                                          <p:spTgt spid="8"/>
                                        </p:tgtEl>
                                      </p:cBhvr>
                                    </p:animEffect>
                                  </p:childTnLst>
                                </p:cTn>
                              </p:par>
                              <p:par>
                                <p:cTn id="23" presetID="18" presetClass="entr" presetSubtype="12"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strips(downLeft)">
                                      <p:cBhvr additive="repl">
                                        <p:cTn id="25" dur="500" fill="freeze"/>
                                        <p:tgtEl>
                                          <p:spTgt spid="9"/>
                                        </p:tgtEl>
                                      </p:cBhvr>
                                    </p:animEffect>
                                  </p:childTnLst>
                                </p:cTn>
                              </p:par>
                              <p:par>
                                <p:cTn id="26" presetID="18" presetClass="entr" presetSubtype="1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strips(downLeft)">
                                      <p:cBhvr additive="repl">
                                        <p:cTn id="28" dur="500" fill="freeze"/>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slide(fromBottom)">
                                      <p:cBhvr additive="repl">
                                        <p:cTn id="33" dur="500" fill="freeze"/>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slide(fromBottom)">
                                      <p:cBhvr additive="repl">
                                        <p:cTn id="38" dur="500" fill="freeze"/>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linds(horizontal)">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3313"/>
                                        </p:tgtEl>
                                        <p:attrNameLst>
                                          <p:attrName>style.visibility</p:attrName>
                                        </p:attrNameLst>
                                      </p:cBhvr>
                                      <p:to>
                                        <p:strVal val="visible"/>
                                      </p:to>
                                    </p:set>
                                    <p:anim calcmode="lin" valueType="num">
                                      <p:cBhvr additive="base">
                                        <p:cTn id="48" dur="500" fill="hold"/>
                                        <p:tgtEl>
                                          <p:spTgt spid="13313"/>
                                        </p:tgtEl>
                                        <p:attrNameLst>
                                          <p:attrName>ppt_x</p:attrName>
                                        </p:attrNameLst>
                                      </p:cBhvr>
                                      <p:tavLst>
                                        <p:tav tm="0">
                                          <p:val>
                                            <p:strVal val="#ppt_x"/>
                                          </p:val>
                                        </p:tav>
                                        <p:tav tm="100000">
                                          <p:val>
                                            <p:strVal val="#ppt_x"/>
                                          </p:val>
                                        </p:tav>
                                      </p:tavLst>
                                    </p:anim>
                                    <p:anim calcmode="lin" valueType="num">
                                      <p:cBhvr additive="base">
                                        <p:cTn id="49" dur="500" fill="hold"/>
                                        <p:tgtEl>
                                          <p:spTgt spid="133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blinds(horizontal)">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slide(fromBottom)">
                                      <p:cBhvr additive="repl">
                                        <p:cTn id="59" dur="500" fill="freeze"/>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slide(fromBottom)">
                                      <p:cBhvr additive="repl">
                                        <p:cTn id="64" dur="500" fill="freeze"/>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4"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slide(fromBottom)">
                                      <p:cBhvr additive="repl">
                                        <p:cTn id="69" dur="500" fill="freeze"/>
                                        <p:tgtEl>
                                          <p:spTgt spid="18"/>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4" fill="hold"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lide(fromBottom)">
                                      <p:cBhvr additive="repl">
                                        <p:cTn id="74" dur="500" fill="freeze"/>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86116" y="1357298"/>
            <a:ext cx="1943100" cy="752475"/>
          </a:xfrm>
          <a:prstGeom prst="rect">
            <a:avLst/>
          </a:prstGeom>
          <a:noFill/>
        </p:spPr>
      </p:pic>
      <p:sp>
        <p:nvSpPr>
          <p:cNvPr id="20483"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8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43174" y="2143116"/>
            <a:ext cx="3219450" cy="752475"/>
          </a:xfrm>
          <a:prstGeom prst="rect">
            <a:avLst/>
          </a:prstGeom>
          <a:noFill/>
        </p:spPr>
      </p:pic>
      <p:sp>
        <p:nvSpPr>
          <p:cNvPr id="20486" name="Rectangle 6"/>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pic>
        <p:nvPicPr>
          <p:cNvPr id="9" name="Рисунок 8"/>
          <p:cNvPicPr/>
          <p:nvPr/>
        </p:nvPicPr>
        <p:blipFill>
          <a:blip r:embed="rId4" cstate="print"/>
          <a:stretch>
            <a:fillRect/>
          </a:stretch>
        </p:blipFill>
        <p:spPr>
          <a:xfrm>
            <a:off x="3357554" y="2928934"/>
            <a:ext cx="1891800" cy="432000"/>
          </a:xfrm>
          <a:prstGeom prst="rect">
            <a:avLst/>
          </a:prstGeom>
        </p:spPr>
      </p:pic>
      <p:sp>
        <p:nvSpPr>
          <p:cNvPr id="2048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8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14678" y="3643314"/>
            <a:ext cx="1514475" cy="523875"/>
          </a:xfrm>
          <a:prstGeom prst="rect">
            <a:avLst/>
          </a:prstGeom>
          <a:noFill/>
        </p:spPr>
      </p:pic>
      <p:sp>
        <p:nvSpPr>
          <p:cNvPr id="20489" name="Rectangle 9"/>
          <p:cNvSpPr>
            <a:spLocks noChangeArrowheads="1"/>
          </p:cNvSpPr>
          <p:nvPr/>
        </p:nvSpPr>
        <p:spPr bwMode="auto">
          <a:xfrm>
            <a:off x="0" y="9810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049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90"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572132" y="3571876"/>
            <a:ext cx="2533650" cy="752475"/>
          </a:xfrm>
          <a:prstGeom prst="rect">
            <a:avLst/>
          </a:prstGeom>
          <a:noFill/>
        </p:spPr>
      </p:pic>
      <p:sp>
        <p:nvSpPr>
          <p:cNvPr id="20492" name="Rectangle 12"/>
          <p:cNvSpPr>
            <a:spLocks noChangeArrowheads="1"/>
          </p:cNvSpPr>
          <p:nvPr/>
        </p:nvSpPr>
        <p:spPr bwMode="auto">
          <a:xfrm>
            <a:off x="0" y="1209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6" name="Прямоугольник 15"/>
          <p:cNvSpPr/>
          <p:nvPr/>
        </p:nvSpPr>
        <p:spPr>
          <a:xfrm>
            <a:off x="2000232" y="3786190"/>
            <a:ext cx="867353" cy="369332"/>
          </a:xfrm>
          <a:prstGeom prst="rect">
            <a:avLst/>
          </a:prstGeom>
        </p:spPr>
        <p:txBody>
          <a:bodyPr wrap="none">
            <a:spAutoFit/>
          </a:bodyPr>
          <a:lstStyle/>
          <a:p>
            <a:r>
              <a:rPr lang="ru-RU" dirty="0" smtClean="0"/>
              <a:t>так как</a:t>
            </a:r>
            <a:endParaRPr lang="ru-RU" dirty="0"/>
          </a:p>
        </p:txBody>
      </p:sp>
      <p:sp>
        <p:nvSpPr>
          <p:cNvPr id="17" name="Прямоугольник 16"/>
          <p:cNvSpPr/>
          <p:nvPr/>
        </p:nvSpPr>
        <p:spPr>
          <a:xfrm>
            <a:off x="4857752" y="3786190"/>
            <a:ext cx="1071570" cy="369332"/>
          </a:xfrm>
          <a:prstGeom prst="rect">
            <a:avLst/>
          </a:prstGeom>
        </p:spPr>
        <p:txBody>
          <a:bodyPr wrap="square">
            <a:spAutoFit/>
          </a:bodyPr>
          <a:lstStyle/>
          <a:p>
            <a:r>
              <a:rPr lang="ru-RU" dirty="0" smtClean="0"/>
              <a:t>, то</a:t>
            </a:r>
            <a:endParaRPr lang="ru-RU" dirty="0"/>
          </a:p>
        </p:txBody>
      </p:sp>
      <p:sp>
        <p:nvSpPr>
          <p:cNvPr id="2049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93"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214678" y="4357694"/>
            <a:ext cx="1847850" cy="752475"/>
          </a:xfrm>
          <a:prstGeom prst="rect">
            <a:avLst/>
          </a:prstGeom>
          <a:noFill/>
        </p:spPr>
      </p:pic>
      <p:sp>
        <p:nvSpPr>
          <p:cNvPr id="20495" name="Rectangle 15"/>
          <p:cNvSpPr>
            <a:spLocks noChangeArrowheads="1"/>
          </p:cNvSpPr>
          <p:nvPr/>
        </p:nvSpPr>
        <p:spPr bwMode="auto">
          <a:xfrm>
            <a:off x="0" y="1209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049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96" name="Picture 1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857620" y="5214950"/>
            <a:ext cx="590550" cy="447675"/>
          </a:xfrm>
          <a:prstGeom prst="rect">
            <a:avLst/>
          </a:prstGeom>
          <a:noFill/>
        </p:spPr>
      </p:pic>
      <p:sp>
        <p:nvSpPr>
          <p:cNvPr id="20498" name="Rectangle 18"/>
          <p:cNvSpPr>
            <a:spLocks noChangeArrowheads="1"/>
          </p:cNvSpPr>
          <p:nvPr/>
        </p:nvSpPr>
        <p:spPr bwMode="auto">
          <a:xfrm>
            <a:off x="0" y="904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0500" name="Rectangle 20"/>
          <p:cNvSpPr>
            <a:spLocks noChangeArrowheads="1"/>
          </p:cNvSpPr>
          <p:nvPr/>
        </p:nvSpPr>
        <p:spPr bwMode="auto">
          <a:xfrm>
            <a:off x="2428860" y="578645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Ответ:</a:t>
            </a:r>
            <a:endParaRPr kumimoji="0" lang="ru-RU" sz="1800" b="0" i="0" u="none" strike="noStrike" cap="none" normalizeH="0" baseline="0" dirty="0" smtClean="0">
              <a:ln>
                <a:noFill/>
              </a:ln>
              <a:solidFill>
                <a:schemeClr val="tx1"/>
              </a:solidFill>
              <a:effectLst/>
              <a:latin typeface="Arial" pitchFamily="34" charset="0"/>
            </a:endParaRPr>
          </a:p>
        </p:txBody>
      </p:sp>
      <p:pic>
        <p:nvPicPr>
          <p:cNvPr id="20499" name="Picture 19"/>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3357554" y="5786454"/>
            <a:ext cx="776289" cy="499983"/>
          </a:xfrm>
          <a:prstGeom prst="rect">
            <a:avLst/>
          </a:prstGeom>
          <a:noFill/>
        </p:spPr>
      </p:pic>
      <p:sp>
        <p:nvSpPr>
          <p:cNvPr id="20501" name="Rectangle 21"/>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box(in)">
                                      <p:cBhvr>
                                        <p:cTn id="7" dur="5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box(in)">
                                      <p:cBhvr>
                                        <p:cTn id="12" dur="500"/>
                                        <p:tgtEl>
                                          <p:spTgt spid="2048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0487"/>
                                        </p:tgtEl>
                                        <p:attrNameLst>
                                          <p:attrName>style.visibility</p:attrName>
                                        </p:attrNameLst>
                                      </p:cBhvr>
                                      <p:to>
                                        <p:strVal val="visible"/>
                                      </p:to>
                                    </p:set>
                                    <p:animEffect transition="in" filter="box(in)">
                                      <p:cBhvr>
                                        <p:cTn id="22" dur="500"/>
                                        <p:tgtEl>
                                          <p:spTgt spid="2048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box(in)">
                                      <p:cBhvr>
                                        <p:cTn id="27" dur="500"/>
                                        <p:tgtEl>
                                          <p:spTgt spid="17">
                                            <p:txEl>
                                              <p:pRg st="0" end="0"/>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ox(in)">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20490"/>
                                        </p:tgtEl>
                                        <p:attrNameLst>
                                          <p:attrName>style.visibility</p:attrName>
                                        </p:attrNameLst>
                                      </p:cBhvr>
                                      <p:to>
                                        <p:strVal val="visible"/>
                                      </p:to>
                                    </p:set>
                                    <p:animEffect transition="in" filter="box(in)">
                                      <p:cBhvr>
                                        <p:cTn id="35" dur="500"/>
                                        <p:tgtEl>
                                          <p:spTgt spid="20490"/>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0493"/>
                                        </p:tgtEl>
                                        <p:attrNameLst>
                                          <p:attrName>style.visibility</p:attrName>
                                        </p:attrNameLst>
                                      </p:cBhvr>
                                      <p:to>
                                        <p:strVal val="visible"/>
                                      </p:to>
                                    </p:set>
                                    <p:anim calcmode="lin" valueType="num">
                                      <p:cBhvr additive="base">
                                        <p:cTn id="40" dur="500" fill="hold"/>
                                        <p:tgtEl>
                                          <p:spTgt spid="20493"/>
                                        </p:tgtEl>
                                        <p:attrNameLst>
                                          <p:attrName>ppt_x</p:attrName>
                                        </p:attrNameLst>
                                      </p:cBhvr>
                                      <p:tavLst>
                                        <p:tav tm="0">
                                          <p:val>
                                            <p:strVal val="#ppt_x"/>
                                          </p:val>
                                        </p:tav>
                                        <p:tav tm="100000">
                                          <p:val>
                                            <p:strVal val="#ppt_x"/>
                                          </p:val>
                                        </p:tav>
                                      </p:tavLst>
                                    </p:anim>
                                    <p:anim calcmode="lin" valueType="num">
                                      <p:cBhvr additive="base">
                                        <p:cTn id="41" dur="500" fill="hold"/>
                                        <p:tgtEl>
                                          <p:spTgt spid="20493"/>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20496"/>
                                        </p:tgtEl>
                                        <p:attrNameLst>
                                          <p:attrName>style.visibility</p:attrName>
                                        </p:attrNameLst>
                                      </p:cBhvr>
                                      <p:to>
                                        <p:strVal val="visible"/>
                                      </p:to>
                                    </p:set>
                                    <p:anim calcmode="lin" valueType="num">
                                      <p:cBhvr additive="base">
                                        <p:cTn id="44" dur="500" fill="hold"/>
                                        <p:tgtEl>
                                          <p:spTgt spid="20496"/>
                                        </p:tgtEl>
                                        <p:attrNameLst>
                                          <p:attrName>ppt_x</p:attrName>
                                        </p:attrNameLst>
                                      </p:cBhvr>
                                      <p:tavLst>
                                        <p:tav tm="0">
                                          <p:val>
                                            <p:strVal val="#ppt_x"/>
                                          </p:val>
                                        </p:tav>
                                        <p:tav tm="100000">
                                          <p:val>
                                            <p:strVal val="#ppt_x"/>
                                          </p:val>
                                        </p:tav>
                                      </p:tavLst>
                                    </p:anim>
                                    <p:anim calcmode="lin" valueType="num">
                                      <p:cBhvr additive="base">
                                        <p:cTn id="45" dur="500" fill="hold"/>
                                        <p:tgtEl>
                                          <p:spTgt spid="20496"/>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20500">
                                            <p:txEl>
                                              <p:pRg st="0" end="0"/>
                                            </p:txEl>
                                          </p:spTgt>
                                        </p:tgtEl>
                                        <p:attrNameLst>
                                          <p:attrName>style.visibility</p:attrName>
                                        </p:attrNameLst>
                                      </p:cBhvr>
                                      <p:to>
                                        <p:strVal val="visible"/>
                                      </p:to>
                                    </p:set>
                                    <p:animEffect transition="in" filter="box(in)">
                                      <p:cBhvr>
                                        <p:cTn id="50" dur="500"/>
                                        <p:tgtEl>
                                          <p:spTgt spid="20500">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20499"/>
                                        </p:tgtEl>
                                        <p:attrNameLst>
                                          <p:attrName>style.visibility</p:attrName>
                                        </p:attrNameLst>
                                      </p:cBhvr>
                                      <p:to>
                                        <p:strVal val="visible"/>
                                      </p:to>
                                    </p:set>
                                    <p:animEffect transition="in" filter="box(in)">
                                      <p:cBhvr>
                                        <p:cTn id="55" dur="500"/>
                                        <p:tgtEl>
                                          <p:spTgt spid="20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1428736"/>
            <a:ext cx="6643734" cy="2714636"/>
          </a:xfrm>
        </p:spPr>
        <p:txBody>
          <a:bodyPr>
            <a:normAutofit fontScale="90000"/>
          </a:bodyPr>
          <a:lstStyle/>
          <a:p>
            <a:r>
              <a:rPr lang="ru-RU" dirty="0" smtClean="0">
                <a:solidFill>
                  <a:schemeClr val="tx1"/>
                </a:solidFill>
                <a:latin typeface="+mn-lt"/>
              </a:rPr>
              <a:t>Какая часть кинетической энергии перейдет в теплоту при неупругом столкновении двух одинаковых тел, движущихся до удара с равными скоростями, а после удара со скоростью в  </a:t>
            </a:r>
            <a:r>
              <a:rPr lang="ru-RU" dirty="0" smtClean="0">
                <a:solidFill>
                  <a:schemeClr val="tx1"/>
                </a:solidFill>
                <a:latin typeface="+mn-lt"/>
              </a:rPr>
              <a:t>    раз </a:t>
            </a:r>
            <a:r>
              <a:rPr lang="ru-RU" dirty="0" smtClean="0">
                <a:solidFill>
                  <a:schemeClr val="tx1"/>
                </a:solidFill>
                <a:latin typeface="+mn-lt"/>
              </a:rPr>
              <a:t>меньше, чем до удара.</a:t>
            </a:r>
            <a:br>
              <a:rPr lang="ru-RU" dirty="0" smtClean="0">
                <a:solidFill>
                  <a:schemeClr val="tx1"/>
                </a:solidFill>
                <a:latin typeface="+mn-lt"/>
              </a:rPr>
            </a:br>
            <a:endParaRPr lang="ru-RU" dirty="0">
              <a:solidFill>
                <a:schemeClr val="tx1"/>
              </a:solidFill>
              <a:latin typeface="+mn-lt"/>
            </a:endParaRPr>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12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429124" y="2928934"/>
            <a:ext cx="304800" cy="381000"/>
          </a:xfrm>
          <a:prstGeom prst="rect">
            <a:avLst/>
          </a:prstGeom>
          <a:noFill/>
        </p:spPr>
      </p:pic>
      <p:sp>
        <p:nvSpPr>
          <p:cNvPr id="11267"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4282" y="1571612"/>
            <a:ext cx="1143262"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Дано:</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=10кг</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a:t>
            </a:r>
            <a:endParaRPr kumimoji="0" lang="ru-RU" sz="2400" b="0" i="0" u="none" strike="noStrike" cap="none" normalizeH="0" baseline="0" dirty="0" smtClean="0">
              <a:ln>
                <a:noFill/>
              </a:ln>
              <a:solidFill>
                <a:schemeClr val="tx1"/>
              </a:solidFill>
              <a:effectLst/>
              <a:latin typeface="Arial" pitchFamily="34" charset="0"/>
            </a:endParaRP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85786" y="2428868"/>
            <a:ext cx="500064" cy="333376"/>
          </a:xfrm>
          <a:prstGeom prst="rect">
            <a:avLst/>
          </a:prstGeom>
          <a:noFill/>
        </p:spPr>
      </p:pic>
      <p:sp>
        <p:nvSpPr>
          <p:cNvPr id="1027" name="Rectangle 3"/>
          <p:cNvSpPr>
            <a:spLocks noChangeArrowheads="1"/>
          </p:cNvSpPr>
          <p:nvPr/>
        </p:nvSpPr>
        <p:spPr bwMode="auto">
          <a:xfrm>
            <a:off x="214282" y="2714620"/>
            <a:ext cx="1019831"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=20м</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endParaRPr>
          </a:p>
        </p:txBody>
      </p:sp>
      <p:cxnSp>
        <p:nvCxnSpPr>
          <p:cNvPr id="9" name="Прямая соединительная линия 8"/>
          <p:cNvCxnSpPr/>
          <p:nvPr/>
        </p:nvCxnSpPr>
        <p:spPr>
          <a:xfrm rot="5400000" flipH="1" flipV="1">
            <a:off x="1928794" y="1857364"/>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rot="5400000" flipH="1" flipV="1">
            <a:off x="0" y="3214686"/>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5400000">
            <a:off x="465109" y="2463793"/>
            <a:ext cx="192882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142844" y="3143248"/>
            <a:ext cx="121444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2071670" y="2786058"/>
            <a:ext cx="278608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5400000" flipH="1" flipV="1">
            <a:off x="1428728" y="2143116"/>
            <a:ext cx="128588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2571736" y="2428868"/>
            <a:ext cx="500066"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33" name="Прямая со стрелкой 32"/>
          <p:cNvCxnSpPr/>
          <p:nvPr/>
        </p:nvCxnSpPr>
        <p:spPr>
          <a:xfrm rot="5400000">
            <a:off x="2536017" y="2893215"/>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27" idx="0"/>
          </p:cNvCxnSpPr>
          <p:nvPr/>
        </p:nvCxnSpPr>
        <p:spPr>
          <a:xfrm rot="16200000" flipV="1">
            <a:off x="2553877" y="2160975"/>
            <a:ext cx="500066" cy="357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5400000" flipH="1" flipV="1">
            <a:off x="3428992" y="1857364"/>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rot="5400000">
            <a:off x="3964777" y="1893083"/>
            <a:ext cx="64294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Прямоугольник 42"/>
          <p:cNvSpPr/>
          <p:nvPr/>
        </p:nvSpPr>
        <p:spPr>
          <a:xfrm>
            <a:off x="1571604" y="1643050"/>
            <a:ext cx="306494" cy="369332"/>
          </a:xfrm>
          <a:prstGeom prst="rect">
            <a:avLst/>
          </a:prstGeom>
        </p:spPr>
        <p:txBody>
          <a:bodyPr wrap="none">
            <a:spAutoFit/>
          </a:bodyPr>
          <a:lstStyle/>
          <a:p>
            <a:r>
              <a:rPr lang="en-US" dirty="0" smtClean="0">
                <a:latin typeface="Calibri" pitchFamily="34" charset="0"/>
                <a:ea typeface="Times New Roman" pitchFamily="18" charset="0"/>
                <a:cs typeface="Times New Roman" pitchFamily="18" charset="0"/>
              </a:rPr>
              <a:t>h</a:t>
            </a:r>
            <a:endParaRPr lang="ru-RU" dirty="0"/>
          </a:p>
        </p:txBody>
      </p:sp>
      <p:cxnSp>
        <p:nvCxnSpPr>
          <p:cNvPr id="45" name="Прямая соединительная линия 44"/>
          <p:cNvCxnSpPr/>
          <p:nvPr/>
        </p:nvCxnSpPr>
        <p:spPr>
          <a:xfrm>
            <a:off x="2000232" y="1785926"/>
            <a:ext cx="14287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Прямоугольник 45"/>
          <p:cNvSpPr/>
          <p:nvPr/>
        </p:nvSpPr>
        <p:spPr>
          <a:xfrm>
            <a:off x="3786182" y="1500174"/>
            <a:ext cx="295274" cy="369332"/>
          </a:xfrm>
          <a:prstGeom prst="rect">
            <a:avLst/>
          </a:prstGeom>
        </p:spPr>
        <p:txBody>
          <a:bodyPr wrap="none">
            <a:spAutoFit/>
          </a:bodyPr>
          <a:lstStyle/>
          <a:p>
            <a:r>
              <a:rPr lang="en-US" dirty="0" smtClean="0">
                <a:latin typeface="Calibri" pitchFamily="34" charset="0"/>
                <a:ea typeface="Times New Roman" pitchFamily="18" charset="0"/>
                <a:cs typeface="Times New Roman" pitchFamily="18" charset="0"/>
              </a:rPr>
              <a:t>a</a:t>
            </a:r>
            <a:endParaRPr lang="ru-RU" dirty="0"/>
          </a:p>
        </p:txBody>
      </p:sp>
      <p:cxnSp>
        <p:nvCxnSpPr>
          <p:cNvPr id="48" name="Прямая со стрелкой 47"/>
          <p:cNvCxnSpPr/>
          <p:nvPr/>
        </p:nvCxnSpPr>
        <p:spPr>
          <a:xfrm>
            <a:off x="3786182" y="1571612"/>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Прямоугольник 49"/>
          <p:cNvSpPr/>
          <p:nvPr/>
        </p:nvSpPr>
        <p:spPr>
          <a:xfrm>
            <a:off x="4357686" y="2000240"/>
            <a:ext cx="308098" cy="369332"/>
          </a:xfrm>
          <a:prstGeom prst="rect">
            <a:avLst/>
          </a:prstGeom>
        </p:spPr>
        <p:txBody>
          <a:bodyPr wrap="none">
            <a:spAutoFit/>
          </a:bodyPr>
          <a:lstStyle/>
          <a:p>
            <a:r>
              <a:rPr lang="en-US" dirty="0" smtClean="0"/>
              <a:t>g</a:t>
            </a:r>
            <a:endParaRPr lang="ru-RU" dirty="0"/>
          </a:p>
        </p:txBody>
      </p:sp>
      <p:cxnSp>
        <p:nvCxnSpPr>
          <p:cNvPr id="52" name="Прямая со стрелкой 51"/>
          <p:cNvCxnSpPr/>
          <p:nvPr/>
        </p:nvCxnSpPr>
        <p:spPr>
          <a:xfrm>
            <a:off x="4357686" y="2071678"/>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2928926" y="1785926"/>
            <a:ext cx="338554" cy="369332"/>
          </a:xfrm>
          <a:prstGeom prst="rect">
            <a:avLst/>
          </a:prstGeom>
        </p:spPr>
        <p:txBody>
          <a:bodyPr wrap="none">
            <a:spAutoFit/>
          </a:bodyPr>
          <a:lstStyle/>
          <a:p>
            <a:r>
              <a:rPr lang="en-US" dirty="0" smtClean="0"/>
              <a:t>F</a:t>
            </a:r>
            <a:endParaRPr lang="ru-RU" dirty="0"/>
          </a:p>
        </p:txBody>
      </p:sp>
      <p:cxnSp>
        <p:nvCxnSpPr>
          <p:cNvPr id="55" name="Прямая со стрелкой 54"/>
          <p:cNvCxnSpPr/>
          <p:nvPr/>
        </p:nvCxnSpPr>
        <p:spPr>
          <a:xfrm>
            <a:off x="2928926" y="1785926"/>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Прямоугольник 55"/>
          <p:cNvSpPr/>
          <p:nvPr/>
        </p:nvSpPr>
        <p:spPr>
          <a:xfrm>
            <a:off x="2857488" y="2857496"/>
            <a:ext cx="369012" cy="369332"/>
          </a:xfrm>
          <a:prstGeom prst="rect">
            <a:avLst/>
          </a:prstGeom>
        </p:spPr>
        <p:txBody>
          <a:bodyPr wrap="none">
            <a:spAutoFit/>
          </a:bodyPr>
          <a:lstStyle/>
          <a:p>
            <a:r>
              <a:rPr lang="en-US" dirty="0" smtClean="0">
                <a:latin typeface="Calibri" pitchFamily="34" charset="0"/>
                <a:ea typeface="Times New Roman" pitchFamily="18" charset="0"/>
                <a:cs typeface="Times New Roman" pitchFamily="18" charset="0"/>
              </a:rPr>
              <a:t>m</a:t>
            </a:r>
            <a:endParaRPr lang="ru-RU" dirty="0"/>
          </a:p>
        </p:txBody>
      </p:sp>
      <p:sp>
        <p:nvSpPr>
          <p:cNvPr id="57" name="Прямоугольник 56"/>
          <p:cNvSpPr/>
          <p:nvPr/>
        </p:nvSpPr>
        <p:spPr>
          <a:xfrm>
            <a:off x="3071802" y="2857496"/>
            <a:ext cx="308098" cy="369332"/>
          </a:xfrm>
          <a:prstGeom prst="rect">
            <a:avLst/>
          </a:prstGeom>
        </p:spPr>
        <p:txBody>
          <a:bodyPr wrap="none">
            <a:spAutoFit/>
          </a:bodyPr>
          <a:lstStyle/>
          <a:p>
            <a:r>
              <a:rPr lang="en-US" dirty="0" smtClean="0"/>
              <a:t>g</a:t>
            </a:r>
            <a:endParaRPr lang="ru-RU" dirty="0"/>
          </a:p>
        </p:txBody>
      </p:sp>
      <p:cxnSp>
        <p:nvCxnSpPr>
          <p:cNvPr id="58" name="Прямая со стрелкой 57"/>
          <p:cNvCxnSpPr/>
          <p:nvPr/>
        </p:nvCxnSpPr>
        <p:spPr>
          <a:xfrm>
            <a:off x="3071802" y="2928934"/>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8" name="Rectangle 4"/>
          <p:cNvSpPr>
            <a:spLocks noChangeArrowheads="1"/>
          </p:cNvSpPr>
          <p:nvPr/>
        </p:nvSpPr>
        <p:spPr bwMode="auto">
          <a:xfrm>
            <a:off x="1500166" y="3500438"/>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A=F*S*</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cosα</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A=F*h;</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F+mg</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OY:</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F-mg=ma;</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mg+ma</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F=m(</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g+a</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p:txBody>
      </p:sp>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6" name="Rectangle 12"/>
          <p:cNvSpPr>
            <a:spLocks noChangeArrowheads="1"/>
          </p:cNvSpPr>
          <p:nvPr/>
        </p:nvSpPr>
        <p:spPr bwMode="auto">
          <a:xfrm>
            <a:off x="0" y="1019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cxnSp>
        <p:nvCxnSpPr>
          <p:cNvPr id="70" name="Прямая со стрелкой 69"/>
          <p:cNvCxnSpPr/>
          <p:nvPr/>
        </p:nvCxnSpPr>
        <p:spPr>
          <a:xfrm>
            <a:off x="1785918" y="3500438"/>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p:nvPr/>
        </p:nvCxnSpPr>
        <p:spPr>
          <a:xfrm>
            <a:off x="2143108" y="3500438"/>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Прямая со стрелкой 74"/>
          <p:cNvCxnSpPr/>
          <p:nvPr/>
        </p:nvCxnSpPr>
        <p:spPr>
          <a:xfrm>
            <a:off x="1500166" y="4286256"/>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Прямая со стрелкой 75"/>
          <p:cNvCxnSpPr/>
          <p:nvPr/>
        </p:nvCxnSpPr>
        <p:spPr>
          <a:xfrm>
            <a:off x="2071670" y="4286256"/>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p:cNvCxnSpPr/>
          <p:nvPr/>
        </p:nvCxnSpPr>
        <p:spPr>
          <a:xfrm rot="16200000" flipH="1">
            <a:off x="2736336" y="4193094"/>
            <a:ext cx="1588" cy="1879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nodeType="withEffect">
                                  <p:stCondLst>
                                    <p:cond delay="0"/>
                                  </p:stCondLst>
                                  <p:childTnLst>
                                    <p:set>
                                      <p:cBhvr>
                                        <p:cTn id="9" dur="1" fill="hold">
                                          <p:stCondLst>
                                            <p:cond delay="0"/>
                                          </p:stCondLst>
                                        </p:cTn>
                                        <p:tgtEl>
                                          <p:spTgt spid="1025"/>
                                        </p:tgtEl>
                                        <p:attrNameLst>
                                          <p:attrName>style.visibility</p:attrName>
                                        </p:attrNameLst>
                                      </p:cBhvr>
                                      <p:to>
                                        <p:strVal val="visible"/>
                                      </p:to>
                                    </p:set>
                                    <p:animEffect transition="in" filter="blinds(horizontal)">
                                      <p:cBhvr>
                                        <p:cTn id="10" dur="500"/>
                                        <p:tgtEl>
                                          <p:spTgt spid="102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blinds(horizontal)">
                                      <p:cBhvr>
                                        <p:cTn id="13" dur="500"/>
                                        <p:tgtEl>
                                          <p:spTgt spid="1027"/>
                                        </p:tgtEl>
                                      </p:cBhvr>
                                    </p:animEffect>
                                  </p:childTnLst>
                                </p:cTn>
                              </p:par>
                              <p:par>
                                <p:cTn id="14" presetID="3" presetClass="entr" presetSubtype="1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par>
                                <p:cTn id="17" presetID="3" presetClass="entr" presetSubtype="1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linds(horizontal)">
                                      <p:cBhvr>
                                        <p:cTn id="19" dur="500"/>
                                        <p:tgtEl>
                                          <p:spTgt spid="16"/>
                                        </p:tgtEl>
                                      </p:cBhvr>
                                    </p:animEffect>
                                  </p:childTnLst>
                                </p:cTn>
                              </p:par>
                              <p:par>
                                <p:cTn id="20" presetID="3" presetClass="entr" presetSubtype="1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par>
                                <p:cTn id="28" presetID="3" presetClass="entr" presetSubtype="10"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linds(horizontal)">
                                      <p:cBhvr>
                                        <p:cTn id="30" dur="500"/>
                                        <p:tgtEl>
                                          <p:spTgt spid="18"/>
                                        </p:tgtEl>
                                      </p:cBhvr>
                                    </p:animEffect>
                                  </p:childTnLst>
                                </p:cTn>
                              </p:par>
                              <p:par>
                                <p:cTn id="31" presetID="3" presetClass="entr" presetSubtype="1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blinds(horizontal)">
                                      <p:cBhvr>
                                        <p:cTn id="33" dur="500"/>
                                        <p:tgtEl>
                                          <p:spTgt spid="26"/>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blinds(horizontal)">
                                      <p:cBhvr>
                                        <p:cTn id="36" dur="500"/>
                                        <p:tgtEl>
                                          <p:spTgt spid="27"/>
                                        </p:tgtEl>
                                      </p:cBhvr>
                                    </p:animEffect>
                                  </p:childTnLst>
                                </p:cTn>
                              </p:par>
                              <p:par>
                                <p:cTn id="37" presetID="3" presetClass="entr" presetSubtype="1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blinds(horizontal)">
                                      <p:cBhvr>
                                        <p:cTn id="39" dur="500"/>
                                        <p:tgtEl>
                                          <p:spTgt spid="33"/>
                                        </p:tgtEl>
                                      </p:cBhvr>
                                    </p:animEffect>
                                  </p:childTnLst>
                                </p:cTn>
                              </p:par>
                              <p:par>
                                <p:cTn id="40" presetID="3" presetClass="entr" presetSubtype="10" fill="hold"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blinds(horizontal)">
                                      <p:cBhvr>
                                        <p:cTn id="42" dur="500"/>
                                        <p:tgtEl>
                                          <p:spTgt spid="37"/>
                                        </p:tgtEl>
                                      </p:cBhvr>
                                    </p:animEffect>
                                  </p:childTnLst>
                                </p:cTn>
                              </p:par>
                              <p:par>
                                <p:cTn id="43" presetID="3" presetClass="entr" presetSubtype="1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blinds(horizontal)">
                                      <p:cBhvr>
                                        <p:cTn id="45" dur="500"/>
                                        <p:tgtEl>
                                          <p:spTgt spid="39"/>
                                        </p:tgtEl>
                                      </p:cBhvr>
                                    </p:animEffect>
                                  </p:childTnLst>
                                </p:cTn>
                              </p:par>
                              <p:par>
                                <p:cTn id="46" presetID="3" presetClass="entr" presetSubtype="10"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blinds(horizontal)">
                                      <p:cBhvr>
                                        <p:cTn id="48" dur="500"/>
                                        <p:tgtEl>
                                          <p:spTgt spid="41"/>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blinds(horizontal)">
                                      <p:cBhvr>
                                        <p:cTn id="51" dur="500"/>
                                        <p:tgtEl>
                                          <p:spTgt spid="43"/>
                                        </p:tgtEl>
                                      </p:cBhvr>
                                    </p:animEffect>
                                  </p:childTnLst>
                                </p:cTn>
                              </p:par>
                              <p:par>
                                <p:cTn id="52" presetID="3" presetClass="entr" presetSubtype="10" fill="hold" nodeType="with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blinds(horizontal)">
                                      <p:cBhvr>
                                        <p:cTn id="54" dur="500"/>
                                        <p:tgtEl>
                                          <p:spTgt spid="45"/>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blinds(horizontal)">
                                      <p:cBhvr>
                                        <p:cTn id="57" dur="500"/>
                                        <p:tgtEl>
                                          <p:spTgt spid="46"/>
                                        </p:tgtEl>
                                      </p:cBhvr>
                                    </p:animEffect>
                                  </p:childTnLst>
                                </p:cTn>
                              </p:par>
                              <p:par>
                                <p:cTn id="58" presetID="3" presetClass="entr" presetSubtype="10"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blinds(horizontal)">
                                      <p:cBhvr>
                                        <p:cTn id="60" dur="500"/>
                                        <p:tgtEl>
                                          <p:spTgt spid="48"/>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blinds(horizontal)">
                                      <p:cBhvr>
                                        <p:cTn id="63" dur="500"/>
                                        <p:tgtEl>
                                          <p:spTgt spid="50"/>
                                        </p:tgtEl>
                                      </p:cBhvr>
                                    </p:animEffect>
                                  </p:childTnLst>
                                </p:cTn>
                              </p:par>
                              <p:par>
                                <p:cTn id="64" presetID="3" presetClass="entr" presetSubtype="10" fill="hold" nodeType="with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blinds(horizontal)">
                                      <p:cBhvr>
                                        <p:cTn id="66" dur="500"/>
                                        <p:tgtEl>
                                          <p:spTgt spid="52"/>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blinds(horizontal)">
                                      <p:cBhvr>
                                        <p:cTn id="69" dur="500"/>
                                        <p:tgtEl>
                                          <p:spTgt spid="54"/>
                                        </p:tgtEl>
                                      </p:cBhvr>
                                    </p:animEffect>
                                  </p:childTnLst>
                                </p:cTn>
                              </p:par>
                              <p:par>
                                <p:cTn id="70" presetID="3" presetClass="entr" presetSubtype="10" fill="hold" nodeType="with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blinds(horizontal)">
                                      <p:cBhvr>
                                        <p:cTn id="72" dur="500"/>
                                        <p:tgtEl>
                                          <p:spTgt spid="55"/>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blinds(horizontal)">
                                      <p:cBhvr>
                                        <p:cTn id="75" dur="500"/>
                                        <p:tgtEl>
                                          <p:spTgt spid="56"/>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57"/>
                                        </p:tgtEl>
                                        <p:attrNameLst>
                                          <p:attrName>style.visibility</p:attrName>
                                        </p:attrNameLst>
                                      </p:cBhvr>
                                      <p:to>
                                        <p:strVal val="visible"/>
                                      </p:to>
                                    </p:set>
                                    <p:animEffect transition="in" filter="blinds(horizontal)">
                                      <p:cBhvr>
                                        <p:cTn id="78" dur="500"/>
                                        <p:tgtEl>
                                          <p:spTgt spid="57"/>
                                        </p:tgtEl>
                                      </p:cBhvr>
                                    </p:animEffect>
                                  </p:childTnLst>
                                </p:cTn>
                              </p:par>
                              <p:par>
                                <p:cTn id="79" presetID="3" presetClass="entr" presetSubtype="10" fill="hold" nodeType="with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blinds(horizontal)">
                                      <p:cBhvr>
                                        <p:cTn id="81" dur="500"/>
                                        <p:tgtEl>
                                          <p:spTgt spid="58"/>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nodeType="clickEffect">
                                  <p:stCondLst>
                                    <p:cond delay="0"/>
                                  </p:stCondLst>
                                  <p:childTnLst>
                                    <p:set>
                                      <p:cBhvr>
                                        <p:cTn id="85" dur="1" fill="hold">
                                          <p:stCondLst>
                                            <p:cond delay="0"/>
                                          </p:stCondLst>
                                        </p:cTn>
                                        <p:tgtEl>
                                          <p:spTgt spid="1028">
                                            <p:txEl>
                                              <p:pRg st="0" end="0"/>
                                            </p:txEl>
                                          </p:spTgt>
                                        </p:tgtEl>
                                        <p:attrNameLst>
                                          <p:attrName>style.visibility</p:attrName>
                                        </p:attrNameLst>
                                      </p:cBhvr>
                                      <p:to>
                                        <p:strVal val="visible"/>
                                      </p:to>
                                    </p:set>
                                    <p:animEffect transition="in" filter="blinds(horizontal)">
                                      <p:cBhvr>
                                        <p:cTn id="86" dur="500"/>
                                        <p:tgtEl>
                                          <p:spTgt spid="1028">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nodeType="click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blinds(horizontal)">
                                      <p:cBhvr>
                                        <p:cTn id="91" dur="500"/>
                                        <p:tgtEl>
                                          <p:spTgt spid="70"/>
                                        </p:tgtEl>
                                      </p:cBhvr>
                                    </p:animEffect>
                                  </p:childTnLst>
                                </p:cTn>
                              </p:par>
                              <p:par>
                                <p:cTn id="92" presetID="3" presetClass="entr" presetSubtype="10" fill="hold" nodeType="withEffect">
                                  <p:stCondLst>
                                    <p:cond delay="0"/>
                                  </p:stCondLst>
                                  <p:childTnLst>
                                    <p:set>
                                      <p:cBhvr>
                                        <p:cTn id="93" dur="1" fill="hold">
                                          <p:stCondLst>
                                            <p:cond delay="0"/>
                                          </p:stCondLst>
                                        </p:cTn>
                                        <p:tgtEl>
                                          <p:spTgt spid="73"/>
                                        </p:tgtEl>
                                        <p:attrNameLst>
                                          <p:attrName>style.visibility</p:attrName>
                                        </p:attrNameLst>
                                      </p:cBhvr>
                                      <p:to>
                                        <p:strVal val="visible"/>
                                      </p:to>
                                    </p:set>
                                    <p:animEffect transition="in" filter="blinds(horizontal)">
                                      <p:cBhvr>
                                        <p:cTn id="94" dur="500"/>
                                        <p:tgtEl>
                                          <p:spTgt spid="73"/>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nodeType="clickEffect">
                                  <p:stCondLst>
                                    <p:cond delay="0"/>
                                  </p:stCondLst>
                                  <p:childTnLst>
                                    <p:set>
                                      <p:cBhvr>
                                        <p:cTn id="98" dur="1" fill="hold">
                                          <p:stCondLst>
                                            <p:cond delay="0"/>
                                          </p:stCondLst>
                                        </p:cTn>
                                        <p:tgtEl>
                                          <p:spTgt spid="1028">
                                            <p:txEl>
                                              <p:pRg st="1" end="1"/>
                                            </p:txEl>
                                          </p:spTgt>
                                        </p:tgtEl>
                                        <p:attrNameLst>
                                          <p:attrName>style.visibility</p:attrName>
                                        </p:attrNameLst>
                                      </p:cBhvr>
                                      <p:to>
                                        <p:strVal val="visible"/>
                                      </p:to>
                                    </p:set>
                                    <p:animEffect transition="in" filter="blinds(horizontal)">
                                      <p:cBhvr>
                                        <p:cTn id="99" dur="500"/>
                                        <p:tgtEl>
                                          <p:spTgt spid="1028">
                                            <p:txEl>
                                              <p:pRg st="1" end="1"/>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nodeType="clickEffect">
                                  <p:stCondLst>
                                    <p:cond delay="0"/>
                                  </p:stCondLst>
                                  <p:childTnLst>
                                    <p:set>
                                      <p:cBhvr>
                                        <p:cTn id="103" dur="1" fill="hold">
                                          <p:stCondLst>
                                            <p:cond delay="0"/>
                                          </p:stCondLst>
                                        </p:cTn>
                                        <p:tgtEl>
                                          <p:spTgt spid="1028">
                                            <p:txEl>
                                              <p:pRg st="2" end="2"/>
                                            </p:txEl>
                                          </p:spTgt>
                                        </p:tgtEl>
                                        <p:attrNameLst>
                                          <p:attrName>style.visibility</p:attrName>
                                        </p:attrNameLst>
                                      </p:cBhvr>
                                      <p:to>
                                        <p:strVal val="visible"/>
                                      </p:to>
                                    </p:set>
                                    <p:animEffect transition="in" filter="blinds(horizontal)">
                                      <p:cBhvr>
                                        <p:cTn id="104" dur="500"/>
                                        <p:tgtEl>
                                          <p:spTgt spid="1028">
                                            <p:txEl>
                                              <p:pRg st="2" end="2"/>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nodeType="clickEffect">
                                  <p:stCondLst>
                                    <p:cond delay="0"/>
                                  </p:stCondLst>
                                  <p:childTnLst>
                                    <p:set>
                                      <p:cBhvr>
                                        <p:cTn id="108" dur="1" fill="hold">
                                          <p:stCondLst>
                                            <p:cond delay="0"/>
                                          </p:stCondLst>
                                        </p:cTn>
                                        <p:tgtEl>
                                          <p:spTgt spid="75"/>
                                        </p:tgtEl>
                                        <p:attrNameLst>
                                          <p:attrName>style.visibility</p:attrName>
                                        </p:attrNameLst>
                                      </p:cBhvr>
                                      <p:to>
                                        <p:strVal val="visible"/>
                                      </p:to>
                                    </p:set>
                                    <p:animEffect transition="in" filter="blinds(horizontal)">
                                      <p:cBhvr>
                                        <p:cTn id="109" dur="500"/>
                                        <p:tgtEl>
                                          <p:spTgt spid="75"/>
                                        </p:tgtEl>
                                      </p:cBhvr>
                                    </p:animEffect>
                                  </p:childTnLst>
                                </p:cTn>
                              </p:par>
                              <p:par>
                                <p:cTn id="110" presetID="3" presetClass="entr" presetSubtype="10" fill="hold" nodeType="withEffect">
                                  <p:stCondLst>
                                    <p:cond delay="0"/>
                                  </p:stCondLst>
                                  <p:childTnLst>
                                    <p:set>
                                      <p:cBhvr>
                                        <p:cTn id="111" dur="1" fill="hold">
                                          <p:stCondLst>
                                            <p:cond delay="0"/>
                                          </p:stCondLst>
                                        </p:cTn>
                                        <p:tgtEl>
                                          <p:spTgt spid="76"/>
                                        </p:tgtEl>
                                        <p:attrNameLst>
                                          <p:attrName>style.visibility</p:attrName>
                                        </p:attrNameLst>
                                      </p:cBhvr>
                                      <p:to>
                                        <p:strVal val="visible"/>
                                      </p:to>
                                    </p:set>
                                    <p:animEffect transition="in" filter="blinds(horizontal)">
                                      <p:cBhvr>
                                        <p:cTn id="112" dur="500"/>
                                        <p:tgtEl>
                                          <p:spTgt spid="76"/>
                                        </p:tgtEl>
                                      </p:cBhvr>
                                    </p:animEffect>
                                  </p:childTnLst>
                                </p:cTn>
                              </p:par>
                              <p:par>
                                <p:cTn id="113" presetID="3" presetClass="entr" presetSubtype="10" fill="hold" nodeType="withEffect">
                                  <p:stCondLst>
                                    <p:cond delay="0"/>
                                  </p:stCondLst>
                                  <p:childTnLst>
                                    <p:set>
                                      <p:cBhvr>
                                        <p:cTn id="114" dur="1" fill="hold">
                                          <p:stCondLst>
                                            <p:cond delay="0"/>
                                          </p:stCondLst>
                                        </p:cTn>
                                        <p:tgtEl>
                                          <p:spTgt spid="77"/>
                                        </p:tgtEl>
                                        <p:attrNameLst>
                                          <p:attrName>style.visibility</p:attrName>
                                        </p:attrNameLst>
                                      </p:cBhvr>
                                      <p:to>
                                        <p:strVal val="visible"/>
                                      </p:to>
                                    </p:set>
                                    <p:animEffect transition="in" filter="blinds(horizontal)">
                                      <p:cBhvr>
                                        <p:cTn id="115" dur="500"/>
                                        <p:tgtEl>
                                          <p:spTgt spid="77"/>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nodeType="clickEffect">
                                  <p:stCondLst>
                                    <p:cond delay="0"/>
                                  </p:stCondLst>
                                  <p:childTnLst>
                                    <p:set>
                                      <p:cBhvr>
                                        <p:cTn id="119" dur="1" fill="hold">
                                          <p:stCondLst>
                                            <p:cond delay="0"/>
                                          </p:stCondLst>
                                        </p:cTn>
                                        <p:tgtEl>
                                          <p:spTgt spid="1028">
                                            <p:txEl>
                                              <p:pRg st="3" end="3"/>
                                            </p:txEl>
                                          </p:spTgt>
                                        </p:tgtEl>
                                        <p:attrNameLst>
                                          <p:attrName>style.visibility</p:attrName>
                                        </p:attrNameLst>
                                      </p:cBhvr>
                                      <p:to>
                                        <p:strVal val="visible"/>
                                      </p:to>
                                    </p:set>
                                    <p:animEffect transition="in" filter="blinds(horizontal)">
                                      <p:cBhvr>
                                        <p:cTn id="120" dur="500"/>
                                        <p:tgtEl>
                                          <p:spTgt spid="1028">
                                            <p:txEl>
                                              <p:pRg st="3" end="3"/>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nodeType="clickEffect">
                                  <p:stCondLst>
                                    <p:cond delay="0"/>
                                  </p:stCondLst>
                                  <p:childTnLst>
                                    <p:set>
                                      <p:cBhvr>
                                        <p:cTn id="124" dur="1" fill="hold">
                                          <p:stCondLst>
                                            <p:cond delay="0"/>
                                          </p:stCondLst>
                                        </p:cTn>
                                        <p:tgtEl>
                                          <p:spTgt spid="1028">
                                            <p:txEl>
                                              <p:pRg st="4" end="4"/>
                                            </p:txEl>
                                          </p:spTgt>
                                        </p:tgtEl>
                                        <p:attrNameLst>
                                          <p:attrName>style.visibility</p:attrName>
                                        </p:attrNameLst>
                                      </p:cBhvr>
                                      <p:to>
                                        <p:strVal val="visible"/>
                                      </p:to>
                                    </p:set>
                                    <p:animEffect transition="in" filter="blinds(horizontal)">
                                      <p:cBhvr>
                                        <p:cTn id="125" dur="500"/>
                                        <p:tgtEl>
                                          <p:spTgt spid="1028">
                                            <p:txEl>
                                              <p:pRg st="4" end="4"/>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nodeType="clickEffect">
                                  <p:stCondLst>
                                    <p:cond delay="0"/>
                                  </p:stCondLst>
                                  <p:childTnLst>
                                    <p:set>
                                      <p:cBhvr>
                                        <p:cTn id="129" dur="1" fill="hold">
                                          <p:stCondLst>
                                            <p:cond delay="0"/>
                                          </p:stCondLst>
                                        </p:cTn>
                                        <p:tgtEl>
                                          <p:spTgt spid="1028">
                                            <p:txEl>
                                              <p:pRg st="5" end="5"/>
                                            </p:txEl>
                                          </p:spTgt>
                                        </p:tgtEl>
                                        <p:attrNameLst>
                                          <p:attrName>style.visibility</p:attrName>
                                        </p:attrNameLst>
                                      </p:cBhvr>
                                      <p:to>
                                        <p:strVal val="visible"/>
                                      </p:to>
                                    </p:set>
                                    <p:animEffect transition="in" filter="blinds(horizontal)">
                                      <p:cBhvr>
                                        <p:cTn id="130" dur="500"/>
                                        <p:tgtEl>
                                          <p:spTgt spid="10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p:bldP spid="27" grpId="0" animBg="1"/>
      <p:bldP spid="43" grpId="0"/>
      <p:bldP spid="46" grpId="0"/>
      <p:bldP spid="50" grpId="0"/>
      <p:bldP spid="54" grpId="0"/>
      <p:bldP spid="56" grpId="0"/>
      <p:bldP spid="5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1"/>
          <p:cNvSpPr txBox="1"/>
          <p:nvPr/>
        </p:nvSpPr>
        <p:spPr>
          <a:xfrm>
            <a:off x="208440" y="1368000"/>
            <a:ext cx="1591560" cy="666720"/>
          </a:xfrm>
          <a:prstGeom prst="rect">
            <a:avLst/>
          </a:prstGeom>
        </p:spPr>
        <p:txBody>
          <a:bodyPr wrap="none" lIns="90000" tIns="45000" rIns="90000" bIns="45000"/>
          <a:lstStyle/>
          <a:p>
            <a:r>
              <a:rPr lang="ru-RU" sz="2000"/>
              <a:t>Дано:</a:t>
            </a:r>
            <a:endParaRPr/>
          </a:p>
          <a:p>
            <a:endParaRPr/>
          </a:p>
        </p:txBody>
      </p:sp>
      <p:pic>
        <p:nvPicPr>
          <p:cNvPr id="4" name="Рисунок 3"/>
          <p:cNvPicPr/>
          <p:nvPr/>
        </p:nvPicPr>
        <p:blipFill>
          <a:blip r:embed="rId2" cstate="print"/>
          <a:stretch>
            <a:fillRect/>
          </a:stretch>
        </p:blipFill>
        <p:spPr>
          <a:xfrm>
            <a:off x="166680" y="1728000"/>
            <a:ext cx="1417320" cy="504000"/>
          </a:xfrm>
          <a:prstGeom prst="rect">
            <a:avLst/>
          </a:prstGeom>
        </p:spPr>
      </p:pic>
      <p:pic>
        <p:nvPicPr>
          <p:cNvPr id="5" name="Рисунок 4"/>
          <p:cNvPicPr/>
          <p:nvPr/>
        </p:nvPicPr>
        <p:blipFill>
          <a:blip r:embed="rId3" cstate="print"/>
          <a:stretch>
            <a:fillRect/>
          </a:stretch>
        </p:blipFill>
        <p:spPr>
          <a:xfrm>
            <a:off x="144000" y="2160000"/>
            <a:ext cx="1440000" cy="504000"/>
          </a:xfrm>
          <a:prstGeom prst="rect">
            <a:avLst/>
          </a:prstGeom>
        </p:spPr>
      </p:pic>
      <p:pic>
        <p:nvPicPr>
          <p:cNvPr id="6" name="Рисунок 5"/>
          <p:cNvPicPr/>
          <p:nvPr/>
        </p:nvPicPr>
        <p:blipFill>
          <a:blip r:embed="rId4" cstate="print"/>
          <a:stretch>
            <a:fillRect/>
          </a:stretch>
        </p:blipFill>
        <p:spPr>
          <a:xfrm>
            <a:off x="284760" y="2593080"/>
            <a:ext cx="795240" cy="646920"/>
          </a:xfrm>
          <a:prstGeom prst="rect">
            <a:avLst/>
          </a:prstGeom>
        </p:spPr>
      </p:pic>
      <p:pic>
        <p:nvPicPr>
          <p:cNvPr id="7" name="Рисунок 6"/>
          <p:cNvPicPr/>
          <p:nvPr/>
        </p:nvPicPr>
        <p:blipFill>
          <a:blip r:embed="rId5" cstate="print"/>
          <a:stretch>
            <a:fillRect/>
          </a:stretch>
        </p:blipFill>
        <p:spPr>
          <a:xfrm>
            <a:off x="288000" y="3456000"/>
            <a:ext cx="432000" cy="648000"/>
          </a:xfrm>
          <a:prstGeom prst="rect">
            <a:avLst/>
          </a:prstGeom>
        </p:spPr>
      </p:pic>
      <p:sp>
        <p:nvSpPr>
          <p:cNvPr id="8" name="Line 2"/>
          <p:cNvSpPr/>
          <p:nvPr/>
        </p:nvSpPr>
        <p:spPr>
          <a:xfrm>
            <a:off x="1800000" y="1368000"/>
            <a:ext cx="0" cy="2808000"/>
          </a:xfrm>
          <a:prstGeom prst="line">
            <a:avLst/>
          </a:prstGeom>
          <a:ln w="72000">
            <a:solidFill>
              <a:srgbClr val="000000"/>
            </a:solidFill>
            <a:round/>
          </a:ln>
        </p:spPr>
      </p:sp>
      <p:sp>
        <p:nvSpPr>
          <p:cNvPr id="9" name="Line 3"/>
          <p:cNvSpPr/>
          <p:nvPr/>
        </p:nvSpPr>
        <p:spPr>
          <a:xfrm>
            <a:off x="216000" y="3384000"/>
            <a:ext cx="1584000" cy="0"/>
          </a:xfrm>
          <a:prstGeom prst="line">
            <a:avLst/>
          </a:prstGeom>
          <a:ln w="72000">
            <a:solidFill>
              <a:srgbClr val="000000"/>
            </a:solidFill>
            <a:round/>
          </a:ln>
        </p:spPr>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4579"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45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0"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714876" y="1714488"/>
            <a:ext cx="1885950" cy="523875"/>
          </a:xfrm>
          <a:prstGeom prst="rect">
            <a:avLst/>
          </a:prstGeom>
          <a:noFill/>
        </p:spPr>
      </p:pic>
      <p:sp>
        <p:nvSpPr>
          <p:cNvPr id="24582" name="Rectangle 6"/>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458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3"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571736" y="2786058"/>
            <a:ext cx="1704975" cy="523875"/>
          </a:xfrm>
          <a:prstGeom prst="rect">
            <a:avLst/>
          </a:prstGeom>
          <a:noFill/>
        </p:spPr>
      </p:pic>
      <p:sp>
        <p:nvSpPr>
          <p:cNvPr id="24585" name="Rectangle 9"/>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458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6" name="Picture 10"/>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572000" y="2786058"/>
            <a:ext cx="1362075" cy="523875"/>
          </a:xfrm>
          <a:prstGeom prst="rect">
            <a:avLst/>
          </a:prstGeom>
          <a:noFill/>
        </p:spPr>
      </p:pic>
      <p:sp>
        <p:nvSpPr>
          <p:cNvPr id="24588" name="Rectangle 12"/>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459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9" name="Picture 1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643174" y="3714752"/>
            <a:ext cx="1114425" cy="276225"/>
          </a:xfrm>
          <a:prstGeom prst="rect">
            <a:avLst/>
          </a:prstGeom>
          <a:noFill/>
        </p:spPr>
      </p:pic>
      <p:sp>
        <p:nvSpPr>
          <p:cNvPr id="24591" name="Rectangle 15"/>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459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92" name="Picture 16"/>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2571736" y="4286256"/>
            <a:ext cx="1114425" cy="276225"/>
          </a:xfrm>
          <a:prstGeom prst="rect">
            <a:avLst/>
          </a:prstGeom>
          <a:noFill/>
        </p:spPr>
      </p:pic>
      <p:sp>
        <p:nvSpPr>
          <p:cNvPr id="24594" name="Rectangle 18"/>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459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95" name="Picture 19"/>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2571736" y="4929198"/>
            <a:ext cx="1514475" cy="523875"/>
          </a:xfrm>
          <a:prstGeom prst="rect">
            <a:avLst/>
          </a:prstGeom>
          <a:noFill/>
        </p:spPr>
      </p:pic>
      <p:sp>
        <p:nvSpPr>
          <p:cNvPr id="24597" name="Rectangle 21"/>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41" name="Picture 1"/>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2500298" y="1714488"/>
            <a:ext cx="1876187" cy="594126"/>
          </a:xfrm>
          <a:prstGeom prst="rect">
            <a:avLst/>
          </a:prstGeom>
          <a:noFill/>
        </p:spPr>
      </p:pic>
      <p:sp>
        <p:nvSpPr>
          <p:cNvPr id="10243" name="Rectangle 3"/>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repl">
                                        <p:cTn id="7" dur="500" fill="hold"/>
                                        <p:tgtEl>
                                          <p:spTgt spid="3"/>
                                        </p:tgtEl>
                                        <p:attrNameLst>
                                          <p:attrName>ppt_x</p:attrName>
                                        </p:attrNameLst>
                                      </p:cBhvr>
                                      <p:tavLst>
                                        <p:tav tm="0">
                                          <p:val>
                                            <p:strVal val="#ppt_x"/>
                                          </p:val>
                                        </p:tav>
                                        <p:tav tm="100000">
                                          <p:val>
                                            <p:strVal val="#ppt_x"/>
                                          </p:val>
                                        </p:tav>
                                      </p:tavLst>
                                    </p:anim>
                                    <p:anim calcmode="lin" valueType="num">
                                      <p:cBhvr additive="repl">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repl">
                                        <p:cTn id="11" dur="500" fill="hold"/>
                                        <p:tgtEl>
                                          <p:spTgt spid="4"/>
                                        </p:tgtEl>
                                        <p:attrNameLst>
                                          <p:attrName>ppt_x</p:attrName>
                                        </p:attrNameLst>
                                      </p:cBhvr>
                                      <p:tavLst>
                                        <p:tav tm="0">
                                          <p:val>
                                            <p:strVal val="#ppt_x"/>
                                          </p:val>
                                        </p:tav>
                                        <p:tav tm="100000">
                                          <p:val>
                                            <p:strVal val="#ppt_x"/>
                                          </p:val>
                                        </p:tav>
                                      </p:tavLst>
                                    </p:anim>
                                    <p:anim calcmode="lin" valueType="num">
                                      <p:cBhvr additive="repl">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repl">
                                        <p:cTn id="15" dur="500" fill="hold"/>
                                        <p:tgtEl>
                                          <p:spTgt spid="5"/>
                                        </p:tgtEl>
                                        <p:attrNameLst>
                                          <p:attrName>ppt_x</p:attrName>
                                        </p:attrNameLst>
                                      </p:cBhvr>
                                      <p:tavLst>
                                        <p:tav tm="0">
                                          <p:val>
                                            <p:strVal val="#ppt_x"/>
                                          </p:val>
                                        </p:tav>
                                        <p:tav tm="100000">
                                          <p:val>
                                            <p:strVal val="#ppt_x"/>
                                          </p:val>
                                        </p:tav>
                                      </p:tavLst>
                                    </p:anim>
                                    <p:anim calcmode="lin" valueType="num">
                                      <p:cBhvr additive="repl">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repl">
                                        <p:cTn id="19" dur="500" fill="hold"/>
                                        <p:tgtEl>
                                          <p:spTgt spid="6"/>
                                        </p:tgtEl>
                                        <p:attrNameLst>
                                          <p:attrName>ppt_x</p:attrName>
                                        </p:attrNameLst>
                                      </p:cBhvr>
                                      <p:tavLst>
                                        <p:tav tm="0">
                                          <p:val>
                                            <p:strVal val="#ppt_x"/>
                                          </p:val>
                                        </p:tav>
                                        <p:tav tm="100000">
                                          <p:val>
                                            <p:strVal val="#ppt_x"/>
                                          </p:val>
                                        </p:tav>
                                      </p:tavLst>
                                    </p:anim>
                                    <p:anim calcmode="lin" valueType="num">
                                      <p:cBhvr additive="repl">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repl">
                                        <p:cTn id="23" dur="500" fill="hold"/>
                                        <p:tgtEl>
                                          <p:spTgt spid="7"/>
                                        </p:tgtEl>
                                        <p:attrNameLst>
                                          <p:attrName>ppt_x</p:attrName>
                                        </p:attrNameLst>
                                      </p:cBhvr>
                                      <p:tavLst>
                                        <p:tav tm="0">
                                          <p:val>
                                            <p:strVal val="#ppt_x"/>
                                          </p:val>
                                        </p:tav>
                                        <p:tav tm="100000">
                                          <p:val>
                                            <p:strVal val="#ppt_x"/>
                                          </p:val>
                                        </p:tav>
                                      </p:tavLst>
                                    </p:anim>
                                    <p:anim calcmode="lin" valueType="num">
                                      <p:cBhvr additive="repl">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repl">
                                        <p:cTn id="27" dur="500" fill="hold"/>
                                        <p:tgtEl>
                                          <p:spTgt spid="8"/>
                                        </p:tgtEl>
                                        <p:attrNameLst>
                                          <p:attrName>ppt_x</p:attrName>
                                        </p:attrNameLst>
                                      </p:cBhvr>
                                      <p:tavLst>
                                        <p:tav tm="0">
                                          <p:val>
                                            <p:strVal val="#ppt_x"/>
                                          </p:val>
                                        </p:tav>
                                        <p:tav tm="100000">
                                          <p:val>
                                            <p:strVal val="#ppt_x"/>
                                          </p:val>
                                        </p:tav>
                                      </p:tavLst>
                                    </p:anim>
                                    <p:anim calcmode="lin" valueType="num">
                                      <p:cBhvr additive="repl">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repl">
                                        <p:cTn id="31" dur="500" fill="hold"/>
                                        <p:tgtEl>
                                          <p:spTgt spid="9"/>
                                        </p:tgtEl>
                                        <p:attrNameLst>
                                          <p:attrName>ppt_x</p:attrName>
                                        </p:attrNameLst>
                                      </p:cBhvr>
                                      <p:tavLst>
                                        <p:tav tm="0">
                                          <p:val>
                                            <p:strVal val="#ppt_x"/>
                                          </p:val>
                                        </p:tav>
                                        <p:tav tm="100000">
                                          <p:val>
                                            <p:strVal val="#ppt_x"/>
                                          </p:val>
                                        </p:tav>
                                      </p:tavLst>
                                    </p:anim>
                                    <p:anim calcmode="lin" valueType="num">
                                      <p:cBhvr additive="repl">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1"/>
                                        </p:tgtEl>
                                        <p:attrNameLst>
                                          <p:attrName>style.visibility</p:attrName>
                                        </p:attrNameLst>
                                      </p:cBhvr>
                                      <p:to>
                                        <p:strVal val="visible"/>
                                      </p:to>
                                    </p:set>
                                    <p:anim calcmode="lin" valueType="num">
                                      <p:cBhvr additive="base">
                                        <p:cTn id="37" dur="500" fill="hold"/>
                                        <p:tgtEl>
                                          <p:spTgt spid="10241"/>
                                        </p:tgtEl>
                                        <p:attrNameLst>
                                          <p:attrName>ppt_x</p:attrName>
                                        </p:attrNameLst>
                                      </p:cBhvr>
                                      <p:tavLst>
                                        <p:tav tm="0">
                                          <p:val>
                                            <p:strVal val="#ppt_x"/>
                                          </p:val>
                                        </p:tav>
                                        <p:tav tm="100000">
                                          <p:val>
                                            <p:strVal val="#ppt_x"/>
                                          </p:val>
                                        </p:tav>
                                      </p:tavLst>
                                    </p:anim>
                                    <p:anim calcmode="lin" valueType="num">
                                      <p:cBhvr additive="base">
                                        <p:cTn id="38" dur="500" fill="hold"/>
                                        <p:tgtEl>
                                          <p:spTgt spid="1024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4580"/>
                                        </p:tgtEl>
                                        <p:attrNameLst>
                                          <p:attrName>style.visibility</p:attrName>
                                        </p:attrNameLst>
                                      </p:cBhvr>
                                      <p:to>
                                        <p:strVal val="visible"/>
                                      </p:to>
                                    </p:set>
                                    <p:anim calcmode="lin" valueType="num">
                                      <p:cBhvr additive="base">
                                        <p:cTn id="43" dur="500" fill="hold"/>
                                        <p:tgtEl>
                                          <p:spTgt spid="24580"/>
                                        </p:tgtEl>
                                        <p:attrNameLst>
                                          <p:attrName>ppt_x</p:attrName>
                                        </p:attrNameLst>
                                      </p:cBhvr>
                                      <p:tavLst>
                                        <p:tav tm="0">
                                          <p:val>
                                            <p:strVal val="#ppt_x"/>
                                          </p:val>
                                        </p:tav>
                                        <p:tav tm="100000">
                                          <p:val>
                                            <p:strVal val="#ppt_x"/>
                                          </p:val>
                                        </p:tav>
                                      </p:tavLst>
                                    </p:anim>
                                    <p:anim calcmode="lin" valueType="num">
                                      <p:cBhvr additive="base">
                                        <p:cTn id="44"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4583"/>
                                        </p:tgtEl>
                                        <p:attrNameLst>
                                          <p:attrName>style.visibility</p:attrName>
                                        </p:attrNameLst>
                                      </p:cBhvr>
                                      <p:to>
                                        <p:strVal val="visible"/>
                                      </p:to>
                                    </p:set>
                                    <p:anim calcmode="lin" valueType="num">
                                      <p:cBhvr additive="base">
                                        <p:cTn id="49" dur="500" fill="hold"/>
                                        <p:tgtEl>
                                          <p:spTgt spid="24583"/>
                                        </p:tgtEl>
                                        <p:attrNameLst>
                                          <p:attrName>ppt_x</p:attrName>
                                        </p:attrNameLst>
                                      </p:cBhvr>
                                      <p:tavLst>
                                        <p:tav tm="0">
                                          <p:val>
                                            <p:strVal val="#ppt_x"/>
                                          </p:val>
                                        </p:tav>
                                        <p:tav tm="100000">
                                          <p:val>
                                            <p:strVal val="#ppt_x"/>
                                          </p:val>
                                        </p:tav>
                                      </p:tavLst>
                                    </p:anim>
                                    <p:anim calcmode="lin" valueType="num">
                                      <p:cBhvr additive="base">
                                        <p:cTn id="50" dur="500" fill="hold"/>
                                        <p:tgtEl>
                                          <p:spTgt spid="2458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4586"/>
                                        </p:tgtEl>
                                        <p:attrNameLst>
                                          <p:attrName>style.visibility</p:attrName>
                                        </p:attrNameLst>
                                      </p:cBhvr>
                                      <p:to>
                                        <p:strVal val="visible"/>
                                      </p:to>
                                    </p:set>
                                    <p:anim calcmode="lin" valueType="num">
                                      <p:cBhvr additive="base">
                                        <p:cTn id="55" dur="500" fill="hold"/>
                                        <p:tgtEl>
                                          <p:spTgt spid="24586"/>
                                        </p:tgtEl>
                                        <p:attrNameLst>
                                          <p:attrName>ppt_x</p:attrName>
                                        </p:attrNameLst>
                                      </p:cBhvr>
                                      <p:tavLst>
                                        <p:tav tm="0">
                                          <p:val>
                                            <p:strVal val="#ppt_x"/>
                                          </p:val>
                                        </p:tav>
                                        <p:tav tm="100000">
                                          <p:val>
                                            <p:strVal val="#ppt_x"/>
                                          </p:val>
                                        </p:tav>
                                      </p:tavLst>
                                    </p:anim>
                                    <p:anim calcmode="lin" valueType="num">
                                      <p:cBhvr additive="base">
                                        <p:cTn id="56" dur="500" fill="hold"/>
                                        <p:tgtEl>
                                          <p:spTgt spid="2458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4589"/>
                                        </p:tgtEl>
                                        <p:attrNameLst>
                                          <p:attrName>style.visibility</p:attrName>
                                        </p:attrNameLst>
                                      </p:cBhvr>
                                      <p:to>
                                        <p:strVal val="visible"/>
                                      </p:to>
                                    </p:set>
                                    <p:anim calcmode="lin" valueType="num">
                                      <p:cBhvr additive="base">
                                        <p:cTn id="61" dur="500" fill="hold"/>
                                        <p:tgtEl>
                                          <p:spTgt spid="24589"/>
                                        </p:tgtEl>
                                        <p:attrNameLst>
                                          <p:attrName>ppt_x</p:attrName>
                                        </p:attrNameLst>
                                      </p:cBhvr>
                                      <p:tavLst>
                                        <p:tav tm="0">
                                          <p:val>
                                            <p:strVal val="#ppt_x"/>
                                          </p:val>
                                        </p:tav>
                                        <p:tav tm="100000">
                                          <p:val>
                                            <p:strVal val="#ppt_x"/>
                                          </p:val>
                                        </p:tav>
                                      </p:tavLst>
                                    </p:anim>
                                    <p:anim calcmode="lin" valueType="num">
                                      <p:cBhvr additive="base">
                                        <p:cTn id="62" dur="500" fill="hold"/>
                                        <p:tgtEl>
                                          <p:spTgt spid="2458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4592"/>
                                        </p:tgtEl>
                                        <p:attrNameLst>
                                          <p:attrName>style.visibility</p:attrName>
                                        </p:attrNameLst>
                                      </p:cBhvr>
                                      <p:to>
                                        <p:strVal val="visible"/>
                                      </p:to>
                                    </p:set>
                                    <p:anim calcmode="lin" valueType="num">
                                      <p:cBhvr additive="base">
                                        <p:cTn id="67" dur="500" fill="hold"/>
                                        <p:tgtEl>
                                          <p:spTgt spid="24592"/>
                                        </p:tgtEl>
                                        <p:attrNameLst>
                                          <p:attrName>ppt_x</p:attrName>
                                        </p:attrNameLst>
                                      </p:cBhvr>
                                      <p:tavLst>
                                        <p:tav tm="0">
                                          <p:val>
                                            <p:strVal val="#ppt_x"/>
                                          </p:val>
                                        </p:tav>
                                        <p:tav tm="100000">
                                          <p:val>
                                            <p:strVal val="#ppt_x"/>
                                          </p:val>
                                        </p:tav>
                                      </p:tavLst>
                                    </p:anim>
                                    <p:anim calcmode="lin" valueType="num">
                                      <p:cBhvr additive="base">
                                        <p:cTn id="68" dur="500" fill="hold"/>
                                        <p:tgtEl>
                                          <p:spTgt spid="2459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4595"/>
                                        </p:tgtEl>
                                        <p:attrNameLst>
                                          <p:attrName>style.visibility</p:attrName>
                                        </p:attrNameLst>
                                      </p:cBhvr>
                                      <p:to>
                                        <p:strVal val="visible"/>
                                      </p:to>
                                    </p:set>
                                    <p:anim calcmode="lin" valueType="num">
                                      <p:cBhvr additive="base">
                                        <p:cTn id="73" dur="500" fill="hold"/>
                                        <p:tgtEl>
                                          <p:spTgt spid="24595"/>
                                        </p:tgtEl>
                                        <p:attrNameLst>
                                          <p:attrName>ppt_x</p:attrName>
                                        </p:attrNameLst>
                                      </p:cBhvr>
                                      <p:tavLst>
                                        <p:tav tm="0">
                                          <p:val>
                                            <p:strVal val="#ppt_x"/>
                                          </p:val>
                                        </p:tav>
                                        <p:tav tm="100000">
                                          <p:val>
                                            <p:strVal val="#ppt_x"/>
                                          </p:val>
                                        </p:tav>
                                      </p:tavLst>
                                    </p:anim>
                                    <p:anim calcmode="lin" valueType="num">
                                      <p:cBhvr additive="base">
                                        <p:cTn id="74" dur="500" fill="hold"/>
                                        <p:tgtEl>
                                          <p:spTgt spid="245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76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86050" y="1785926"/>
            <a:ext cx="3532918" cy="809627"/>
          </a:xfrm>
          <a:prstGeom prst="rect">
            <a:avLst/>
          </a:prstGeom>
          <a:noFill/>
        </p:spPr>
      </p:pic>
      <p:sp>
        <p:nvSpPr>
          <p:cNvPr id="27651" name="Rectangle 3"/>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76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86050" y="2714620"/>
            <a:ext cx="3393305" cy="1357322"/>
          </a:xfrm>
          <a:prstGeom prst="rect">
            <a:avLst/>
          </a:prstGeom>
          <a:noFill/>
        </p:spPr>
      </p:pic>
      <p:sp>
        <p:nvSpPr>
          <p:cNvPr id="27654" name="Rectangle 6"/>
          <p:cNvSpPr>
            <a:spLocks noChangeArrowheads="1"/>
          </p:cNvSpPr>
          <p:nvPr/>
        </p:nvSpPr>
        <p:spPr bwMode="auto">
          <a:xfrm>
            <a:off x="0" y="1181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7656" name="Rectangle 8"/>
          <p:cNvSpPr>
            <a:spLocks noChangeArrowheads="1"/>
          </p:cNvSpPr>
          <p:nvPr/>
        </p:nvSpPr>
        <p:spPr bwMode="auto">
          <a:xfrm>
            <a:off x="3286116" y="4714884"/>
            <a:ext cx="87293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Ответ:</a:t>
            </a:r>
            <a:endParaRPr kumimoji="0" lang="ru-RU" sz="2000" b="0" i="0" u="none" strike="noStrike" cap="none" normalizeH="0" baseline="0" dirty="0" smtClean="0">
              <a:ln>
                <a:noFill/>
              </a:ln>
              <a:solidFill>
                <a:schemeClr val="tx1"/>
              </a:solidFill>
              <a:effectLst/>
              <a:latin typeface="Arial" pitchFamily="34" charset="0"/>
            </a:endParaRPr>
          </a:p>
        </p:txBody>
      </p:sp>
      <p:pic>
        <p:nvPicPr>
          <p:cNvPr id="2765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429124" y="4572008"/>
            <a:ext cx="1334063" cy="785818"/>
          </a:xfrm>
          <a:prstGeom prst="rect">
            <a:avLst/>
          </a:prstGeom>
          <a:noFill/>
        </p:spPr>
      </p:pic>
      <p:sp>
        <p:nvSpPr>
          <p:cNvPr id="27657" name="Rectangle 9"/>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49"/>
                                        </p:tgtEl>
                                        <p:attrNameLst>
                                          <p:attrName>style.visibility</p:attrName>
                                        </p:attrNameLst>
                                      </p:cBhvr>
                                      <p:to>
                                        <p:strVal val="visible"/>
                                      </p:to>
                                    </p:set>
                                    <p:anim calcmode="lin" valueType="num">
                                      <p:cBhvr additive="base">
                                        <p:cTn id="7" dur="500" fill="hold"/>
                                        <p:tgtEl>
                                          <p:spTgt spid="27649"/>
                                        </p:tgtEl>
                                        <p:attrNameLst>
                                          <p:attrName>ppt_x</p:attrName>
                                        </p:attrNameLst>
                                      </p:cBhvr>
                                      <p:tavLst>
                                        <p:tav tm="0">
                                          <p:val>
                                            <p:strVal val="#ppt_x"/>
                                          </p:val>
                                        </p:tav>
                                        <p:tav tm="100000">
                                          <p:val>
                                            <p:strVal val="#ppt_x"/>
                                          </p:val>
                                        </p:tav>
                                      </p:tavLst>
                                    </p:anim>
                                    <p:anim calcmode="lin" valueType="num">
                                      <p:cBhvr additive="base">
                                        <p:cTn id="8" dur="500" fill="hold"/>
                                        <p:tgtEl>
                                          <p:spTgt spid="2764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652"/>
                                        </p:tgtEl>
                                        <p:attrNameLst>
                                          <p:attrName>style.visibility</p:attrName>
                                        </p:attrNameLst>
                                      </p:cBhvr>
                                      <p:to>
                                        <p:strVal val="visible"/>
                                      </p:to>
                                    </p:set>
                                    <p:anim calcmode="lin" valueType="num">
                                      <p:cBhvr additive="base">
                                        <p:cTn id="11" dur="500" fill="hold"/>
                                        <p:tgtEl>
                                          <p:spTgt spid="27652"/>
                                        </p:tgtEl>
                                        <p:attrNameLst>
                                          <p:attrName>ppt_x</p:attrName>
                                        </p:attrNameLst>
                                      </p:cBhvr>
                                      <p:tavLst>
                                        <p:tav tm="0">
                                          <p:val>
                                            <p:strVal val="#ppt_x"/>
                                          </p:val>
                                        </p:tav>
                                        <p:tav tm="100000">
                                          <p:val>
                                            <p:strVal val="#ppt_x"/>
                                          </p:val>
                                        </p:tav>
                                      </p:tavLst>
                                    </p:anim>
                                    <p:anim calcmode="lin" valueType="num">
                                      <p:cBhvr additive="base">
                                        <p:cTn id="12"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656"/>
                                        </p:tgtEl>
                                        <p:attrNameLst>
                                          <p:attrName>style.visibility</p:attrName>
                                        </p:attrNameLst>
                                      </p:cBhvr>
                                      <p:to>
                                        <p:strVal val="visible"/>
                                      </p:to>
                                    </p:set>
                                    <p:anim calcmode="lin" valueType="num">
                                      <p:cBhvr additive="base">
                                        <p:cTn id="17" dur="500" fill="hold"/>
                                        <p:tgtEl>
                                          <p:spTgt spid="27656"/>
                                        </p:tgtEl>
                                        <p:attrNameLst>
                                          <p:attrName>ppt_x</p:attrName>
                                        </p:attrNameLst>
                                      </p:cBhvr>
                                      <p:tavLst>
                                        <p:tav tm="0">
                                          <p:val>
                                            <p:strVal val="#ppt_x"/>
                                          </p:val>
                                        </p:tav>
                                        <p:tav tm="100000">
                                          <p:val>
                                            <p:strVal val="#ppt_x"/>
                                          </p:val>
                                        </p:tav>
                                      </p:tavLst>
                                    </p:anim>
                                    <p:anim calcmode="lin" valueType="num">
                                      <p:cBhvr additive="base">
                                        <p:cTn id="18" dur="500" fill="hold"/>
                                        <p:tgtEl>
                                          <p:spTgt spid="2765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7655"/>
                                        </p:tgtEl>
                                        <p:attrNameLst>
                                          <p:attrName>style.visibility</p:attrName>
                                        </p:attrNameLst>
                                      </p:cBhvr>
                                      <p:to>
                                        <p:strVal val="visible"/>
                                      </p:to>
                                    </p:set>
                                    <p:anim calcmode="lin" valueType="num">
                                      <p:cBhvr additive="base">
                                        <p:cTn id="23" dur="500" fill="hold"/>
                                        <p:tgtEl>
                                          <p:spTgt spid="27655"/>
                                        </p:tgtEl>
                                        <p:attrNameLst>
                                          <p:attrName>ppt_x</p:attrName>
                                        </p:attrNameLst>
                                      </p:cBhvr>
                                      <p:tavLst>
                                        <p:tav tm="0">
                                          <p:val>
                                            <p:strVal val="#ppt_x"/>
                                          </p:val>
                                        </p:tav>
                                        <p:tav tm="100000">
                                          <p:val>
                                            <p:strVal val="#ppt_x"/>
                                          </p:val>
                                        </p:tav>
                                      </p:tavLst>
                                    </p:anim>
                                    <p:anim calcmode="lin" valueType="num">
                                      <p:cBhvr additive="base">
                                        <p:cTn id="24" dur="500" fill="hold"/>
                                        <p:tgtEl>
                                          <p:spTgt spid="276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857232"/>
            <a:ext cx="6643734" cy="4071958"/>
          </a:xfrm>
        </p:spPr>
        <p:txBody>
          <a:bodyPr>
            <a:normAutofit fontScale="90000"/>
          </a:bodyPr>
          <a:lstStyle/>
          <a:p>
            <a:r>
              <a:rPr lang="ru-RU" sz="2700" dirty="0" smtClean="0">
                <a:solidFill>
                  <a:schemeClr val="tx1"/>
                </a:solidFill>
              </a:rPr>
              <a:t>Шайба массой      , скользящая по гладкой горизонтальной поверхности, налетает на лежащую неподвижно на той же поверхности более тяжелую шайбу такого же размера массой       . В результате  частично неупругого удара первая шайба остановилась, 75% ее первоначальной кинетической энергии перешло во внутреннюю энергию. Чему равно отношение масс       ?</a:t>
            </a:r>
            <a:r>
              <a:rPr lang="ru-RU" dirty="0" smtClean="0"/>
              <a:t/>
            </a:r>
            <a:br>
              <a:rPr lang="ru-RU" dirty="0" smtClean="0"/>
            </a:br>
            <a:endParaRPr lang="ru-RU" dirty="0"/>
          </a:p>
        </p:txBody>
      </p:sp>
      <p:pic>
        <p:nvPicPr>
          <p:cNvPr id="3" name="Рисунок 2"/>
          <p:cNvPicPr/>
          <p:nvPr/>
        </p:nvPicPr>
        <p:blipFill>
          <a:blip r:embed="rId2" cstate="print"/>
          <a:stretch>
            <a:fillRect/>
          </a:stretch>
        </p:blipFill>
        <p:spPr>
          <a:xfrm>
            <a:off x="6357950" y="2285992"/>
            <a:ext cx="720000" cy="360000"/>
          </a:xfrm>
          <a:prstGeom prst="rect">
            <a:avLst/>
          </a:prstGeom>
        </p:spPr>
      </p:pic>
      <p:pic>
        <p:nvPicPr>
          <p:cNvPr id="4" name="Рисунок 3"/>
          <p:cNvPicPr/>
          <p:nvPr/>
        </p:nvPicPr>
        <p:blipFill>
          <a:blip r:embed="rId3" cstate="print"/>
          <a:stretch>
            <a:fillRect/>
          </a:stretch>
        </p:blipFill>
        <p:spPr>
          <a:xfrm>
            <a:off x="4857752" y="4000504"/>
            <a:ext cx="500066" cy="785818"/>
          </a:xfrm>
          <a:prstGeom prst="rect">
            <a:avLst/>
          </a:prstGeom>
        </p:spPr>
      </p:pic>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662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71868" y="785794"/>
            <a:ext cx="428596" cy="460344"/>
          </a:xfrm>
          <a:prstGeom prst="rect">
            <a:avLst/>
          </a:prstGeom>
          <a:noFill/>
        </p:spPr>
      </p:pic>
      <p:sp>
        <p:nvSpPr>
          <p:cNvPr id="26627" name="Rectangle 3"/>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TextShape 1"/>
          <p:cNvSpPr txBox="1"/>
          <p:nvPr/>
        </p:nvSpPr>
        <p:spPr>
          <a:xfrm>
            <a:off x="288000" y="1584000"/>
            <a:ext cx="936000" cy="720720"/>
          </a:xfrm>
          <a:prstGeom prst="rect">
            <a:avLst/>
          </a:prstGeom>
        </p:spPr>
        <p:txBody>
          <a:bodyPr wrap="none" lIns="90000" tIns="45000" rIns="90000" bIns="45000"/>
          <a:lstStyle/>
          <a:p>
            <a:r>
              <a:rPr lang="ru-RU" sz="2000"/>
              <a:t>Дано</a:t>
            </a:r>
            <a:r>
              <a:rPr lang="ru-RU"/>
              <a:t>:</a:t>
            </a:r>
            <a:endParaRPr/>
          </a:p>
          <a:p>
            <a:endParaRPr/>
          </a:p>
        </p:txBody>
      </p:sp>
      <p:pic>
        <p:nvPicPr>
          <p:cNvPr id="4" name="Рисунок 3"/>
          <p:cNvPicPr/>
          <p:nvPr/>
        </p:nvPicPr>
        <p:blipFill>
          <a:blip r:embed="rId2" cstate="print"/>
          <a:stretch>
            <a:fillRect/>
          </a:stretch>
        </p:blipFill>
        <p:spPr>
          <a:xfrm>
            <a:off x="288000" y="2016000"/>
            <a:ext cx="504000" cy="360000"/>
          </a:xfrm>
          <a:prstGeom prst="rect">
            <a:avLst/>
          </a:prstGeom>
        </p:spPr>
      </p:pic>
      <p:pic>
        <p:nvPicPr>
          <p:cNvPr id="5" name="Рисунок 4"/>
          <p:cNvPicPr/>
          <p:nvPr/>
        </p:nvPicPr>
        <p:blipFill>
          <a:blip r:embed="rId3" cstate="print"/>
          <a:stretch>
            <a:fillRect/>
          </a:stretch>
        </p:blipFill>
        <p:spPr>
          <a:xfrm>
            <a:off x="288000" y="2448000"/>
            <a:ext cx="432000" cy="360000"/>
          </a:xfrm>
          <a:prstGeom prst="rect">
            <a:avLst/>
          </a:prstGeom>
        </p:spPr>
      </p:pic>
      <p:pic>
        <p:nvPicPr>
          <p:cNvPr id="6" name="Рисунок 5"/>
          <p:cNvPicPr/>
          <p:nvPr/>
        </p:nvPicPr>
        <p:blipFill>
          <a:blip r:embed="rId4" cstate="print"/>
          <a:stretch>
            <a:fillRect/>
          </a:stretch>
        </p:blipFill>
        <p:spPr>
          <a:xfrm>
            <a:off x="288000" y="2880000"/>
            <a:ext cx="945720" cy="576000"/>
          </a:xfrm>
          <a:prstGeom prst="rect">
            <a:avLst/>
          </a:prstGeom>
        </p:spPr>
      </p:pic>
      <p:pic>
        <p:nvPicPr>
          <p:cNvPr id="7" name="Рисунок 6"/>
          <p:cNvPicPr/>
          <p:nvPr/>
        </p:nvPicPr>
        <p:blipFill>
          <a:blip r:embed="rId5" cstate="print"/>
          <a:stretch>
            <a:fillRect/>
          </a:stretch>
        </p:blipFill>
        <p:spPr>
          <a:xfrm>
            <a:off x="360000" y="3816000"/>
            <a:ext cx="903960" cy="792000"/>
          </a:xfrm>
          <a:prstGeom prst="rect">
            <a:avLst/>
          </a:prstGeom>
        </p:spPr>
      </p:pic>
      <p:sp>
        <p:nvSpPr>
          <p:cNvPr id="8" name="Line 2"/>
          <p:cNvSpPr/>
          <p:nvPr/>
        </p:nvSpPr>
        <p:spPr>
          <a:xfrm>
            <a:off x="1584000" y="1584000"/>
            <a:ext cx="0" cy="3024000"/>
          </a:xfrm>
          <a:prstGeom prst="line">
            <a:avLst/>
          </a:prstGeom>
          <a:ln w="72000">
            <a:solidFill>
              <a:srgbClr val="000000"/>
            </a:solidFill>
            <a:round/>
          </a:ln>
        </p:spPr>
      </p:sp>
      <p:sp>
        <p:nvSpPr>
          <p:cNvPr id="9" name="Line 3"/>
          <p:cNvSpPr/>
          <p:nvPr/>
        </p:nvSpPr>
        <p:spPr>
          <a:xfrm>
            <a:off x="216000" y="3600000"/>
            <a:ext cx="1368000" cy="0"/>
          </a:xfrm>
          <a:prstGeom prst="line">
            <a:avLst/>
          </a:prstGeom>
          <a:ln w="72000">
            <a:solidFill>
              <a:srgbClr val="000000"/>
            </a:solidFill>
            <a:round/>
          </a:ln>
        </p:spPr>
      </p:sp>
      <p:sp>
        <p:nvSpPr>
          <p:cNvPr id="10" name="Line 4"/>
          <p:cNvSpPr/>
          <p:nvPr/>
        </p:nvSpPr>
        <p:spPr>
          <a:xfrm>
            <a:off x="1944000" y="2808000"/>
            <a:ext cx="2304000" cy="0"/>
          </a:xfrm>
          <a:prstGeom prst="line">
            <a:avLst/>
          </a:prstGeom>
          <a:ln w="36000">
            <a:solidFill>
              <a:srgbClr val="000000"/>
            </a:solidFill>
            <a:round/>
          </a:ln>
        </p:spPr>
      </p:sp>
      <p:sp>
        <p:nvSpPr>
          <p:cNvPr id="11" name="Line 5"/>
          <p:cNvSpPr/>
          <p:nvPr/>
        </p:nvSpPr>
        <p:spPr>
          <a:xfrm>
            <a:off x="5472000" y="2808000"/>
            <a:ext cx="2736000" cy="0"/>
          </a:xfrm>
          <a:prstGeom prst="line">
            <a:avLst/>
          </a:prstGeom>
          <a:ln w="36000">
            <a:solidFill>
              <a:srgbClr val="000000"/>
            </a:solidFill>
            <a:round/>
          </a:ln>
        </p:spPr>
      </p:sp>
      <p:sp>
        <p:nvSpPr>
          <p:cNvPr id="12" name="CustomShape 6"/>
          <p:cNvSpPr/>
          <p:nvPr/>
        </p:nvSpPr>
        <p:spPr>
          <a:xfrm>
            <a:off x="2088000" y="2520000"/>
            <a:ext cx="576000" cy="288000"/>
          </a:xfrm>
          <a:prstGeom prst="rect">
            <a:avLst/>
          </a:prstGeom>
          <a:noFill/>
          <a:ln w="36000">
            <a:solidFill>
              <a:srgbClr val="3465AF"/>
            </a:solidFill>
            <a:round/>
          </a:ln>
        </p:spPr>
      </p:sp>
      <p:sp>
        <p:nvSpPr>
          <p:cNvPr id="13" name="CustomShape 7"/>
          <p:cNvSpPr/>
          <p:nvPr/>
        </p:nvSpPr>
        <p:spPr>
          <a:xfrm>
            <a:off x="3600000" y="2520000"/>
            <a:ext cx="504000" cy="288000"/>
          </a:xfrm>
          <a:prstGeom prst="rect">
            <a:avLst/>
          </a:prstGeom>
          <a:noFill/>
          <a:ln w="36000">
            <a:solidFill>
              <a:srgbClr val="3465AF"/>
            </a:solidFill>
            <a:round/>
          </a:ln>
        </p:spPr>
      </p:sp>
      <p:sp>
        <p:nvSpPr>
          <p:cNvPr id="14" name="CustomShape 8"/>
          <p:cNvSpPr/>
          <p:nvPr/>
        </p:nvSpPr>
        <p:spPr>
          <a:xfrm>
            <a:off x="5688000" y="2520000"/>
            <a:ext cx="504000" cy="288000"/>
          </a:xfrm>
          <a:prstGeom prst="rect">
            <a:avLst/>
          </a:prstGeom>
          <a:noFill/>
          <a:ln w="36000">
            <a:solidFill>
              <a:srgbClr val="3465AF"/>
            </a:solidFill>
            <a:round/>
          </a:ln>
        </p:spPr>
      </p:sp>
      <p:sp>
        <p:nvSpPr>
          <p:cNvPr id="15" name="CustomShape 9"/>
          <p:cNvSpPr/>
          <p:nvPr/>
        </p:nvSpPr>
        <p:spPr>
          <a:xfrm>
            <a:off x="7128000" y="2520000"/>
            <a:ext cx="432000" cy="288000"/>
          </a:xfrm>
          <a:prstGeom prst="rect">
            <a:avLst/>
          </a:prstGeom>
          <a:noFill/>
          <a:ln w="36000">
            <a:solidFill>
              <a:srgbClr val="3465AF"/>
            </a:solidFill>
            <a:round/>
          </a:ln>
        </p:spPr>
      </p:sp>
      <p:sp>
        <p:nvSpPr>
          <p:cNvPr id="16" name="Line 10"/>
          <p:cNvSpPr/>
          <p:nvPr/>
        </p:nvSpPr>
        <p:spPr>
          <a:xfrm>
            <a:off x="2664000" y="2664000"/>
            <a:ext cx="504000" cy="0"/>
          </a:xfrm>
          <a:prstGeom prst="line">
            <a:avLst/>
          </a:prstGeom>
          <a:ln w="36000">
            <a:solidFill>
              <a:srgbClr val="000000"/>
            </a:solidFill>
            <a:round/>
            <a:tailEnd type="triangle" w="med" len="med"/>
          </a:ln>
        </p:spPr>
      </p:sp>
      <p:sp>
        <p:nvSpPr>
          <p:cNvPr id="17" name="Line 11"/>
          <p:cNvSpPr/>
          <p:nvPr/>
        </p:nvSpPr>
        <p:spPr>
          <a:xfrm>
            <a:off x="7560000" y="2664000"/>
            <a:ext cx="504000" cy="0"/>
          </a:xfrm>
          <a:prstGeom prst="line">
            <a:avLst/>
          </a:prstGeom>
          <a:ln w="36000">
            <a:solidFill>
              <a:srgbClr val="000000"/>
            </a:solidFill>
            <a:round/>
            <a:tailEnd type="triangle" w="med" len="med"/>
          </a:ln>
        </p:spPr>
      </p:sp>
      <p:pic>
        <p:nvPicPr>
          <p:cNvPr id="18" name="Рисунок 17"/>
          <p:cNvPicPr/>
          <p:nvPr/>
        </p:nvPicPr>
        <p:blipFill>
          <a:blip r:embed="rId2" cstate="print"/>
          <a:stretch>
            <a:fillRect/>
          </a:stretch>
        </p:blipFill>
        <p:spPr>
          <a:xfrm>
            <a:off x="1944000" y="2088000"/>
            <a:ext cx="504000" cy="360000"/>
          </a:xfrm>
          <a:prstGeom prst="rect">
            <a:avLst/>
          </a:prstGeom>
        </p:spPr>
      </p:pic>
      <p:pic>
        <p:nvPicPr>
          <p:cNvPr id="19" name="Рисунок 18"/>
          <p:cNvPicPr/>
          <p:nvPr/>
        </p:nvPicPr>
        <p:blipFill>
          <a:blip r:embed="rId2" cstate="print"/>
          <a:stretch>
            <a:fillRect/>
          </a:stretch>
        </p:blipFill>
        <p:spPr>
          <a:xfrm>
            <a:off x="5472000" y="2088000"/>
            <a:ext cx="504000" cy="360000"/>
          </a:xfrm>
          <a:prstGeom prst="rect">
            <a:avLst/>
          </a:prstGeom>
        </p:spPr>
      </p:pic>
      <p:pic>
        <p:nvPicPr>
          <p:cNvPr id="20" name="Рисунок 19"/>
          <p:cNvPicPr/>
          <p:nvPr/>
        </p:nvPicPr>
        <p:blipFill>
          <a:blip r:embed="rId3" cstate="print"/>
          <a:stretch>
            <a:fillRect/>
          </a:stretch>
        </p:blipFill>
        <p:spPr>
          <a:xfrm>
            <a:off x="3600000" y="2088000"/>
            <a:ext cx="432000" cy="360000"/>
          </a:xfrm>
          <a:prstGeom prst="rect">
            <a:avLst/>
          </a:prstGeom>
        </p:spPr>
      </p:pic>
      <p:pic>
        <p:nvPicPr>
          <p:cNvPr id="21" name="Рисунок 20"/>
          <p:cNvPicPr/>
          <p:nvPr/>
        </p:nvPicPr>
        <p:blipFill>
          <a:blip r:embed="rId3" cstate="print"/>
          <a:stretch>
            <a:fillRect/>
          </a:stretch>
        </p:blipFill>
        <p:spPr>
          <a:xfrm>
            <a:off x="7056000" y="2088000"/>
            <a:ext cx="432000" cy="360000"/>
          </a:xfrm>
          <a:prstGeom prst="rect">
            <a:avLst/>
          </a:prstGeom>
        </p:spPr>
      </p:pic>
      <p:pic>
        <p:nvPicPr>
          <p:cNvPr id="22" name="Рисунок 21"/>
          <p:cNvPicPr/>
          <p:nvPr/>
        </p:nvPicPr>
        <p:blipFill>
          <a:blip r:embed="rId6" cstate="print"/>
          <a:stretch>
            <a:fillRect/>
          </a:stretch>
        </p:blipFill>
        <p:spPr>
          <a:xfrm>
            <a:off x="6192000" y="2232000"/>
            <a:ext cx="522720" cy="302040"/>
          </a:xfrm>
          <a:prstGeom prst="rect">
            <a:avLst/>
          </a:prstGeom>
        </p:spPr>
      </p:pic>
      <p:pic>
        <p:nvPicPr>
          <p:cNvPr id="23" name="Рисунок 22"/>
          <p:cNvPicPr/>
          <p:nvPr/>
        </p:nvPicPr>
        <p:blipFill>
          <a:blip r:embed="rId7" cstate="print"/>
          <a:stretch>
            <a:fillRect/>
          </a:stretch>
        </p:blipFill>
        <p:spPr>
          <a:xfrm>
            <a:off x="2736000" y="2232000"/>
            <a:ext cx="346680" cy="302040"/>
          </a:xfrm>
          <a:prstGeom prst="rect">
            <a:avLst/>
          </a:prstGeom>
        </p:spPr>
      </p:pic>
      <p:sp>
        <p:nvSpPr>
          <p:cNvPr id="24" name="Line 12"/>
          <p:cNvSpPr/>
          <p:nvPr/>
        </p:nvSpPr>
        <p:spPr>
          <a:xfrm>
            <a:off x="2808000" y="2232000"/>
            <a:ext cx="360000" cy="0"/>
          </a:xfrm>
          <a:prstGeom prst="line">
            <a:avLst/>
          </a:prstGeom>
          <a:ln w="36000">
            <a:solidFill>
              <a:srgbClr val="000000"/>
            </a:solidFill>
            <a:round/>
            <a:tailEnd type="triangle" w="med" len="med"/>
          </a:ln>
        </p:spPr>
      </p:sp>
      <p:pic>
        <p:nvPicPr>
          <p:cNvPr id="25" name="Рисунок 24"/>
          <p:cNvPicPr/>
          <p:nvPr/>
        </p:nvPicPr>
        <p:blipFill>
          <a:blip r:embed="rId8" cstate="print"/>
          <a:stretch>
            <a:fillRect/>
          </a:stretch>
        </p:blipFill>
        <p:spPr>
          <a:xfrm>
            <a:off x="7908840" y="2278440"/>
            <a:ext cx="371160" cy="313560"/>
          </a:xfrm>
          <a:prstGeom prst="rect">
            <a:avLst/>
          </a:prstGeom>
        </p:spPr>
      </p:pic>
      <p:sp>
        <p:nvSpPr>
          <p:cNvPr id="26" name="Line 13"/>
          <p:cNvSpPr/>
          <p:nvPr/>
        </p:nvSpPr>
        <p:spPr>
          <a:xfrm>
            <a:off x="7992000" y="2278440"/>
            <a:ext cx="288000" cy="0"/>
          </a:xfrm>
          <a:prstGeom prst="line">
            <a:avLst/>
          </a:prstGeom>
          <a:ln w="36000">
            <a:solidFill>
              <a:srgbClr val="000000"/>
            </a:solidFill>
            <a:round/>
            <a:tailEnd type="triangle" w="med" len="med"/>
          </a:ln>
        </p:spPr>
      </p:sp>
      <p:pic>
        <p:nvPicPr>
          <p:cNvPr id="27" name="Рисунок 26"/>
          <p:cNvPicPr/>
          <p:nvPr/>
        </p:nvPicPr>
        <p:blipFill>
          <a:blip r:embed="rId9" cstate="print"/>
          <a:stretch>
            <a:fillRect/>
          </a:stretch>
        </p:blipFill>
        <p:spPr>
          <a:xfrm>
            <a:off x="4205160" y="2376000"/>
            <a:ext cx="762840" cy="313560"/>
          </a:xfrm>
          <a:prstGeom prst="rect">
            <a:avLst/>
          </a:prstGeom>
        </p:spPr>
      </p:pic>
      <p:pic>
        <p:nvPicPr>
          <p:cNvPr id="31" name="Рисунок 30"/>
          <p:cNvPicPr/>
          <p:nvPr/>
        </p:nvPicPr>
        <p:blipFill>
          <a:blip r:embed="rId10" cstate="print"/>
          <a:stretch>
            <a:fillRect/>
          </a:stretch>
        </p:blipFill>
        <p:spPr>
          <a:xfrm>
            <a:off x="5500694" y="3000372"/>
            <a:ext cx="1268078" cy="428628"/>
          </a:xfrm>
          <a:prstGeom prst="rect">
            <a:avLst/>
          </a:prstGeom>
        </p:spPr>
      </p:pic>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169" name="Picture 1"/>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1928794" y="3000372"/>
            <a:ext cx="1428750" cy="723900"/>
          </a:xfrm>
          <a:prstGeom prst="rect">
            <a:avLst/>
          </a:prstGeom>
          <a:noFill/>
        </p:spPr>
      </p:pic>
      <p:sp>
        <p:nvSpPr>
          <p:cNvPr id="71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171" name="Picture 3"/>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1785918" y="3929066"/>
            <a:ext cx="1304925" cy="723900"/>
          </a:xfrm>
          <a:prstGeom prst="rect">
            <a:avLst/>
          </a:prstGeom>
          <a:noFill/>
        </p:spPr>
      </p:pic>
      <p:sp>
        <p:nvSpPr>
          <p:cNvPr id="71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173"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3714744" y="3143248"/>
            <a:ext cx="1071570" cy="408217"/>
          </a:xfrm>
          <a:prstGeom prst="rect">
            <a:avLst/>
          </a:prstGeom>
          <a:noFill/>
        </p:spPr>
      </p:pic>
      <p:sp>
        <p:nvSpPr>
          <p:cNvPr id="71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175" name="Picture 7"/>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7072330" y="2928934"/>
            <a:ext cx="1304925" cy="571500"/>
          </a:xfrm>
          <a:prstGeom prst="rect">
            <a:avLst/>
          </a:prstGeom>
          <a:noFill/>
        </p:spPr>
      </p:pic>
      <p:sp>
        <p:nvSpPr>
          <p:cNvPr id="717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178" name="Picture 10"/>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5715008" y="3714752"/>
            <a:ext cx="1328747" cy="6429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repl">
                                        <p:cTn id="7" dur="500" fill="hold"/>
                                        <p:tgtEl>
                                          <p:spTgt spid="3"/>
                                        </p:tgtEl>
                                        <p:attrNameLst>
                                          <p:attrName>ppt_x</p:attrName>
                                        </p:attrNameLst>
                                      </p:cBhvr>
                                      <p:tavLst>
                                        <p:tav tm="0">
                                          <p:val>
                                            <p:strVal val="#ppt_x"/>
                                          </p:val>
                                        </p:tav>
                                        <p:tav tm="100000">
                                          <p:val>
                                            <p:strVal val="#ppt_x"/>
                                          </p:val>
                                        </p:tav>
                                      </p:tavLst>
                                    </p:anim>
                                    <p:anim calcmode="lin" valueType="num">
                                      <p:cBhvr additive="repl">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repl">
                                        <p:cTn id="11" dur="500" fill="hold"/>
                                        <p:tgtEl>
                                          <p:spTgt spid="4"/>
                                        </p:tgtEl>
                                        <p:attrNameLst>
                                          <p:attrName>ppt_x</p:attrName>
                                        </p:attrNameLst>
                                      </p:cBhvr>
                                      <p:tavLst>
                                        <p:tav tm="0">
                                          <p:val>
                                            <p:strVal val="#ppt_x"/>
                                          </p:val>
                                        </p:tav>
                                        <p:tav tm="100000">
                                          <p:val>
                                            <p:strVal val="#ppt_x"/>
                                          </p:val>
                                        </p:tav>
                                      </p:tavLst>
                                    </p:anim>
                                    <p:anim calcmode="lin" valueType="num">
                                      <p:cBhvr additive="repl">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repl">
                                        <p:cTn id="15" dur="500" fill="hold"/>
                                        <p:tgtEl>
                                          <p:spTgt spid="5"/>
                                        </p:tgtEl>
                                        <p:attrNameLst>
                                          <p:attrName>ppt_x</p:attrName>
                                        </p:attrNameLst>
                                      </p:cBhvr>
                                      <p:tavLst>
                                        <p:tav tm="0">
                                          <p:val>
                                            <p:strVal val="#ppt_x"/>
                                          </p:val>
                                        </p:tav>
                                        <p:tav tm="100000">
                                          <p:val>
                                            <p:strVal val="#ppt_x"/>
                                          </p:val>
                                        </p:tav>
                                      </p:tavLst>
                                    </p:anim>
                                    <p:anim calcmode="lin" valueType="num">
                                      <p:cBhvr additive="repl">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repl">
                                        <p:cTn id="19" dur="500" fill="hold"/>
                                        <p:tgtEl>
                                          <p:spTgt spid="6"/>
                                        </p:tgtEl>
                                        <p:attrNameLst>
                                          <p:attrName>ppt_x</p:attrName>
                                        </p:attrNameLst>
                                      </p:cBhvr>
                                      <p:tavLst>
                                        <p:tav tm="0">
                                          <p:val>
                                            <p:strVal val="#ppt_x"/>
                                          </p:val>
                                        </p:tav>
                                        <p:tav tm="100000">
                                          <p:val>
                                            <p:strVal val="#ppt_x"/>
                                          </p:val>
                                        </p:tav>
                                      </p:tavLst>
                                    </p:anim>
                                    <p:anim calcmode="lin" valueType="num">
                                      <p:cBhvr additive="repl">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repl">
                                        <p:cTn id="23" dur="500" fill="hold"/>
                                        <p:tgtEl>
                                          <p:spTgt spid="7"/>
                                        </p:tgtEl>
                                        <p:attrNameLst>
                                          <p:attrName>ppt_x</p:attrName>
                                        </p:attrNameLst>
                                      </p:cBhvr>
                                      <p:tavLst>
                                        <p:tav tm="0">
                                          <p:val>
                                            <p:strVal val="#ppt_x"/>
                                          </p:val>
                                        </p:tav>
                                        <p:tav tm="100000">
                                          <p:val>
                                            <p:strVal val="#ppt_x"/>
                                          </p:val>
                                        </p:tav>
                                      </p:tavLst>
                                    </p:anim>
                                    <p:anim calcmode="lin" valueType="num">
                                      <p:cBhvr additive="repl">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repl">
                                        <p:cTn id="27" dur="500" fill="hold"/>
                                        <p:tgtEl>
                                          <p:spTgt spid="8"/>
                                        </p:tgtEl>
                                        <p:attrNameLst>
                                          <p:attrName>ppt_x</p:attrName>
                                        </p:attrNameLst>
                                      </p:cBhvr>
                                      <p:tavLst>
                                        <p:tav tm="0">
                                          <p:val>
                                            <p:strVal val="#ppt_x"/>
                                          </p:val>
                                        </p:tav>
                                        <p:tav tm="100000">
                                          <p:val>
                                            <p:strVal val="#ppt_x"/>
                                          </p:val>
                                        </p:tav>
                                      </p:tavLst>
                                    </p:anim>
                                    <p:anim calcmode="lin" valueType="num">
                                      <p:cBhvr additive="repl">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repl">
                                        <p:cTn id="31" dur="500" fill="hold"/>
                                        <p:tgtEl>
                                          <p:spTgt spid="9"/>
                                        </p:tgtEl>
                                        <p:attrNameLst>
                                          <p:attrName>ppt_x</p:attrName>
                                        </p:attrNameLst>
                                      </p:cBhvr>
                                      <p:tavLst>
                                        <p:tav tm="0">
                                          <p:val>
                                            <p:strVal val="#ppt_x"/>
                                          </p:val>
                                        </p:tav>
                                        <p:tav tm="100000">
                                          <p:val>
                                            <p:strVal val="#ppt_x"/>
                                          </p:val>
                                        </p:tav>
                                      </p:tavLst>
                                    </p:anim>
                                    <p:anim calcmode="lin" valueType="num">
                                      <p:cBhvr additive="repl">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repl">
                                        <p:cTn id="37" dur="500" fill="hold"/>
                                        <p:tgtEl>
                                          <p:spTgt spid="10"/>
                                        </p:tgtEl>
                                        <p:attrNameLst>
                                          <p:attrName>ppt_x</p:attrName>
                                        </p:attrNameLst>
                                      </p:cBhvr>
                                      <p:tavLst>
                                        <p:tav tm="0">
                                          <p:val>
                                            <p:strVal val="#ppt_x"/>
                                          </p:val>
                                        </p:tav>
                                        <p:tav tm="100000">
                                          <p:val>
                                            <p:strVal val="#ppt_x"/>
                                          </p:val>
                                        </p:tav>
                                      </p:tavLst>
                                    </p:anim>
                                    <p:anim calcmode="lin" valueType="num">
                                      <p:cBhvr additive="repl">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repl">
                                        <p:cTn id="41" dur="500" fill="hold"/>
                                        <p:tgtEl>
                                          <p:spTgt spid="12"/>
                                        </p:tgtEl>
                                        <p:attrNameLst>
                                          <p:attrName>ppt_x</p:attrName>
                                        </p:attrNameLst>
                                      </p:cBhvr>
                                      <p:tavLst>
                                        <p:tav tm="0">
                                          <p:val>
                                            <p:strVal val="#ppt_x"/>
                                          </p:val>
                                        </p:tav>
                                        <p:tav tm="100000">
                                          <p:val>
                                            <p:strVal val="#ppt_x"/>
                                          </p:val>
                                        </p:tav>
                                      </p:tavLst>
                                    </p:anim>
                                    <p:anim calcmode="lin" valueType="num">
                                      <p:cBhvr additive="repl">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repl">
                                        <p:cTn id="45" dur="500" fill="hold"/>
                                        <p:tgtEl>
                                          <p:spTgt spid="13"/>
                                        </p:tgtEl>
                                        <p:attrNameLst>
                                          <p:attrName>ppt_x</p:attrName>
                                        </p:attrNameLst>
                                      </p:cBhvr>
                                      <p:tavLst>
                                        <p:tav tm="0">
                                          <p:val>
                                            <p:strVal val="#ppt_x"/>
                                          </p:val>
                                        </p:tav>
                                        <p:tav tm="100000">
                                          <p:val>
                                            <p:strVal val="#ppt_x"/>
                                          </p:val>
                                        </p:tav>
                                      </p:tavLst>
                                    </p:anim>
                                    <p:anim calcmode="lin" valueType="num">
                                      <p:cBhvr additive="repl">
                                        <p:cTn id="46" dur="500" fill="hold"/>
                                        <p:tgtEl>
                                          <p:spTgt spid="13"/>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repl">
                                        <p:cTn id="49" dur="500" fill="hold"/>
                                        <p:tgtEl>
                                          <p:spTgt spid="16"/>
                                        </p:tgtEl>
                                        <p:attrNameLst>
                                          <p:attrName>ppt_x</p:attrName>
                                        </p:attrNameLst>
                                      </p:cBhvr>
                                      <p:tavLst>
                                        <p:tav tm="0">
                                          <p:val>
                                            <p:strVal val="#ppt_x"/>
                                          </p:val>
                                        </p:tav>
                                        <p:tav tm="100000">
                                          <p:val>
                                            <p:strVal val="#ppt_x"/>
                                          </p:val>
                                        </p:tav>
                                      </p:tavLst>
                                    </p:anim>
                                    <p:anim calcmode="lin" valueType="num">
                                      <p:cBhvr additive="repl">
                                        <p:cTn id="50" dur="50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repl">
                                        <p:cTn id="53" dur="500" fill="hold"/>
                                        <p:tgtEl>
                                          <p:spTgt spid="18"/>
                                        </p:tgtEl>
                                        <p:attrNameLst>
                                          <p:attrName>ppt_x</p:attrName>
                                        </p:attrNameLst>
                                      </p:cBhvr>
                                      <p:tavLst>
                                        <p:tav tm="0">
                                          <p:val>
                                            <p:strVal val="#ppt_x"/>
                                          </p:val>
                                        </p:tav>
                                        <p:tav tm="100000">
                                          <p:val>
                                            <p:strVal val="#ppt_x"/>
                                          </p:val>
                                        </p:tav>
                                      </p:tavLst>
                                    </p:anim>
                                    <p:anim calcmode="lin" valueType="num">
                                      <p:cBhvr additive="repl">
                                        <p:cTn id="54" dur="500" fill="hold"/>
                                        <p:tgtEl>
                                          <p:spTgt spid="18"/>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repl">
                                        <p:cTn id="57" dur="500" fill="hold"/>
                                        <p:tgtEl>
                                          <p:spTgt spid="20"/>
                                        </p:tgtEl>
                                        <p:attrNameLst>
                                          <p:attrName>ppt_x</p:attrName>
                                        </p:attrNameLst>
                                      </p:cBhvr>
                                      <p:tavLst>
                                        <p:tav tm="0">
                                          <p:val>
                                            <p:strVal val="#ppt_x"/>
                                          </p:val>
                                        </p:tav>
                                        <p:tav tm="100000">
                                          <p:val>
                                            <p:strVal val="#ppt_x"/>
                                          </p:val>
                                        </p:tav>
                                      </p:tavLst>
                                    </p:anim>
                                    <p:anim calcmode="lin" valueType="num">
                                      <p:cBhvr additive="repl">
                                        <p:cTn id="58" dur="500" fill="hold"/>
                                        <p:tgtEl>
                                          <p:spTgt spid="20"/>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repl">
                                        <p:cTn id="61" dur="500" fill="hold"/>
                                        <p:tgtEl>
                                          <p:spTgt spid="23"/>
                                        </p:tgtEl>
                                        <p:attrNameLst>
                                          <p:attrName>ppt_x</p:attrName>
                                        </p:attrNameLst>
                                      </p:cBhvr>
                                      <p:tavLst>
                                        <p:tav tm="0">
                                          <p:val>
                                            <p:strVal val="#ppt_x"/>
                                          </p:val>
                                        </p:tav>
                                        <p:tav tm="100000">
                                          <p:val>
                                            <p:strVal val="#ppt_x"/>
                                          </p:val>
                                        </p:tav>
                                      </p:tavLst>
                                    </p:anim>
                                    <p:anim calcmode="lin" valueType="num">
                                      <p:cBhvr additive="repl">
                                        <p:cTn id="62" dur="500" fill="hold"/>
                                        <p:tgtEl>
                                          <p:spTgt spid="23"/>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additive="repl">
                                        <p:cTn id="65" dur="500" fill="hold"/>
                                        <p:tgtEl>
                                          <p:spTgt spid="24"/>
                                        </p:tgtEl>
                                        <p:attrNameLst>
                                          <p:attrName>ppt_x</p:attrName>
                                        </p:attrNameLst>
                                      </p:cBhvr>
                                      <p:tavLst>
                                        <p:tav tm="0">
                                          <p:val>
                                            <p:strVal val="#ppt_x"/>
                                          </p:val>
                                        </p:tav>
                                        <p:tav tm="100000">
                                          <p:val>
                                            <p:strVal val="#ppt_x"/>
                                          </p:val>
                                        </p:tav>
                                      </p:tavLst>
                                    </p:anim>
                                    <p:anim calcmode="lin" valueType="num">
                                      <p:cBhvr additive="repl">
                                        <p:cTn id="66" dur="500" fill="hold"/>
                                        <p:tgtEl>
                                          <p:spTgt spid="24"/>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additive="repl">
                                        <p:cTn id="69" dur="500" fill="hold"/>
                                        <p:tgtEl>
                                          <p:spTgt spid="27"/>
                                        </p:tgtEl>
                                        <p:attrNameLst>
                                          <p:attrName>ppt_x</p:attrName>
                                        </p:attrNameLst>
                                      </p:cBhvr>
                                      <p:tavLst>
                                        <p:tav tm="0">
                                          <p:val>
                                            <p:strVal val="#ppt_x"/>
                                          </p:val>
                                        </p:tav>
                                        <p:tav tm="100000">
                                          <p:val>
                                            <p:strVal val="#ppt_x"/>
                                          </p:val>
                                        </p:tav>
                                      </p:tavLst>
                                    </p:anim>
                                    <p:anim calcmode="lin" valueType="num">
                                      <p:cBhvr additive="repl">
                                        <p:cTn id="7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additive="repl">
                                        <p:cTn id="75" dur="500" fill="hold"/>
                                        <p:tgtEl>
                                          <p:spTgt spid="11"/>
                                        </p:tgtEl>
                                        <p:attrNameLst>
                                          <p:attrName>ppt_x</p:attrName>
                                        </p:attrNameLst>
                                      </p:cBhvr>
                                      <p:tavLst>
                                        <p:tav tm="0">
                                          <p:val>
                                            <p:strVal val="#ppt_x"/>
                                          </p:val>
                                        </p:tav>
                                        <p:tav tm="100000">
                                          <p:val>
                                            <p:strVal val="#ppt_x"/>
                                          </p:val>
                                        </p:tav>
                                      </p:tavLst>
                                    </p:anim>
                                    <p:anim calcmode="lin" valueType="num">
                                      <p:cBhvr additive="repl">
                                        <p:cTn id="76" dur="500" fill="hold"/>
                                        <p:tgtEl>
                                          <p:spTgt spid="11"/>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repl">
                                        <p:cTn id="79" dur="500" fill="hold"/>
                                        <p:tgtEl>
                                          <p:spTgt spid="14"/>
                                        </p:tgtEl>
                                        <p:attrNameLst>
                                          <p:attrName>ppt_x</p:attrName>
                                        </p:attrNameLst>
                                      </p:cBhvr>
                                      <p:tavLst>
                                        <p:tav tm="0">
                                          <p:val>
                                            <p:strVal val="#ppt_x"/>
                                          </p:val>
                                        </p:tav>
                                        <p:tav tm="100000">
                                          <p:val>
                                            <p:strVal val="#ppt_x"/>
                                          </p:val>
                                        </p:tav>
                                      </p:tavLst>
                                    </p:anim>
                                    <p:anim calcmode="lin" valueType="num">
                                      <p:cBhvr additive="repl">
                                        <p:cTn id="80" dur="500" fill="hold"/>
                                        <p:tgtEl>
                                          <p:spTgt spid="14"/>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additive="repl">
                                        <p:cTn id="83" dur="500" fill="hold"/>
                                        <p:tgtEl>
                                          <p:spTgt spid="15"/>
                                        </p:tgtEl>
                                        <p:attrNameLst>
                                          <p:attrName>ppt_x</p:attrName>
                                        </p:attrNameLst>
                                      </p:cBhvr>
                                      <p:tavLst>
                                        <p:tav tm="0">
                                          <p:val>
                                            <p:strVal val="#ppt_x"/>
                                          </p:val>
                                        </p:tav>
                                        <p:tav tm="100000">
                                          <p:val>
                                            <p:strVal val="#ppt_x"/>
                                          </p:val>
                                        </p:tav>
                                      </p:tavLst>
                                    </p:anim>
                                    <p:anim calcmode="lin" valueType="num">
                                      <p:cBhvr additive="repl">
                                        <p:cTn id="84" dur="500" fill="hold"/>
                                        <p:tgtEl>
                                          <p:spTgt spid="15"/>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additive="repl">
                                        <p:cTn id="87" dur="500" fill="hold"/>
                                        <p:tgtEl>
                                          <p:spTgt spid="17"/>
                                        </p:tgtEl>
                                        <p:attrNameLst>
                                          <p:attrName>ppt_x</p:attrName>
                                        </p:attrNameLst>
                                      </p:cBhvr>
                                      <p:tavLst>
                                        <p:tav tm="0">
                                          <p:val>
                                            <p:strVal val="#ppt_x"/>
                                          </p:val>
                                        </p:tav>
                                        <p:tav tm="100000">
                                          <p:val>
                                            <p:strVal val="#ppt_x"/>
                                          </p:val>
                                        </p:tav>
                                      </p:tavLst>
                                    </p:anim>
                                    <p:anim calcmode="lin" valueType="num">
                                      <p:cBhvr additive="repl">
                                        <p:cTn id="88" dur="500" fill="hold"/>
                                        <p:tgtEl>
                                          <p:spTgt spid="17"/>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additive="repl">
                                        <p:cTn id="91" dur="500" fill="hold"/>
                                        <p:tgtEl>
                                          <p:spTgt spid="19"/>
                                        </p:tgtEl>
                                        <p:attrNameLst>
                                          <p:attrName>ppt_x</p:attrName>
                                        </p:attrNameLst>
                                      </p:cBhvr>
                                      <p:tavLst>
                                        <p:tav tm="0">
                                          <p:val>
                                            <p:strVal val="#ppt_x"/>
                                          </p:val>
                                        </p:tav>
                                        <p:tav tm="100000">
                                          <p:val>
                                            <p:strVal val="#ppt_x"/>
                                          </p:val>
                                        </p:tav>
                                      </p:tavLst>
                                    </p:anim>
                                    <p:anim calcmode="lin" valueType="num">
                                      <p:cBhvr additive="repl">
                                        <p:cTn id="92" dur="500" fill="hold"/>
                                        <p:tgtEl>
                                          <p:spTgt spid="19"/>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additive="repl">
                                        <p:cTn id="95" dur="500" fill="hold"/>
                                        <p:tgtEl>
                                          <p:spTgt spid="21"/>
                                        </p:tgtEl>
                                        <p:attrNameLst>
                                          <p:attrName>ppt_x</p:attrName>
                                        </p:attrNameLst>
                                      </p:cBhvr>
                                      <p:tavLst>
                                        <p:tav tm="0">
                                          <p:val>
                                            <p:strVal val="#ppt_x"/>
                                          </p:val>
                                        </p:tav>
                                        <p:tav tm="100000">
                                          <p:val>
                                            <p:strVal val="#ppt_x"/>
                                          </p:val>
                                        </p:tav>
                                      </p:tavLst>
                                    </p:anim>
                                    <p:anim calcmode="lin" valueType="num">
                                      <p:cBhvr additive="repl">
                                        <p:cTn id="96" dur="500" fill="hold"/>
                                        <p:tgtEl>
                                          <p:spTgt spid="21"/>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22"/>
                                        </p:tgtEl>
                                        <p:attrNameLst>
                                          <p:attrName>style.visibility</p:attrName>
                                        </p:attrNameLst>
                                      </p:cBhvr>
                                      <p:to>
                                        <p:strVal val="visible"/>
                                      </p:to>
                                    </p:set>
                                    <p:anim calcmode="lin" valueType="num">
                                      <p:cBhvr additive="repl">
                                        <p:cTn id="99" dur="500" fill="hold"/>
                                        <p:tgtEl>
                                          <p:spTgt spid="22"/>
                                        </p:tgtEl>
                                        <p:attrNameLst>
                                          <p:attrName>ppt_x</p:attrName>
                                        </p:attrNameLst>
                                      </p:cBhvr>
                                      <p:tavLst>
                                        <p:tav tm="0">
                                          <p:val>
                                            <p:strVal val="#ppt_x"/>
                                          </p:val>
                                        </p:tav>
                                        <p:tav tm="100000">
                                          <p:val>
                                            <p:strVal val="#ppt_x"/>
                                          </p:val>
                                        </p:tav>
                                      </p:tavLst>
                                    </p:anim>
                                    <p:anim calcmode="lin" valueType="num">
                                      <p:cBhvr additive="repl">
                                        <p:cTn id="100" dur="500" fill="hold"/>
                                        <p:tgtEl>
                                          <p:spTgt spid="22"/>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repl">
                                        <p:cTn id="103" dur="500" fill="hold"/>
                                        <p:tgtEl>
                                          <p:spTgt spid="25"/>
                                        </p:tgtEl>
                                        <p:attrNameLst>
                                          <p:attrName>ppt_x</p:attrName>
                                        </p:attrNameLst>
                                      </p:cBhvr>
                                      <p:tavLst>
                                        <p:tav tm="0">
                                          <p:val>
                                            <p:strVal val="#ppt_x"/>
                                          </p:val>
                                        </p:tav>
                                        <p:tav tm="100000">
                                          <p:val>
                                            <p:strVal val="#ppt_x"/>
                                          </p:val>
                                        </p:tav>
                                      </p:tavLst>
                                    </p:anim>
                                    <p:anim calcmode="lin" valueType="num">
                                      <p:cBhvr additive="repl">
                                        <p:cTn id="104" dur="500" fill="hold"/>
                                        <p:tgtEl>
                                          <p:spTgt spid="25"/>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additive="repl">
                                        <p:cTn id="107" dur="500" fill="hold"/>
                                        <p:tgtEl>
                                          <p:spTgt spid="26"/>
                                        </p:tgtEl>
                                        <p:attrNameLst>
                                          <p:attrName>ppt_x</p:attrName>
                                        </p:attrNameLst>
                                      </p:cBhvr>
                                      <p:tavLst>
                                        <p:tav tm="0">
                                          <p:val>
                                            <p:strVal val="#ppt_x"/>
                                          </p:val>
                                        </p:tav>
                                        <p:tav tm="100000">
                                          <p:val>
                                            <p:strVal val="#ppt_x"/>
                                          </p:val>
                                        </p:tav>
                                      </p:tavLst>
                                    </p:anim>
                                    <p:anim calcmode="lin" valueType="num">
                                      <p:cBhvr additive="repl">
                                        <p:cTn id="10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nodeType="clickEffect">
                                  <p:stCondLst>
                                    <p:cond delay="0"/>
                                  </p:stCondLst>
                                  <p:childTnLst>
                                    <p:set>
                                      <p:cBhvr>
                                        <p:cTn id="112" dur="1" fill="hold">
                                          <p:stCondLst>
                                            <p:cond delay="0"/>
                                          </p:stCondLst>
                                        </p:cTn>
                                        <p:tgtEl>
                                          <p:spTgt spid="7169"/>
                                        </p:tgtEl>
                                        <p:attrNameLst>
                                          <p:attrName>style.visibility</p:attrName>
                                        </p:attrNameLst>
                                      </p:cBhvr>
                                      <p:to>
                                        <p:strVal val="visible"/>
                                      </p:to>
                                    </p:set>
                                    <p:animEffect transition="in" filter="blinds(horizontal)">
                                      <p:cBhvr>
                                        <p:cTn id="113" dur="500"/>
                                        <p:tgtEl>
                                          <p:spTgt spid="7169"/>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nodeType="clickEffect">
                                  <p:stCondLst>
                                    <p:cond delay="0"/>
                                  </p:stCondLst>
                                  <p:childTnLst>
                                    <p:set>
                                      <p:cBhvr>
                                        <p:cTn id="117" dur="1" fill="hold">
                                          <p:stCondLst>
                                            <p:cond delay="0"/>
                                          </p:stCondLst>
                                        </p:cTn>
                                        <p:tgtEl>
                                          <p:spTgt spid="7173"/>
                                        </p:tgtEl>
                                        <p:attrNameLst>
                                          <p:attrName>style.visibility</p:attrName>
                                        </p:attrNameLst>
                                      </p:cBhvr>
                                      <p:to>
                                        <p:strVal val="visible"/>
                                      </p:to>
                                    </p:set>
                                    <p:animEffect transition="in" filter="blinds(horizontal)">
                                      <p:cBhvr>
                                        <p:cTn id="118" dur="500"/>
                                        <p:tgtEl>
                                          <p:spTgt spid="7173"/>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ntr" presetSubtype="10" fill="hold" nodeType="clickEffect">
                                  <p:stCondLst>
                                    <p:cond delay="0"/>
                                  </p:stCondLst>
                                  <p:childTnLst>
                                    <p:set>
                                      <p:cBhvr>
                                        <p:cTn id="122" dur="1" fill="hold">
                                          <p:stCondLst>
                                            <p:cond delay="0"/>
                                          </p:stCondLst>
                                        </p:cTn>
                                        <p:tgtEl>
                                          <p:spTgt spid="7171"/>
                                        </p:tgtEl>
                                        <p:attrNameLst>
                                          <p:attrName>style.visibility</p:attrName>
                                        </p:attrNameLst>
                                      </p:cBhvr>
                                      <p:to>
                                        <p:strVal val="visible"/>
                                      </p:to>
                                    </p:set>
                                    <p:animEffect transition="in" filter="blinds(horizontal)">
                                      <p:cBhvr>
                                        <p:cTn id="123" dur="500"/>
                                        <p:tgtEl>
                                          <p:spTgt spid="7171"/>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nodeType="clickEffect">
                                  <p:stCondLst>
                                    <p:cond delay="0"/>
                                  </p:stCondLst>
                                  <p:childTnLst>
                                    <p:set>
                                      <p:cBhvr>
                                        <p:cTn id="127" dur="1" fill="hold">
                                          <p:stCondLst>
                                            <p:cond delay="0"/>
                                          </p:stCondLst>
                                        </p:cTn>
                                        <p:tgtEl>
                                          <p:spTgt spid="31"/>
                                        </p:tgtEl>
                                        <p:attrNameLst>
                                          <p:attrName>style.visibility</p:attrName>
                                        </p:attrNameLst>
                                      </p:cBhvr>
                                      <p:to>
                                        <p:strVal val="visible"/>
                                      </p:to>
                                    </p:set>
                                    <p:animEffect transition="in" filter="blinds(horizontal)">
                                      <p:cBhvr>
                                        <p:cTn id="128" dur="500"/>
                                        <p:tgtEl>
                                          <p:spTgt spid="31"/>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nodeType="clickEffect">
                                  <p:stCondLst>
                                    <p:cond delay="0"/>
                                  </p:stCondLst>
                                  <p:childTnLst>
                                    <p:set>
                                      <p:cBhvr>
                                        <p:cTn id="132" dur="1" fill="hold">
                                          <p:stCondLst>
                                            <p:cond delay="0"/>
                                          </p:stCondLst>
                                        </p:cTn>
                                        <p:tgtEl>
                                          <p:spTgt spid="7175"/>
                                        </p:tgtEl>
                                        <p:attrNameLst>
                                          <p:attrName>style.visibility</p:attrName>
                                        </p:attrNameLst>
                                      </p:cBhvr>
                                      <p:to>
                                        <p:strVal val="visible"/>
                                      </p:to>
                                    </p:set>
                                    <p:animEffect transition="in" filter="blinds(horizontal)">
                                      <p:cBhvr>
                                        <p:cTn id="133" dur="500"/>
                                        <p:tgtEl>
                                          <p:spTgt spid="7175"/>
                                        </p:tgtEl>
                                      </p:cBhvr>
                                    </p:animEffect>
                                  </p:childTnLst>
                                </p:cTn>
                              </p:par>
                            </p:childTnLst>
                          </p:cTn>
                        </p:par>
                      </p:childTnLst>
                    </p:cTn>
                  </p:par>
                  <p:par>
                    <p:cTn id="134" fill="hold">
                      <p:stCondLst>
                        <p:cond delay="indefinite"/>
                      </p:stCondLst>
                      <p:childTnLst>
                        <p:par>
                          <p:cTn id="135" fill="hold">
                            <p:stCondLst>
                              <p:cond delay="0"/>
                            </p:stCondLst>
                            <p:childTnLst>
                              <p:par>
                                <p:cTn id="136" presetID="3" presetClass="entr" presetSubtype="10" fill="hold" nodeType="clickEffect">
                                  <p:stCondLst>
                                    <p:cond delay="0"/>
                                  </p:stCondLst>
                                  <p:childTnLst>
                                    <p:set>
                                      <p:cBhvr>
                                        <p:cTn id="137" dur="1" fill="hold">
                                          <p:stCondLst>
                                            <p:cond delay="0"/>
                                          </p:stCondLst>
                                        </p:cTn>
                                        <p:tgtEl>
                                          <p:spTgt spid="7178"/>
                                        </p:tgtEl>
                                        <p:attrNameLst>
                                          <p:attrName>style.visibility</p:attrName>
                                        </p:attrNameLst>
                                      </p:cBhvr>
                                      <p:to>
                                        <p:strVal val="visible"/>
                                      </p:to>
                                    </p:set>
                                    <p:animEffect transition="in" filter="blinds(horizontal)">
                                      <p:cBhvr>
                                        <p:cTn id="138" dur="500"/>
                                        <p:tgtEl>
                                          <p:spTgt spid="7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cstate="print"/>
          <a:stretch>
            <a:fillRect/>
          </a:stretch>
        </p:blipFill>
        <p:spPr>
          <a:xfrm>
            <a:off x="3576960" y="1393200"/>
            <a:ext cx="1751040" cy="622800"/>
          </a:xfrm>
          <a:prstGeom prst="rect">
            <a:avLst/>
          </a:prstGeom>
        </p:spPr>
      </p:pic>
      <p:pic>
        <p:nvPicPr>
          <p:cNvPr id="4" name="Рисунок 3"/>
          <p:cNvPicPr/>
          <p:nvPr/>
        </p:nvPicPr>
        <p:blipFill>
          <a:blip r:embed="rId3" cstate="print"/>
          <a:stretch>
            <a:fillRect/>
          </a:stretch>
        </p:blipFill>
        <p:spPr>
          <a:xfrm>
            <a:off x="3600000" y="2085840"/>
            <a:ext cx="1355400" cy="768600"/>
          </a:xfrm>
          <a:prstGeom prst="rect">
            <a:avLst/>
          </a:prstGeom>
        </p:spPr>
      </p:pic>
      <p:pic>
        <p:nvPicPr>
          <p:cNvPr id="5" name="Рисунок 4"/>
          <p:cNvPicPr/>
          <p:nvPr/>
        </p:nvPicPr>
        <p:blipFill>
          <a:blip r:embed="rId4" cstate="print"/>
          <a:stretch>
            <a:fillRect/>
          </a:stretch>
        </p:blipFill>
        <p:spPr>
          <a:xfrm>
            <a:off x="3528000" y="2854440"/>
            <a:ext cx="1656000" cy="529560"/>
          </a:xfrm>
          <a:prstGeom prst="rect">
            <a:avLst/>
          </a:prstGeom>
        </p:spPr>
      </p:pic>
      <p:pic>
        <p:nvPicPr>
          <p:cNvPr id="6" name="Рисунок 5"/>
          <p:cNvPicPr/>
          <p:nvPr/>
        </p:nvPicPr>
        <p:blipFill>
          <a:blip r:embed="rId5" cstate="print"/>
          <a:stretch>
            <a:fillRect/>
          </a:stretch>
        </p:blipFill>
        <p:spPr>
          <a:xfrm>
            <a:off x="3096000" y="3456000"/>
            <a:ext cx="2664000" cy="1139400"/>
          </a:xfrm>
          <a:prstGeom prst="rect">
            <a:avLst/>
          </a:prstGeom>
        </p:spPr>
      </p:pic>
      <p:pic>
        <p:nvPicPr>
          <p:cNvPr id="7" name="Рисунок 6"/>
          <p:cNvPicPr/>
          <p:nvPr/>
        </p:nvPicPr>
        <p:blipFill>
          <a:blip r:embed="rId6" cstate="print"/>
          <a:stretch>
            <a:fillRect/>
          </a:stretch>
        </p:blipFill>
        <p:spPr>
          <a:xfrm>
            <a:off x="3096000" y="4595400"/>
            <a:ext cx="2592000" cy="1020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repl">
                                        <p:cTn id="7" dur="500" fill="hold"/>
                                        <p:tgtEl>
                                          <p:spTgt spid="3"/>
                                        </p:tgtEl>
                                        <p:attrNameLst>
                                          <p:attrName>ppt_x</p:attrName>
                                        </p:attrNameLst>
                                      </p:cBhvr>
                                      <p:tavLst>
                                        <p:tav tm="0">
                                          <p:val>
                                            <p:strVal val="#ppt_x"/>
                                          </p:val>
                                        </p:tav>
                                        <p:tav tm="100000">
                                          <p:val>
                                            <p:strVal val="#ppt_x"/>
                                          </p:val>
                                        </p:tav>
                                      </p:tavLst>
                                    </p:anim>
                                    <p:anim calcmode="lin" valueType="num">
                                      <p:cBhvr additive="repl">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repl">
                                        <p:cTn id="13" dur="500" fill="hold"/>
                                        <p:tgtEl>
                                          <p:spTgt spid="4"/>
                                        </p:tgtEl>
                                        <p:attrNameLst>
                                          <p:attrName>ppt_x</p:attrName>
                                        </p:attrNameLst>
                                      </p:cBhvr>
                                      <p:tavLst>
                                        <p:tav tm="0">
                                          <p:val>
                                            <p:strVal val="#ppt_x"/>
                                          </p:val>
                                        </p:tav>
                                        <p:tav tm="100000">
                                          <p:val>
                                            <p:strVal val="#ppt_x"/>
                                          </p:val>
                                        </p:tav>
                                      </p:tavLst>
                                    </p:anim>
                                    <p:anim calcmode="lin" valueType="num">
                                      <p:cBhvr additive="repl">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repl">
                                        <p:cTn id="19" dur="500" fill="hold"/>
                                        <p:tgtEl>
                                          <p:spTgt spid="5"/>
                                        </p:tgtEl>
                                        <p:attrNameLst>
                                          <p:attrName>ppt_x</p:attrName>
                                        </p:attrNameLst>
                                      </p:cBhvr>
                                      <p:tavLst>
                                        <p:tav tm="0">
                                          <p:val>
                                            <p:strVal val="#ppt_x"/>
                                          </p:val>
                                        </p:tav>
                                        <p:tav tm="100000">
                                          <p:val>
                                            <p:strVal val="#ppt_x"/>
                                          </p:val>
                                        </p:tav>
                                      </p:tavLst>
                                    </p:anim>
                                    <p:anim calcmode="lin" valueType="num">
                                      <p:cBhvr additive="repl">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repl">
                                        <p:cTn id="25" dur="500" fill="hold"/>
                                        <p:tgtEl>
                                          <p:spTgt spid="6"/>
                                        </p:tgtEl>
                                        <p:attrNameLst>
                                          <p:attrName>ppt_x</p:attrName>
                                        </p:attrNameLst>
                                      </p:cBhvr>
                                      <p:tavLst>
                                        <p:tav tm="0">
                                          <p:val>
                                            <p:strVal val="#ppt_x"/>
                                          </p:val>
                                        </p:tav>
                                        <p:tav tm="100000">
                                          <p:val>
                                            <p:strVal val="#ppt_x"/>
                                          </p:val>
                                        </p:tav>
                                      </p:tavLst>
                                    </p:anim>
                                    <p:anim calcmode="lin" valueType="num">
                                      <p:cBhvr additive="repl">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repl">
                                        <p:cTn id="31" dur="500" fill="hold"/>
                                        <p:tgtEl>
                                          <p:spTgt spid="7"/>
                                        </p:tgtEl>
                                        <p:attrNameLst>
                                          <p:attrName>ppt_x</p:attrName>
                                        </p:attrNameLst>
                                      </p:cBhvr>
                                      <p:tavLst>
                                        <p:tav tm="0">
                                          <p:val>
                                            <p:strVal val="#ppt_x"/>
                                          </p:val>
                                        </p:tav>
                                        <p:tav tm="100000">
                                          <p:val>
                                            <p:strVal val="#ppt_x"/>
                                          </p:val>
                                        </p:tav>
                                      </p:tavLst>
                                    </p:anim>
                                    <p:anim calcmode="lin" valueType="num">
                                      <p:cBhvr additive="repl">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cstate="print"/>
          <a:stretch>
            <a:fillRect/>
          </a:stretch>
        </p:blipFill>
        <p:spPr>
          <a:xfrm>
            <a:off x="3096000" y="1152000"/>
            <a:ext cx="3096000" cy="576000"/>
          </a:xfrm>
          <a:prstGeom prst="rect">
            <a:avLst/>
          </a:prstGeom>
        </p:spPr>
      </p:pic>
      <p:pic>
        <p:nvPicPr>
          <p:cNvPr id="4" name="Рисунок 3"/>
          <p:cNvPicPr/>
          <p:nvPr/>
        </p:nvPicPr>
        <p:blipFill>
          <a:blip r:embed="rId3" cstate="print"/>
          <a:stretch>
            <a:fillRect/>
          </a:stretch>
        </p:blipFill>
        <p:spPr>
          <a:xfrm>
            <a:off x="3240000" y="1800000"/>
            <a:ext cx="2736000" cy="576000"/>
          </a:xfrm>
          <a:prstGeom prst="rect">
            <a:avLst/>
          </a:prstGeom>
        </p:spPr>
      </p:pic>
      <p:pic>
        <p:nvPicPr>
          <p:cNvPr id="5" name="Рисунок 4"/>
          <p:cNvPicPr/>
          <p:nvPr/>
        </p:nvPicPr>
        <p:blipFill>
          <a:blip r:embed="rId4" cstate="print"/>
          <a:stretch>
            <a:fillRect/>
          </a:stretch>
        </p:blipFill>
        <p:spPr>
          <a:xfrm>
            <a:off x="3312000" y="2448000"/>
            <a:ext cx="2304000" cy="576000"/>
          </a:xfrm>
          <a:prstGeom prst="rect">
            <a:avLst/>
          </a:prstGeom>
        </p:spPr>
      </p:pic>
      <p:pic>
        <p:nvPicPr>
          <p:cNvPr id="6" name="Рисунок 5"/>
          <p:cNvPicPr/>
          <p:nvPr/>
        </p:nvPicPr>
        <p:blipFill>
          <a:blip r:embed="rId5" cstate="print"/>
          <a:stretch>
            <a:fillRect/>
          </a:stretch>
        </p:blipFill>
        <p:spPr>
          <a:xfrm>
            <a:off x="2232000" y="2833200"/>
            <a:ext cx="648000" cy="766800"/>
          </a:xfrm>
          <a:prstGeom prst="rect">
            <a:avLst/>
          </a:prstGeom>
        </p:spPr>
      </p:pic>
      <p:sp>
        <p:nvSpPr>
          <p:cNvPr id="7" name="TextShape 1"/>
          <p:cNvSpPr txBox="1"/>
          <p:nvPr/>
        </p:nvSpPr>
        <p:spPr>
          <a:xfrm>
            <a:off x="2880000" y="3149280"/>
            <a:ext cx="5184000" cy="666720"/>
          </a:xfrm>
          <a:prstGeom prst="rect">
            <a:avLst/>
          </a:prstGeom>
        </p:spPr>
        <p:txBody>
          <a:bodyPr wrap="none" lIns="90000" tIns="45000" rIns="90000" bIns="45000"/>
          <a:lstStyle/>
          <a:p>
            <a:r>
              <a:rPr lang="ru-RU" sz="2000"/>
              <a:t>найдем из закона сохранения импульса.</a:t>
            </a:r>
            <a:endParaRPr/>
          </a:p>
          <a:p>
            <a:endParaRPr/>
          </a:p>
        </p:txBody>
      </p:sp>
      <p:pic>
        <p:nvPicPr>
          <p:cNvPr id="8" name="Рисунок 7"/>
          <p:cNvPicPr/>
          <p:nvPr/>
        </p:nvPicPr>
        <p:blipFill>
          <a:blip r:embed="rId6" cstate="print"/>
          <a:stretch>
            <a:fillRect/>
          </a:stretch>
        </p:blipFill>
        <p:spPr>
          <a:xfrm>
            <a:off x="3456000" y="3672000"/>
            <a:ext cx="2304000" cy="485280"/>
          </a:xfrm>
          <a:prstGeom prst="rect">
            <a:avLst/>
          </a:prstGeom>
        </p:spPr>
      </p:pic>
      <p:pic>
        <p:nvPicPr>
          <p:cNvPr id="9" name="Рисунок 8"/>
          <p:cNvPicPr/>
          <p:nvPr/>
        </p:nvPicPr>
        <p:blipFill>
          <a:blip r:embed="rId7" cstate="print"/>
          <a:stretch>
            <a:fillRect/>
          </a:stretch>
        </p:blipFill>
        <p:spPr>
          <a:xfrm>
            <a:off x="3528000" y="4222800"/>
            <a:ext cx="2088000" cy="529200"/>
          </a:xfrm>
          <a:prstGeom prst="rect">
            <a:avLst/>
          </a:prstGeom>
        </p:spPr>
      </p:pic>
      <p:pic>
        <p:nvPicPr>
          <p:cNvPr id="10" name="Рисунок 9"/>
          <p:cNvPicPr/>
          <p:nvPr/>
        </p:nvPicPr>
        <p:blipFill>
          <a:blip r:embed="rId8" cstate="print"/>
          <a:stretch>
            <a:fillRect/>
          </a:stretch>
        </p:blipFill>
        <p:spPr>
          <a:xfrm>
            <a:off x="3744000" y="4851720"/>
            <a:ext cx="1476000" cy="8362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repl">
                                        <p:cTn id="7" dur="500" fill="hold"/>
                                        <p:tgtEl>
                                          <p:spTgt spid="4"/>
                                        </p:tgtEl>
                                        <p:attrNameLst>
                                          <p:attrName>ppt_x</p:attrName>
                                        </p:attrNameLst>
                                      </p:cBhvr>
                                      <p:tavLst>
                                        <p:tav tm="0">
                                          <p:val>
                                            <p:strVal val="#ppt_x"/>
                                          </p:val>
                                        </p:tav>
                                        <p:tav tm="100000">
                                          <p:val>
                                            <p:strVal val="#ppt_x"/>
                                          </p:val>
                                        </p:tav>
                                      </p:tavLst>
                                    </p:anim>
                                    <p:anim calcmode="lin" valueType="num">
                                      <p:cBhvr additive="repl">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repl">
                                        <p:cTn id="11" dur="500" fill="hold"/>
                                        <p:tgtEl>
                                          <p:spTgt spid="5"/>
                                        </p:tgtEl>
                                        <p:attrNameLst>
                                          <p:attrName>ppt_x</p:attrName>
                                        </p:attrNameLst>
                                      </p:cBhvr>
                                      <p:tavLst>
                                        <p:tav tm="0">
                                          <p:val>
                                            <p:strVal val="#ppt_x"/>
                                          </p:val>
                                        </p:tav>
                                        <p:tav tm="100000">
                                          <p:val>
                                            <p:strVal val="#ppt_x"/>
                                          </p:val>
                                        </p:tav>
                                      </p:tavLst>
                                    </p:anim>
                                    <p:anim calcmode="lin" valueType="num">
                                      <p:cBhvr additive="repl">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repl">
                                        <p:cTn id="17" dur="500" fill="hold"/>
                                        <p:tgtEl>
                                          <p:spTgt spid="6"/>
                                        </p:tgtEl>
                                        <p:attrNameLst>
                                          <p:attrName>ppt_x</p:attrName>
                                        </p:attrNameLst>
                                      </p:cBhvr>
                                      <p:tavLst>
                                        <p:tav tm="0">
                                          <p:val>
                                            <p:strVal val="#ppt_x"/>
                                          </p:val>
                                        </p:tav>
                                        <p:tav tm="100000">
                                          <p:val>
                                            <p:strVal val="#ppt_x"/>
                                          </p:val>
                                        </p:tav>
                                      </p:tavLst>
                                    </p:anim>
                                    <p:anim calcmode="lin" valueType="num">
                                      <p:cBhvr additive="repl">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charRg st="0" end="39"/>
                                            </p:txEl>
                                          </p:spTgt>
                                        </p:tgtEl>
                                        <p:attrNameLst>
                                          <p:attrName>style.visibility</p:attrName>
                                        </p:attrNameLst>
                                      </p:cBhvr>
                                      <p:to>
                                        <p:strVal val="visible"/>
                                      </p:to>
                                    </p:set>
                                    <p:anim calcmode="lin" valueType="num">
                                      <p:cBhvr additive="repl">
                                        <p:cTn id="23" dur="500" fill="hold"/>
                                        <p:tgtEl>
                                          <p:spTgt spid="7">
                                            <p:txEl>
                                              <p:charRg st="0" end="39"/>
                                            </p:txEl>
                                          </p:spTgt>
                                        </p:tgtEl>
                                        <p:attrNameLst>
                                          <p:attrName>ppt_x</p:attrName>
                                        </p:attrNameLst>
                                      </p:cBhvr>
                                      <p:tavLst>
                                        <p:tav tm="0">
                                          <p:val>
                                            <p:strVal val="#ppt_x"/>
                                          </p:val>
                                        </p:tav>
                                        <p:tav tm="100000">
                                          <p:val>
                                            <p:strVal val="#ppt_x"/>
                                          </p:val>
                                        </p:tav>
                                      </p:tavLst>
                                    </p:anim>
                                    <p:anim calcmode="lin" valueType="num">
                                      <p:cBhvr additive="repl">
                                        <p:cTn id="24" dur="500" fill="hold"/>
                                        <p:tgtEl>
                                          <p:spTgt spid="7">
                                            <p:txEl>
                                              <p:charRg st="0" end="39"/>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repl">
                                        <p:cTn id="29" dur="500" fill="hold"/>
                                        <p:tgtEl>
                                          <p:spTgt spid="8"/>
                                        </p:tgtEl>
                                        <p:attrNameLst>
                                          <p:attrName>ppt_x</p:attrName>
                                        </p:attrNameLst>
                                      </p:cBhvr>
                                      <p:tavLst>
                                        <p:tav tm="0">
                                          <p:val>
                                            <p:strVal val="#ppt_x"/>
                                          </p:val>
                                        </p:tav>
                                        <p:tav tm="100000">
                                          <p:val>
                                            <p:strVal val="#ppt_x"/>
                                          </p:val>
                                        </p:tav>
                                      </p:tavLst>
                                    </p:anim>
                                    <p:anim calcmode="lin" valueType="num">
                                      <p:cBhvr additive="repl">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repl">
                                        <p:cTn id="33" dur="500" fill="hold"/>
                                        <p:tgtEl>
                                          <p:spTgt spid="9"/>
                                        </p:tgtEl>
                                        <p:attrNameLst>
                                          <p:attrName>ppt_x</p:attrName>
                                        </p:attrNameLst>
                                      </p:cBhvr>
                                      <p:tavLst>
                                        <p:tav tm="0">
                                          <p:val>
                                            <p:strVal val="#ppt_x"/>
                                          </p:val>
                                        </p:tav>
                                        <p:tav tm="100000">
                                          <p:val>
                                            <p:strVal val="#ppt_x"/>
                                          </p:val>
                                        </p:tav>
                                      </p:tavLst>
                                    </p:anim>
                                    <p:anim calcmode="lin" valueType="num">
                                      <p:cBhvr additive="repl">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repl">
                                        <p:cTn id="37" dur="500" fill="hold"/>
                                        <p:tgtEl>
                                          <p:spTgt spid="10"/>
                                        </p:tgtEl>
                                        <p:attrNameLst>
                                          <p:attrName>ppt_x</p:attrName>
                                        </p:attrNameLst>
                                      </p:cBhvr>
                                      <p:tavLst>
                                        <p:tav tm="0">
                                          <p:val>
                                            <p:strVal val="#ppt_x"/>
                                          </p:val>
                                        </p:tav>
                                        <p:tav tm="100000">
                                          <p:val>
                                            <p:strVal val="#ppt_x"/>
                                          </p:val>
                                        </p:tav>
                                      </p:tavLst>
                                    </p:anim>
                                    <p:anim calcmode="lin" valueType="num">
                                      <p:cBhvr additive="repl">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cstate="print"/>
          <a:stretch>
            <a:fillRect/>
          </a:stretch>
        </p:blipFill>
        <p:spPr>
          <a:xfrm>
            <a:off x="3456000" y="1368000"/>
            <a:ext cx="1944000" cy="648000"/>
          </a:xfrm>
          <a:prstGeom prst="rect">
            <a:avLst/>
          </a:prstGeom>
        </p:spPr>
      </p:pic>
      <p:pic>
        <p:nvPicPr>
          <p:cNvPr id="4" name="Рисунок 3"/>
          <p:cNvPicPr/>
          <p:nvPr/>
        </p:nvPicPr>
        <p:blipFill>
          <a:blip r:embed="rId3" cstate="print"/>
          <a:stretch>
            <a:fillRect/>
          </a:stretch>
        </p:blipFill>
        <p:spPr>
          <a:xfrm>
            <a:off x="3528000" y="2166120"/>
            <a:ext cx="1735920" cy="641880"/>
          </a:xfrm>
          <a:prstGeom prst="rect">
            <a:avLst/>
          </a:prstGeom>
        </p:spPr>
      </p:pic>
      <p:pic>
        <p:nvPicPr>
          <p:cNvPr id="5" name="Рисунок 4"/>
          <p:cNvPicPr/>
          <p:nvPr/>
        </p:nvPicPr>
        <p:blipFill>
          <a:blip r:embed="rId4" cstate="print"/>
          <a:stretch>
            <a:fillRect/>
          </a:stretch>
        </p:blipFill>
        <p:spPr>
          <a:xfrm>
            <a:off x="3744000" y="2880000"/>
            <a:ext cx="1296000" cy="720000"/>
          </a:xfrm>
          <a:prstGeom prst="rect">
            <a:avLst/>
          </a:prstGeom>
        </p:spPr>
      </p:pic>
      <p:pic>
        <p:nvPicPr>
          <p:cNvPr id="6" name="Рисунок 5"/>
          <p:cNvPicPr/>
          <p:nvPr/>
        </p:nvPicPr>
        <p:blipFill>
          <a:blip r:embed="rId5" cstate="print"/>
          <a:stretch>
            <a:fillRect/>
          </a:stretch>
        </p:blipFill>
        <p:spPr>
          <a:xfrm>
            <a:off x="3672000" y="3816000"/>
            <a:ext cx="1440000" cy="720000"/>
          </a:xfrm>
          <a:prstGeom prst="rect">
            <a:avLst/>
          </a:prstGeom>
        </p:spPr>
      </p:pic>
      <p:sp>
        <p:nvSpPr>
          <p:cNvPr id="8" name="TextShape 1"/>
          <p:cNvSpPr txBox="1"/>
          <p:nvPr/>
        </p:nvSpPr>
        <p:spPr>
          <a:xfrm>
            <a:off x="3357554" y="5214950"/>
            <a:ext cx="1512000" cy="666720"/>
          </a:xfrm>
          <a:prstGeom prst="rect">
            <a:avLst/>
          </a:prstGeom>
        </p:spPr>
        <p:txBody>
          <a:bodyPr wrap="none" lIns="90000" tIns="45000" rIns="90000" bIns="45000"/>
          <a:lstStyle/>
          <a:p>
            <a:r>
              <a:rPr lang="ru-RU" sz="2000" dirty="0"/>
              <a:t>Ответ</a:t>
            </a:r>
            <a:r>
              <a:rPr lang="ru-RU" sz="2000" dirty="0" smtClean="0"/>
              <a:t>: 4</a:t>
            </a:r>
            <a:endParaRPr/>
          </a:p>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000100" y="1571612"/>
            <a:ext cx="7467600" cy="4873752"/>
          </a:xfrm>
        </p:spPr>
        <p:txBody>
          <a:bodyPr/>
          <a:lstStyle/>
          <a:p>
            <a:r>
              <a:rPr lang="ru-RU" dirty="0" smtClean="0"/>
              <a:t>Если на тело действуют внешние силы</a:t>
            </a:r>
            <a:endParaRPr lang="ru-RU" dirty="0"/>
          </a:p>
        </p:txBody>
      </p:sp>
      <p:pic>
        <p:nvPicPr>
          <p:cNvPr id="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86116" y="2357430"/>
            <a:ext cx="981075" cy="409575"/>
          </a:xfrm>
          <a:prstGeom prst="rect">
            <a:avLst/>
          </a:prstGeom>
          <a:noFill/>
        </p:spPr>
      </p:pic>
      <p:pic>
        <p:nvPicPr>
          <p:cNvPr id="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71538" y="3000372"/>
            <a:ext cx="2162175" cy="447675"/>
          </a:xfrm>
          <a:prstGeom prst="rect">
            <a:avLst/>
          </a:prstGeom>
          <a:noFill/>
        </p:spPr>
      </p:pic>
      <p:pic>
        <p:nvPicPr>
          <p:cNvPr id="6"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57554" y="3000372"/>
            <a:ext cx="1828800" cy="409575"/>
          </a:xfrm>
          <a:prstGeom prst="rect">
            <a:avLst/>
          </a:prstGeom>
          <a:noFill/>
        </p:spPr>
      </p:pic>
      <p:pic>
        <p:nvPicPr>
          <p:cNvPr id="7"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429256" y="3000372"/>
            <a:ext cx="1819275" cy="447675"/>
          </a:xfrm>
          <a:prstGeom prst="rect">
            <a:avLst/>
          </a:prstGeom>
          <a:noFill/>
        </p:spPr>
      </p:pic>
      <p:sp>
        <p:nvSpPr>
          <p:cNvPr id="8" name="Прямоугольник 7"/>
          <p:cNvSpPr/>
          <p:nvPr/>
        </p:nvSpPr>
        <p:spPr>
          <a:xfrm>
            <a:off x="571472" y="3857628"/>
            <a:ext cx="6929486" cy="830997"/>
          </a:xfrm>
          <a:prstGeom prst="rect">
            <a:avLst/>
          </a:prstGeom>
        </p:spPr>
        <p:txBody>
          <a:bodyPr wrap="square">
            <a:spAutoFit/>
          </a:bodyPr>
          <a:lstStyle/>
          <a:p>
            <a:pPr algn="ctr"/>
            <a:r>
              <a:rPr lang="ru-RU" sz="2400" b="1" dirty="0" smtClean="0"/>
              <a:t>Работа внешних сил равна изменению механической энергии</a:t>
            </a:r>
            <a:endParaRPr lang="ru-RU" sz="24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071538" y="1000108"/>
            <a:ext cx="7467600" cy="4873752"/>
          </a:xfrm>
        </p:spPr>
        <p:txBody>
          <a:bodyPr/>
          <a:lstStyle/>
          <a:p>
            <a:r>
              <a:rPr lang="ru-RU" dirty="0" smtClean="0"/>
              <a:t>Если на тело действуют силы сопротивления или силы трения</a:t>
            </a:r>
          </a:p>
          <a:p>
            <a:endParaRPr lang="ru-RU" dirty="0"/>
          </a:p>
        </p:txBody>
      </p:sp>
      <p:sp>
        <p:nvSpPr>
          <p:cNvPr id="4" name="Прямоугольник 3"/>
          <p:cNvSpPr/>
          <p:nvPr/>
        </p:nvSpPr>
        <p:spPr>
          <a:xfrm>
            <a:off x="1142976" y="3929066"/>
            <a:ext cx="6429420" cy="1200329"/>
          </a:xfrm>
          <a:prstGeom prst="rect">
            <a:avLst/>
          </a:prstGeom>
        </p:spPr>
        <p:txBody>
          <a:bodyPr wrap="square">
            <a:spAutoFit/>
          </a:bodyPr>
          <a:lstStyle/>
          <a:p>
            <a:pPr algn="ctr"/>
            <a:r>
              <a:rPr lang="ru-RU" sz="2400" b="1" dirty="0" smtClean="0"/>
              <a:t>Работа </a:t>
            </a:r>
            <a:r>
              <a:rPr lang="ru-RU" sz="2400" b="1" dirty="0" err="1" smtClean="0"/>
              <a:t>непотенциальных</a:t>
            </a:r>
            <a:r>
              <a:rPr lang="ru-RU" sz="2400" b="1" dirty="0" smtClean="0"/>
              <a:t> сил </a:t>
            </a:r>
          </a:p>
          <a:p>
            <a:pPr algn="ctr"/>
            <a:r>
              <a:rPr lang="ru-RU" sz="2400" b="1" dirty="0" smtClean="0"/>
              <a:t>равна изменению полной механической энергии системы</a:t>
            </a:r>
            <a:endParaRPr lang="ru-RU" sz="2400" b="1" dirty="0"/>
          </a:p>
        </p:txBody>
      </p:sp>
      <p:pic>
        <p:nvPicPr>
          <p:cNvPr id="5"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00364" y="2143116"/>
            <a:ext cx="981075" cy="409575"/>
          </a:xfrm>
          <a:prstGeom prst="rect">
            <a:avLst/>
          </a:prstGeom>
          <a:noFill/>
        </p:spPr>
      </p:pic>
      <p:pic>
        <p:nvPicPr>
          <p:cNvPr id="6"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00298" y="2928934"/>
            <a:ext cx="1771650" cy="40957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dirty="0" smtClean="0"/>
              <a:t>Если в результате столкновения тел энергия частично или полностью переходит во внутреннюю (т.е. выделяется тепло)</a:t>
            </a:r>
            <a:endParaRPr lang="ru-RU"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28926" y="3714752"/>
            <a:ext cx="2791066" cy="71438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28662" y="1928802"/>
            <a:ext cx="1861279" cy="461665"/>
          </a:xfrm>
          <a:prstGeom prst="rect">
            <a:avLst/>
          </a:prstGeom>
        </p:spPr>
        <p:txBody>
          <a:bodyPr wrap="none">
            <a:spAutoFit/>
          </a:bodyPr>
          <a:lstStyle/>
          <a:p>
            <a:pPr lvl="0" fontAlgn="base">
              <a:spcBef>
                <a:spcPct val="0"/>
              </a:spcBef>
              <a:spcAft>
                <a:spcPct val="0"/>
              </a:spcAft>
            </a:pPr>
            <a:r>
              <a:rPr lang="en-US" sz="2400" dirty="0" smtClean="0">
                <a:latin typeface="Calibri" pitchFamily="34" charset="0"/>
                <a:ea typeface="Times New Roman" pitchFamily="18" charset="0"/>
                <a:cs typeface="Times New Roman" pitchFamily="18" charset="0"/>
              </a:rPr>
              <a:t>A= m(</a:t>
            </a:r>
            <a:r>
              <a:rPr lang="en-US" sz="2400" dirty="0" err="1" smtClean="0">
                <a:latin typeface="Calibri" pitchFamily="34" charset="0"/>
                <a:ea typeface="Times New Roman" pitchFamily="18" charset="0"/>
                <a:cs typeface="Times New Roman" pitchFamily="18" charset="0"/>
              </a:rPr>
              <a:t>g+a</a:t>
            </a:r>
            <a:r>
              <a:rPr lang="en-US" sz="2400" dirty="0" smtClean="0">
                <a:latin typeface="Calibri" pitchFamily="34" charset="0"/>
                <a:ea typeface="Times New Roman" pitchFamily="18" charset="0"/>
                <a:cs typeface="Times New Roman" pitchFamily="18" charset="0"/>
              </a:rPr>
              <a:t>)*h;</a:t>
            </a:r>
            <a:endParaRPr lang="ru-RU" sz="2400" dirty="0" smtClean="0">
              <a:latin typeface="Arial" pitchFamily="34" charset="0"/>
            </a:endParaRPr>
          </a:p>
        </p:txBody>
      </p:sp>
      <p:pic>
        <p:nvPicPr>
          <p:cNvPr id="4" name="Picture 1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71538" y="2714620"/>
            <a:ext cx="5524500" cy="561975"/>
          </a:xfrm>
          <a:prstGeom prst="rect">
            <a:avLst/>
          </a:prstGeom>
          <a:noFill/>
        </p:spPr>
      </p:pic>
      <p:sp>
        <p:nvSpPr>
          <p:cNvPr id="5" name="Прямоугольник 4"/>
          <p:cNvSpPr/>
          <p:nvPr/>
        </p:nvSpPr>
        <p:spPr>
          <a:xfrm>
            <a:off x="1000100" y="3857628"/>
            <a:ext cx="2047740" cy="461665"/>
          </a:xfrm>
          <a:prstGeom prst="rect">
            <a:avLst/>
          </a:prstGeom>
        </p:spPr>
        <p:txBody>
          <a:bodyPr wrap="none">
            <a:spAutoFit/>
          </a:bodyPr>
          <a:lstStyle/>
          <a:p>
            <a:pPr lvl="0" eaLnBrk="0" fontAlgn="base" hangingPunct="0">
              <a:spcBef>
                <a:spcPct val="0"/>
              </a:spcBef>
              <a:spcAft>
                <a:spcPct val="0"/>
              </a:spcAft>
            </a:pPr>
            <a:r>
              <a:rPr lang="ru-RU" sz="2400" dirty="0" smtClean="0">
                <a:solidFill>
                  <a:prstClr val="black"/>
                </a:solidFill>
                <a:latin typeface="Calibri" pitchFamily="34" charset="0"/>
                <a:ea typeface="Times New Roman" pitchFamily="18" charset="0"/>
                <a:cs typeface="Times New Roman" pitchFamily="18" charset="0"/>
              </a:rPr>
              <a:t>Ответ:А=3кДж</a:t>
            </a:r>
            <a:endParaRPr lang="ru-RU" sz="2400" dirty="0" smtClean="0">
              <a:solidFill>
                <a:prstClr val="black"/>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b="1" dirty="0" smtClean="0"/>
              <a:t>Полная механическая энергия изолированной системы, в которой действуют только консервативные силы, сохраняется</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b="1" dirty="0" smtClean="0"/>
              <a:t>Изолированная система тел – </a:t>
            </a:r>
          </a:p>
          <a:p>
            <a:pPr>
              <a:buFont typeface="Wingdings" pitchFamily="2" charset="2"/>
              <a:buNone/>
            </a:pPr>
            <a:r>
              <a:rPr lang="ru-RU" b="1" dirty="0" smtClean="0"/>
              <a:t>  это система, ни на одну из точек которой не действуют внешние силы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b="1" dirty="0" smtClean="0"/>
              <a:t>Работа внешних сил равна изменению механической энергии. 	</a:t>
            </a:r>
            <a:endParaRPr lang="en-US" b="1" dirty="0" smtClean="0"/>
          </a:p>
        </p:txBody>
      </p:sp>
      <p:pic>
        <p:nvPicPr>
          <p:cNvPr id="3277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43042" y="2590797"/>
            <a:ext cx="981075" cy="409575"/>
          </a:xfrm>
          <a:prstGeom prst="rect">
            <a:avLst/>
          </a:prstGeom>
          <a:noFill/>
        </p:spPr>
      </p:pic>
      <p:pic>
        <p:nvPicPr>
          <p:cNvPr id="3277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3000372"/>
            <a:ext cx="2162175" cy="447675"/>
          </a:xfrm>
          <a:prstGeom prst="rect">
            <a:avLst/>
          </a:prstGeom>
          <a:noFill/>
        </p:spPr>
      </p:pic>
      <p:pic>
        <p:nvPicPr>
          <p:cNvPr id="32770"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28926" y="3000372"/>
            <a:ext cx="1828800" cy="409575"/>
          </a:xfrm>
          <a:prstGeom prst="rect">
            <a:avLst/>
          </a:prstGeom>
          <a:noFill/>
        </p:spPr>
      </p:pic>
      <p:pic>
        <p:nvPicPr>
          <p:cNvPr id="32769"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786314" y="3000372"/>
            <a:ext cx="1819275" cy="447675"/>
          </a:xfrm>
          <a:prstGeom prst="rect">
            <a:avLst/>
          </a:prstGeom>
          <a:noFill/>
        </p:spPr>
      </p:pic>
      <p:sp>
        <p:nvSpPr>
          <p:cNvPr id="32774" name="Rectangle 6"/>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2775" name="Rectangle 7"/>
          <p:cNvSpPr>
            <a:spLocks noChangeArrowheads="1"/>
          </p:cNvSpPr>
          <p:nvPr/>
        </p:nvSpPr>
        <p:spPr bwMode="auto">
          <a:xfrm>
            <a:off x="0" y="1314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2776" name="Rectangle 8"/>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2777" name="Rectangle 9"/>
          <p:cNvSpPr>
            <a:spLocks noChangeArrowheads="1"/>
          </p:cNvSpPr>
          <p:nvPr/>
        </p:nvSpPr>
        <p:spPr bwMode="auto">
          <a:xfrm>
            <a:off x="0" y="2171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b="1" dirty="0" smtClean="0"/>
              <a:t>Консервативная система –    это система тел, в которой действуют только потенциальные силы.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b="1" dirty="0" err="1" smtClean="0"/>
              <a:t>Непотенциальные</a:t>
            </a:r>
            <a:r>
              <a:rPr lang="ru-RU" b="1" dirty="0" smtClean="0"/>
              <a:t> силы </a:t>
            </a:r>
            <a:r>
              <a:rPr lang="ru-RU" dirty="0" smtClean="0"/>
              <a:t>- это силы, работа которых зависит от формы траектории, по которой перемещается материальная точка(тело).</a:t>
            </a:r>
          </a:p>
          <a:p>
            <a:r>
              <a:rPr lang="ru-RU" b="1" dirty="0" err="1" smtClean="0"/>
              <a:t>Непотенциальные</a:t>
            </a:r>
            <a:r>
              <a:rPr lang="ru-RU" b="1" dirty="0" smtClean="0"/>
              <a:t> силы </a:t>
            </a:r>
            <a:r>
              <a:rPr lang="ru-RU" dirty="0" smtClean="0"/>
              <a:t>– сила трения, сила сопротивления.</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750</TotalTime>
  <Words>567</Words>
  <Application>Microsoft Office PowerPoint</Application>
  <PresentationFormat>Экран (4:3)</PresentationFormat>
  <Paragraphs>103</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Эркер</vt:lpstr>
      <vt:lpstr>Закон изменения механической энергии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Алгоритм решения задач на изменение механической энергии</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Два шара одинаковой массы, двигаясь навстречу друг другу по одной прямой с одинаковыми скоростями, соударяются и выделяют количество теплоты 15Дж.   Найдите скорость каждого из шаров после удара, если кинетическая энергия каждого    из шаров до удара составляла 10Дж.  Сравните скорости тел после удара со скоростью тел до удара.</vt:lpstr>
      <vt:lpstr>Слайд 27</vt:lpstr>
      <vt:lpstr>Слайд 28</vt:lpstr>
      <vt:lpstr>Какая часть кинетической энергии перейдет в теплоту при неупругом столкновении двух одинаковых тел, движущихся до удара с равными скоростями, а после удара со скоростью в      раз меньше, чем до удара. </vt:lpstr>
      <vt:lpstr>Слайд 30</vt:lpstr>
      <vt:lpstr>Слайд 31</vt:lpstr>
      <vt:lpstr>Шайба массой      , скользящая по гладкой горизонтальной поверхности, налетает на лежащую неподвижно на той же поверхности более тяжелую шайбу такого же размера массой       . В результате  частично неупругого удара первая шайба остановилась, 75% ее первоначальной кинетической энергии перешло во внутреннюю энергию. Чему равно отношение масс       ? </vt:lpstr>
      <vt:lpstr>Слайд 33</vt:lpstr>
      <vt:lpstr>Слайд 34</vt:lpstr>
      <vt:lpstr>Слайд 35</vt:lpstr>
      <vt:lpstr>Слайд 36</vt:lpstr>
      <vt:lpstr>Слайд 37</vt:lpstr>
      <vt:lpstr>Слайд 38</vt:lpstr>
      <vt:lpstr>Слайд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1</cp:lastModifiedBy>
  <cp:revision>54</cp:revision>
  <dcterms:modified xsi:type="dcterms:W3CDTF">2015-12-02T20:19:45Z</dcterms:modified>
</cp:coreProperties>
</file>