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5"/>
  </p:notesMasterIdLst>
  <p:sldIdLst>
    <p:sldId id="316" r:id="rId2"/>
    <p:sldId id="318" r:id="rId3"/>
    <p:sldId id="308" r:id="rId4"/>
    <p:sldId id="283" r:id="rId5"/>
    <p:sldId id="284" r:id="rId6"/>
    <p:sldId id="286" r:id="rId7"/>
    <p:sldId id="287" r:id="rId8"/>
    <p:sldId id="313" r:id="rId9"/>
    <p:sldId id="290" r:id="rId10"/>
    <p:sldId id="291" r:id="rId11"/>
    <p:sldId id="292" r:id="rId12"/>
    <p:sldId id="293" r:id="rId13"/>
    <p:sldId id="306" r:id="rId14"/>
    <p:sldId id="307" r:id="rId15"/>
    <p:sldId id="298" r:id="rId16"/>
    <p:sldId id="299" r:id="rId17"/>
    <p:sldId id="300" r:id="rId18"/>
    <p:sldId id="301" r:id="rId19"/>
    <p:sldId id="297" r:id="rId20"/>
    <p:sldId id="302" r:id="rId21"/>
    <p:sldId id="303" r:id="rId22"/>
    <p:sldId id="305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99"/>
    <a:srgbClr val="000000"/>
    <a:srgbClr val="CC0000"/>
    <a:srgbClr val="C0C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8" autoAdjust="0"/>
  </p:normalViewPr>
  <p:slideViewPr>
    <p:cSldViewPr>
      <p:cViewPr varScale="1">
        <p:scale>
          <a:sx n="71" d="100"/>
          <a:sy n="71" d="100"/>
        </p:scale>
        <p:origin x="13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5389-2E75-40E5-9D51-6521DE4715A6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AF24-6518-4070-90F6-44FCE7FD5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BF7DD-EDD6-436C-A696-591AA9F363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7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424F9-8C58-4C30-A27B-B25766B8C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6F43-5F4B-4702-948A-BB5D65DE3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41E8-5250-478C-B6FC-FF041856E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9F9B-2F8F-4B56-8476-4C60183B6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E8D4-F4E0-41F1-9BEC-D6DB65181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ECED-5DD8-4FE9-B263-5C02A4558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9A37-3722-4D07-8FE2-63F03F1CE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61C7-0113-401C-8957-8B867E7B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DD3E-8AAB-4A11-BC9A-51DAF019B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5339-E457-45E9-AFA0-92489AFDF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C891-1DE7-4C7A-A882-4F070023A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BC7BD0D-CF28-406E-BA98-AC634D4D9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7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Documents and Settings\user\Рабочий стол\Орликова С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8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Определить значение объединения Франции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23.r.photoshare.ru/00233/0023977b472d09c42d3b673a8ebfa03f1c2112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5000"/>
            <a:ext cx="7560839" cy="4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Предпосылки объединения страны</a:t>
            </a:r>
          </a:p>
          <a:p>
            <a:pPr>
              <a:buNone/>
            </a:pPr>
            <a:r>
              <a:rPr lang="ru-RU" b="1" dirty="0" smtClean="0"/>
              <a:t>2. Кто был заинтересован в объединении страны</a:t>
            </a:r>
          </a:p>
          <a:p>
            <a:pPr>
              <a:buNone/>
            </a:pPr>
            <a:r>
              <a:rPr lang="ru-RU" b="1" dirty="0" smtClean="0"/>
              <a:t>3. Первые успехи объединения</a:t>
            </a:r>
          </a:p>
          <a:p>
            <a:pPr>
              <a:buNone/>
            </a:pPr>
            <a:r>
              <a:rPr lang="ru-RU" b="1" dirty="0" smtClean="0"/>
              <a:t>4. Генеральные штаты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920829"/>
          </a:xfrm>
        </p:spPr>
        <p:txBody>
          <a:bodyPr/>
          <a:lstStyle/>
          <a:p>
            <a:r>
              <a:rPr lang="ru-RU" dirty="0" smtClean="0"/>
              <a:t>Возникла необходимость </a:t>
            </a:r>
            <a:br>
              <a:rPr lang="ru-RU" dirty="0" smtClean="0"/>
            </a:br>
            <a:r>
              <a:rPr lang="ru-RU" dirty="0" smtClean="0"/>
              <a:t>в единой сильной власти короля, которая остановила бы войны и навела порядок в стране.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>
                <a:effectLst/>
                <a:latin typeface="+mn-lt"/>
              </a:rPr>
              <a:t>Кто выступил союзником короля в объединении страны?</a:t>
            </a:r>
            <a:endParaRPr lang="ru-RU" sz="3600" b="0" dirty="0">
              <a:effectLst/>
              <a:latin typeface="+mn-lt"/>
            </a:endParaRPr>
          </a:p>
        </p:txBody>
      </p:sp>
      <p:pic>
        <p:nvPicPr>
          <p:cNvPr id="4" name="Рисунок 4" descr="img374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3735"/>
            <a:ext cx="2530623" cy="24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678081"/>
            <a:ext cx="2725464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47013612_1530_pic_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18" y="1571625"/>
            <a:ext cx="277695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4330397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09120"/>
            <a:ext cx="38227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2927250" cy="215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Крестьяне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обращались к королю с письменными жалобами на своих сеньоров и получали защиту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32656"/>
            <a:ext cx="266429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Духовенство</a:t>
            </a:r>
            <a:r>
              <a:rPr lang="ru-RU" b="1" dirty="0" smtClean="0">
                <a:solidFill>
                  <a:schemeClr val="tx1"/>
                </a:solidFill>
              </a:rPr>
              <a:t> церковь несла большие потери от междоусобных войн и произвола феодалов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97424"/>
            <a:ext cx="2927250" cy="240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Горожане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получали от короля   грамоты на самоуправление, </a:t>
            </a:r>
            <a:r>
              <a:rPr lang="ru-RU" b="1" smtClean="0">
                <a:solidFill>
                  <a:schemeClr val="tx1"/>
                </a:solidFill>
              </a:rPr>
              <a:t>а города </a:t>
            </a:r>
            <a:r>
              <a:rPr lang="ru-RU" b="1" dirty="0" smtClean="0">
                <a:solidFill>
                  <a:schemeClr val="tx1"/>
                </a:solidFill>
              </a:rPr>
              <a:t>помогали </a:t>
            </a:r>
            <a:r>
              <a:rPr lang="ru-RU" b="1" smtClean="0">
                <a:solidFill>
                  <a:schemeClr val="tx1"/>
                </a:solidFill>
              </a:rPr>
              <a:t>королю деньгами и </a:t>
            </a:r>
            <a:r>
              <a:rPr lang="ru-RU" b="1" dirty="0" smtClean="0">
                <a:solidFill>
                  <a:schemeClr val="tx1"/>
                </a:solidFill>
              </a:rPr>
              <a:t>военными отрядами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9" y="3597424"/>
            <a:ext cx="3085726" cy="240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Мелкие и средние феодалы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борьбе с крестьянством нужна сильная королевская власть. Получить большие доходы на королевской службе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579440"/>
            <a:ext cx="4176464" cy="921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Кто был заинтересован в объединении страны?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732240" y="3040224"/>
            <a:ext cx="1008112" cy="5572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732240" y="2348880"/>
            <a:ext cx="1085663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8" idx="1"/>
            <a:endCxn id="8" idx="1"/>
          </p:cNvCxnSpPr>
          <p:nvPr/>
        </p:nvCxnSpPr>
        <p:spPr>
          <a:xfrm>
            <a:off x="2555776" y="304022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flipH="1">
            <a:off x="1331640" y="3040224"/>
            <a:ext cx="1224136" cy="5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1331640" y="2483024"/>
            <a:ext cx="1224136" cy="5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21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(1165–1223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130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375"/>
            <a:ext cx="3856038" cy="31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4211638" y="3701033"/>
            <a:ext cx="460883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Завоевал Нормандию, Анжу, Мен, Пуатье. Территория королевского домена увеличилась в 5 раз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1214 г. – битва при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Бувине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Король Филипп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отобрал у Англии почти все владения во Франции, оставив только часть Аквитании.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5045075"/>
            <a:ext cx="38877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Создал королевский совет. Назначал чиновников в разные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24815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Людовик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Святой (1226 – 1270)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25575"/>
            <a:ext cx="345598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95738" y="188913"/>
            <a:ext cx="5040312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Реформы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Судебная: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Создал королевский суд. Издавал законы, действовавшие на всей территории страны.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Налоговая: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создал счетную палату, отвечавшую за сбор налогов.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Денежная: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приказал чеканить полновесную золотую монету, принимавшуюся на всей территории Франции.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Военная: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создал наемную армию.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Запрещал междоусобные войны. Ввел правило «40 дней короля».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24815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Красивый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(1285 – 1314)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484784"/>
            <a:ext cx="3382963" cy="38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46538" y="941388"/>
            <a:ext cx="5076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Расширял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свои владения: при нем были присоединены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графство Шампань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королевство Наварра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Продавал и сдавал в аренду различные должности, проводил насильственные займы у городов.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Вошел в историю как «король-фальшивомонетчик»: приказал чеканить монету с примесью дешевых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металлов.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папой Римским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Бонифацием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0338" y="1052513"/>
            <a:ext cx="59753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борьбе  против Папы Римского Филипп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стремился заручиться поддержкой сословий. В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1302 г.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созвал Генеральные штаты.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285751"/>
            <a:ext cx="2809330" cy="29992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825" y="3141662"/>
            <a:ext cx="8893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Генеральные штаты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собрание представителей сословий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духовенства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дворянства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горожан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Короли созывали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Генеральные штаты, когда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хотели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налог, начать войну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31231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Заседание Генеральных штатов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7892" name="AutoShape 4" descr="https://img-fotki.yandex.ru/get/15592/251413519.103/0_509bdf_534e7cd6_XXL.jpg"/>
          <p:cNvSpPr>
            <a:spLocks noChangeAspect="1" noChangeArrowheads="1"/>
          </p:cNvSpPr>
          <p:nvPr/>
        </p:nvSpPr>
        <p:spPr bwMode="auto">
          <a:xfrm>
            <a:off x="155575" y="-2757488"/>
            <a:ext cx="8534400" cy="575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3" name="Picture 5" descr="C:\Documents and Settings\user\Рабочий стол\Орликова С\0_509bdf_534e7cd6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404813"/>
            <a:ext cx="8505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 Западной Европе </a:t>
            </a:r>
            <a:r>
              <a:rPr lang="ru-RU" sz="23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происходят </a:t>
            </a:r>
            <a:r>
              <a:rPr lang="ru-RU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изменения</a:t>
            </a:r>
            <a:r>
              <a:rPr lang="ru-RU" sz="23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23" y="1412776"/>
            <a:ext cx="410886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User\Desktop\Средневековый город\борона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1642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938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44475"/>
            <a:ext cx="4126359" cy="592082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Сословная монархия </a:t>
            </a:r>
            <a:r>
              <a:rPr lang="ru-RU" sz="2800" dirty="0" smtClean="0"/>
              <a:t>– государство, в котором королевская власть опиралась на собрание представителей сословий</a:t>
            </a:r>
            <a:endParaRPr lang="ru-RU" sz="2800" dirty="0"/>
          </a:p>
        </p:txBody>
      </p:sp>
      <p:pic>
        <p:nvPicPr>
          <p:cNvPr id="3" name="Рисунок 2" descr="1242148623_sobo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176413"/>
          </a:xfrm>
        </p:spPr>
        <p:txBody>
          <a:bodyPr/>
          <a:lstStyle/>
          <a:p>
            <a:pPr algn="ctr"/>
            <a:r>
              <a:rPr lang="ru-RU" dirty="0" smtClean="0"/>
              <a:t>В чем значение объединения Франции? </a:t>
            </a:r>
            <a:endParaRPr lang="ru-RU" dirty="0"/>
          </a:p>
        </p:txBody>
      </p:sp>
      <p:pic>
        <p:nvPicPr>
          <p:cNvPr id="1026" name="Picture 2" descr="http://i99.beon.ru/moip.msu.ru/html_files/j_kazdym_paris.files/image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88089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9928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Продолжи предложение: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Сегодня на уроке я узнал…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Сегодня на уроке мне понравилось…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Я испытывал трудности при…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403648" y="404664"/>
            <a:ext cx="66247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Домашнее </a:t>
            </a:r>
            <a:r>
              <a:rPr lang="ru-RU" sz="4400" b="1" dirty="0" smtClean="0">
                <a:solidFill>
                  <a:srgbClr val="FF0000"/>
                </a:solidFill>
              </a:rPr>
              <a:t>задание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7"/>
            <a:ext cx="80648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ru-RU" sz="3200" dirty="0"/>
              <a:t>§</a:t>
            </a:r>
            <a:r>
              <a:rPr lang="ru-RU" sz="3200" dirty="0" smtClean="0"/>
              <a:t>18; контурная карта с.5 задание 2, 3</a:t>
            </a:r>
            <a:endParaRPr lang="ru-RU" sz="3200" dirty="0"/>
          </a:p>
          <a:p>
            <a:pPr marL="514350" indent="-514350">
              <a:buFontTx/>
              <a:buAutoNum type="arabicParenR"/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2) </a:t>
            </a:r>
            <a:r>
              <a:rPr lang="ru-RU" sz="3200" i="1" dirty="0" smtClean="0">
                <a:solidFill>
                  <a:srgbClr val="FF0000"/>
                </a:solidFill>
              </a:rPr>
              <a:t>Творческое задание</a:t>
            </a:r>
            <a:r>
              <a:rPr lang="ru-RU" sz="3200" dirty="0" smtClean="0"/>
              <a:t>: составить кроссворд по теме урока или написать мини-сочинение по теме «Заседание Генеральных штатов»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Развитие торговли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043608" y="188641"/>
            <a:ext cx="7436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Рост городов Европы в </a:t>
            </a:r>
            <a:r>
              <a:rPr lang="en-US" sz="2400" b="1" dirty="0">
                <a:solidFill>
                  <a:srgbClr val="FF0000"/>
                </a:solidFill>
              </a:rPr>
              <a:t>XI – XIV </a:t>
            </a:r>
            <a:r>
              <a:rPr lang="ru-RU" sz="2400" b="1" dirty="0">
                <a:solidFill>
                  <a:srgbClr val="FF0000"/>
                </a:solidFill>
              </a:rPr>
              <a:t>веках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Централизованное государство –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66038" cy="5040560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государство в котором все земли объединены в единую  государственную территорию с сильной королевской властью, </a:t>
            </a:r>
          </a:p>
          <a:p>
            <a:pPr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едиными органами управления,  законами, налогами и постоянным войском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Характерные черты централизованного государства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Король – главный правитель страны</a:t>
            </a:r>
          </a:p>
          <a:p>
            <a:r>
              <a:rPr lang="ru-RU" dirty="0" smtClean="0"/>
              <a:t>Контроль короля над всеми землями</a:t>
            </a:r>
          </a:p>
          <a:p>
            <a:r>
              <a:rPr lang="ru-RU" dirty="0" smtClean="0"/>
              <a:t>Складывание единого аппарата управления</a:t>
            </a:r>
          </a:p>
          <a:p>
            <a:r>
              <a:rPr lang="ru-RU" dirty="0" smtClean="0"/>
              <a:t>Единые законы</a:t>
            </a:r>
          </a:p>
          <a:p>
            <a:r>
              <a:rPr lang="ru-RU" dirty="0" smtClean="0"/>
              <a:t>Единые деньги</a:t>
            </a:r>
          </a:p>
          <a:p>
            <a:r>
              <a:rPr lang="ru-RU" dirty="0" smtClean="0"/>
              <a:t>Постоянная армия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Documents and Settings\user\Рабочий стол\Орликова С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Сегодня на уроке я хочу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УЗНАТЬ…</a:t>
            </a:r>
          </a:p>
          <a:p>
            <a:endParaRPr lang="ru-RU" b="1" dirty="0"/>
          </a:p>
          <a:p>
            <a:r>
              <a:rPr lang="ru-RU" b="1" dirty="0"/>
              <a:t>ВЫЯСНИТЬ…</a:t>
            </a:r>
          </a:p>
          <a:p>
            <a:endParaRPr lang="ru-RU" b="1" dirty="0"/>
          </a:p>
          <a:p>
            <a:r>
              <a:rPr lang="ru-RU" b="1" dirty="0"/>
              <a:t>ПОНЯТЬ…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66038" cy="5619328"/>
          </a:xfrm>
        </p:spPr>
        <p:txBody>
          <a:bodyPr/>
          <a:lstStyle/>
          <a:p>
            <a:r>
              <a:rPr lang="ru-RU" b="1" dirty="0" smtClean="0"/>
              <a:t>Кто был заинтересован в объединении Франции?</a:t>
            </a:r>
          </a:p>
          <a:p>
            <a:endParaRPr lang="ru-RU" b="1" dirty="0" smtClean="0"/>
          </a:p>
          <a:p>
            <a:r>
              <a:rPr lang="ru-RU" b="1" dirty="0" smtClean="0"/>
              <a:t>Как проходило объединение Франции?</a:t>
            </a:r>
          </a:p>
          <a:p>
            <a:endParaRPr lang="ru-RU" b="1" dirty="0" smtClean="0"/>
          </a:p>
          <a:p>
            <a:r>
              <a:rPr lang="ru-RU" b="1" dirty="0" smtClean="0"/>
              <a:t>Почему началось объединение Франции?</a:t>
            </a:r>
          </a:p>
          <a:p>
            <a:endParaRPr lang="ru-RU" b="1" dirty="0" smtClean="0"/>
          </a:p>
          <a:p>
            <a:r>
              <a:rPr lang="ru-RU" b="1" dirty="0" smtClean="0"/>
              <a:t>В чем значение объединения страны?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FF9900"/>
        </a:dk1>
        <a:lt1>
          <a:srgbClr val="FFFFFF"/>
        </a:lt1>
        <a:dk2>
          <a:srgbClr val="B2B2B2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D5D5D5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1862</TotalTime>
  <Words>489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Трава</vt:lpstr>
      <vt:lpstr> </vt:lpstr>
      <vt:lpstr>Презентация PowerPoint</vt:lpstr>
      <vt:lpstr>Развитие торговли</vt:lpstr>
      <vt:lpstr>Презентация PowerPoint</vt:lpstr>
      <vt:lpstr>Централизованное государство –  </vt:lpstr>
      <vt:lpstr>Характерные черты централизованного государства</vt:lpstr>
      <vt:lpstr> </vt:lpstr>
      <vt:lpstr>Сегодня на уроке я хочу</vt:lpstr>
      <vt:lpstr>Презентация PowerPoint</vt:lpstr>
      <vt:lpstr>Определить значение объединения Франции</vt:lpstr>
      <vt:lpstr>ПЛАН УРОКА</vt:lpstr>
      <vt:lpstr>Возникла необходимость  в единой сильной власти короля, которая остановила бы войны и навела порядок в стране.</vt:lpstr>
      <vt:lpstr>Кто выступил союзником короля в объединении страны?</vt:lpstr>
      <vt:lpstr>Презентация PowerPoint</vt:lpstr>
      <vt:lpstr>Филипп II Август   (1165–1223) </vt:lpstr>
      <vt:lpstr>Людовик IX Святой (1226 – 1270)</vt:lpstr>
      <vt:lpstr>Филипп lV Красивый  (1285 – 1314)</vt:lpstr>
      <vt:lpstr>Презентация PowerPoint</vt:lpstr>
      <vt:lpstr>Заседание Генеральных штатов</vt:lpstr>
      <vt:lpstr>Сословная монархия – государство, в котором королевская власть опиралась на собрание представителей сословий</vt:lpstr>
      <vt:lpstr>В чем значение объединения Франции? </vt:lpstr>
      <vt:lpstr>Продолжи предложение:  Сегодня на уроке я узнал…  Сегодня на уроке мне понравилось…  Я испытывал трудности при…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средневековых городов. Городское ремесло»</dc:title>
  <dc:creator>User</dc:creator>
  <cp:lastModifiedBy>Даша</cp:lastModifiedBy>
  <cp:revision>77</cp:revision>
  <dcterms:created xsi:type="dcterms:W3CDTF">2014-10-14T09:48:42Z</dcterms:created>
  <dcterms:modified xsi:type="dcterms:W3CDTF">2017-05-07T15:27:48Z</dcterms:modified>
</cp:coreProperties>
</file>