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310" r:id="rId4"/>
    <p:sldId id="296" r:id="rId5"/>
    <p:sldId id="295" r:id="rId6"/>
    <p:sldId id="291" r:id="rId7"/>
    <p:sldId id="274" r:id="rId8"/>
    <p:sldId id="257" r:id="rId9"/>
    <p:sldId id="258" r:id="rId10"/>
    <p:sldId id="279" r:id="rId11"/>
    <p:sldId id="288" r:id="rId12"/>
    <p:sldId id="280" r:id="rId13"/>
    <p:sldId id="281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304" r:id="rId22"/>
    <p:sldId id="267" r:id="rId23"/>
    <p:sldId id="268" r:id="rId24"/>
    <p:sldId id="309" r:id="rId25"/>
    <p:sldId id="305" r:id="rId26"/>
    <p:sldId id="289" r:id="rId27"/>
    <p:sldId id="290" r:id="rId28"/>
    <p:sldId id="307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20" autoAdjust="0"/>
    <p:restoredTop sz="99568" autoAdjust="0"/>
  </p:normalViewPr>
  <p:slideViewPr>
    <p:cSldViewPr>
      <p:cViewPr varScale="1">
        <p:scale>
          <a:sx n="95" d="100"/>
          <a:sy n="95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324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55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978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9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806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2305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9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55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14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44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04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2115B-29E4-4935-8959-843A8BF47DEF}" type="datetimeFigureOut">
              <a:rPr lang="ru-RU" smtClean="0"/>
              <a:t>30.04.2017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5E425-C851-4AB6-A530-B045D8402F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2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2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1.jpeg"/><Relationship Id="rId7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un_symbol.svg?uselang=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53155" y="-101714"/>
            <a:ext cx="9608277" cy="7146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25309" y="1196752"/>
            <a:ext cx="96082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космоса 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преподавании математики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35122" y="5157192"/>
            <a:ext cx="95722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 учитель математики высшей категории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№50 им. Ю.А.Гагарина»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Словинская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рина Юрьевна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55375" y="-111968"/>
            <a:ext cx="9608277" cy="7146032"/>
          </a:xfrm>
          <a:prstGeom prst="rect">
            <a:avLst/>
          </a:prstGeom>
        </p:spPr>
      </p:pic>
      <p:pic>
        <p:nvPicPr>
          <p:cNvPr id="3" name="Picture 8" descr="Радиотелеско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67" y="188639"/>
            <a:ext cx="2663676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188274"/>
            <a:ext cx="34512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Радиотелескоп –  для изучения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астрономических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</p:txBody>
      </p:sp>
      <p:pic>
        <p:nvPicPr>
          <p:cNvPr id="5" name="Picture 6" descr="Оптические телескоп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504" y="121408"/>
            <a:ext cx="251694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24550" y="2188519"/>
            <a:ext cx="248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Оптический телескоп</a:t>
            </a:r>
          </a:p>
        </p:txBody>
      </p:sp>
      <p:pic>
        <p:nvPicPr>
          <p:cNvPr id="7" name="Picture 10" descr="Хабб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91" y="168693"/>
            <a:ext cx="259842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92252" y="2112318"/>
            <a:ext cx="2713061" cy="3438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Телескоп «Хаббл»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наблюдения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извержением вулкана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спутнике Юпитера Ио,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падением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кометы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Юпитера,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фотографирование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 Марса.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увидели мелкие детали поверхности всех планет Солнечной системы.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5660976"/>
            <a:ext cx="26354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«Галекс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>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галактиками космоса</a:t>
            </a:r>
            <a:r>
              <a:rPr lang="ru-RU" dirty="0"/>
              <a:t>.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Галекс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2" y="3212976"/>
            <a:ext cx="1980000" cy="246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25020" y="5657670"/>
            <a:ext cx="4002919" cy="92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РАТАН-600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Солнцем, другими звездами,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туманностями, галактиками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5364" name="Picture 4" descr=" РАТАН-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69" y="3209671"/>
            <a:ext cx="3845022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28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55376" y="-111968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5375" y="0"/>
            <a:ext cx="9608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космический измерительный инструмент «Озирис»</a:t>
            </a:r>
          </a:p>
        </p:txBody>
      </p:sp>
      <p:pic>
        <p:nvPicPr>
          <p:cNvPr id="4" name="Рисунок 3" descr="http://flatik.ru/flax/766/765166/765166_html_m58be68a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5" y="1309001"/>
            <a:ext cx="4528796" cy="3060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29132" y="1407840"/>
            <a:ext cx="4238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Двухбазовый дугомер-интерферометр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поколения «Озирис»,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возможно: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измерения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параллакса для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ближайших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звезд, отдаленных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звездных скоплений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галактик;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точное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координат на Земле,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совершенствования системы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ГЛОНАСС.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www.inasan.rssi.ru/pics/osiris/icrs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70" y="4092453"/>
            <a:ext cx="3600000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4581128"/>
            <a:ext cx="48965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инерциальной системы координат на оптических источниках позволяет решить самые важные задачи координатно-временного обеспечения страны,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т.к. все навигационные системы привязаны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звездным положениям.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68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55375" y="-111968"/>
            <a:ext cx="9608277" cy="714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897" y="116632"/>
            <a:ext cx="95706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радиуса Земли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arhivurokov.ru/videouroki/html/2015/03/12/98706327/98706327_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58855"/>
            <a:ext cx="2340000" cy="2340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4101167"/>
                <a:ext cx="5424615" cy="2792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Аналогичным способом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240 году до н.э.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определил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радиус Земли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древнегреческий математик, астроном,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географ и поэт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Эратосфен:</a:t>
                </a:r>
                <a:r>
                  <a:rPr lang="ru-RU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32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ru-RU" sz="3200" b="1" i="1" baseline="30000">
                        <a:solidFill>
                          <a:schemeClr val="bg1"/>
                        </a:solidFill>
                        <a:latin typeface="Cambria Math"/>
                      </a:rPr>
                      <m:t>           </m:t>
                    </m:r>
                    <m:r>
                      <a:rPr lang="ru-RU" sz="3200" b="1" i="1" baseline="30000" smtClean="0">
                        <a:solidFill>
                          <a:schemeClr val="bg1"/>
                        </a:solidFill>
                        <a:latin typeface="Cambria Math"/>
                      </a:rPr>
                      <m:t>          </m:t>
                    </m:r>
                    <m:r>
                      <a:rPr lang="ru-RU" sz="3200" b="1" i="1" baseline="3000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𝑳</m:t>
                        </m:r>
                      </m:num>
                      <m:den>
                        <m: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𝟖𝟎𝟎</m:t>
                        </m:r>
                      </m:den>
                    </m:f>
                  </m:oMath>
                </a14:m>
                <a:r>
                  <a:rPr lang="en-US" sz="3200" b="1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𝟑𝟔𝟎</m:t>
                        </m:r>
                        <m:r>
                          <a:rPr lang="en-US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°</m:t>
                        </m:r>
                      </m:num>
                      <m:den>
                        <m:r>
                          <a:rPr lang="en-US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  <m: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ru-RU" sz="3200" b="1" i="1" baseline="30000">
                            <a:solidFill>
                              <a:schemeClr val="bg1"/>
                            </a:solidFill>
                            <a:latin typeface="Cambria Math"/>
                          </a:rPr>
                          <m:t>°</m:t>
                        </m:r>
                      </m:den>
                    </m:f>
                  </m:oMath>
                </a14:m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01167"/>
                <a:ext cx="5424615" cy="2792239"/>
              </a:xfrm>
              <a:prstGeom prst="rect">
                <a:avLst/>
              </a:prstGeom>
              <a:blipFill rotWithShape="1">
                <a:blip r:embed="rId4"/>
                <a:stretch>
                  <a:fillRect t="-10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764652" y="1158855"/>
                <a:ext cx="4572000" cy="22880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ᴗАОВ = n = φ </a:t>
                </a:r>
                <a:r>
                  <a:rPr lang="ru-RU" sz="24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φ </a:t>
                </a:r>
                <a:r>
                  <a:rPr lang="ru-RU" sz="24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  <a:p>
                <a:pPr algn="ctr"/>
                <a:r>
                  <a:rPr lang="ru-RU" sz="20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(разность географических широт)</a:t>
                </a:r>
                <a:b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 = АВ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длина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дуги вдоль меридиана</a:t>
                </a:r>
                <a:b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т.к. 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4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4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ru-RU" sz="2400" i="1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360°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то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ru-RU" sz="2400" baseline="-25000">
                            <a:solidFill>
                              <a:schemeClr val="bg1"/>
                            </a:solidFill>
                            <a:latin typeface="Cambria Math"/>
                          </a:rPr>
                          <m:t>⊕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180°·е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652" y="1158855"/>
                <a:ext cx="4572000" cy="2288062"/>
              </a:xfrm>
              <a:prstGeom prst="rect">
                <a:avLst/>
              </a:prstGeom>
              <a:blipFill rotWithShape="1">
                <a:blip r:embed="rId5"/>
                <a:stretch>
                  <a:fillRect l="-667" t="-21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Эратосфен вычисляющий диаметр Земли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545"/>
          <a:stretch/>
        </p:blipFill>
        <p:spPr bwMode="auto">
          <a:xfrm>
            <a:off x="5431174" y="3322697"/>
            <a:ext cx="307202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83185" y="6150114"/>
            <a:ext cx="456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Эратосфен проводит наблюдения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размеров Земли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6" descr="Определение размера Земл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66" y="1132886"/>
            <a:ext cx="2667600" cy="23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4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55375" y="-111968"/>
            <a:ext cx="9608277" cy="7146032"/>
          </a:xfrm>
          <a:prstGeom prst="rect">
            <a:avLst/>
          </a:prstGeom>
        </p:spPr>
      </p:pic>
      <p:pic>
        <p:nvPicPr>
          <p:cNvPr id="4" name="Picture 2" descr="Армиллярная сфер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" t="4283" r="12381" b="8977"/>
          <a:stretch/>
        </p:blipFill>
        <p:spPr bwMode="auto">
          <a:xfrm>
            <a:off x="2959630" y="433317"/>
            <a:ext cx="28159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кафис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4"/>
          <a:stretch/>
        </p:blipFill>
        <p:spPr bwMode="auto">
          <a:xfrm>
            <a:off x="6047657" y="433317"/>
            <a:ext cx="284755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10307" y="4171310"/>
            <a:ext cx="3089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рмиллярная сфера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ратосфена – астрономический инструмент для определения экваториальных 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эклиптических координат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небесных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8809" y="4196529"/>
            <a:ext cx="3505246" cy="934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Солнечные часы Эратосфена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кафис – прибор для определения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ысоты Солнца над горизонтом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www.geografia.ru/images/eratosfen-jo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6" y="4232972"/>
            <a:ext cx="2469945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randewy.ru/astr/eratos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30" y="431762"/>
            <a:ext cx="22465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4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11968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16632"/>
            <a:ext cx="9396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расстояний до небесных тел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52121" y="1340768"/>
            <a:ext cx="360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астрономии нет единого универсального способа определения расстояний. 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перехода от близких небесных тел к более далеким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одни методы определения расстояний сменяют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триангуляции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эхолокации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радиолокации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лазерной локации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flatik.ru/flax/766/765166/765166_html_m273aff18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3400"/>
          <a:stretch/>
        </p:blipFill>
        <p:spPr bwMode="auto">
          <a:xfrm>
            <a:off x="277543" y="1484784"/>
            <a:ext cx="5220000" cy="32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83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11968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277" y="116632"/>
            <a:ext cx="9608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асстояние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любой звезды или Луны измеряют методом триангуляции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https://www.metod-kopilka.ru/images/doc/20/13818/img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60" t="51587" r="3156" b="4762"/>
          <a:stretch/>
        </p:blipFill>
        <p:spPr bwMode="auto">
          <a:xfrm>
            <a:off x="432453" y="1675339"/>
            <a:ext cx="4869746" cy="355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5220072" y="1418643"/>
                <a:ext cx="4087565" cy="267765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lvl="0" algn="ctr"/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Зная базу – расстояние 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ℓ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двумя телескопами,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расположенными в точках А и В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Земле, и углы</a:t>
                </a:r>
                <a:r>
                  <a:rPr kumimoji="0" lang="en-US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 которыми они направлены</a:t>
                </a:r>
                <a:endParaRPr kumimoji="0" lang="en-US" alt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/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Луну, 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найти расстояния АС и ВС: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kumimoji="0" lang="ru-RU" alt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kumimoji="0" lang="ru-RU" alt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 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72" y="1418643"/>
                <a:ext cx="4087565" cy="2677656"/>
              </a:xfrm>
              <a:prstGeom prst="rect">
                <a:avLst/>
              </a:prstGeom>
              <a:blipFill rotWithShape="1">
                <a:blip r:embed="rId4"/>
                <a:stretch>
                  <a:fillRect t="-18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70972" y="4055123"/>
                <a:ext cx="2328790" cy="776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ℓ</m:t>
                        </m:r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ea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1+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972" y="4055123"/>
                <a:ext cx="2328790" cy="776110"/>
              </a:xfrm>
              <a:prstGeom prst="rect">
                <a:avLst/>
              </a:prstGeom>
              <a:blipFill rotWithShape="1">
                <a:blip r:embed="rId5"/>
                <a:stretch>
                  <a:fillRect l="-2611" b="-7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94299" y="5082243"/>
                <a:ext cx="2352760" cy="776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ℓ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1+ 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ru-RU" sz="2800" b="0" i="0" smtClean="0">
                        <a:solidFill>
                          <a:schemeClr val="bg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299" y="5082243"/>
                <a:ext cx="2352760" cy="776110"/>
              </a:xfrm>
              <a:prstGeom prst="rect">
                <a:avLst/>
              </a:prstGeom>
              <a:blipFill rotWithShape="1">
                <a:blip r:embed="rId6"/>
                <a:stretch>
                  <a:fillRect l="-2073" b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172361" y="6038127"/>
                <a:ext cx="1926007" cy="704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ℓ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со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</m:den>
                    </m:f>
                  </m:oMath>
                </a14:m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361" y="6038127"/>
                <a:ext cx="1926007" cy="704167"/>
              </a:xfrm>
              <a:prstGeom prst="rect">
                <a:avLst/>
              </a:prstGeom>
              <a:blipFill rotWithShape="1">
                <a:blip r:embed="rId7"/>
                <a:stretch>
                  <a:fillRect l="-8254" t="-6957" b="-156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16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11968"/>
            <a:ext cx="9608277" cy="7146032"/>
          </a:xfrm>
          <a:prstGeom prst="rect">
            <a:avLst/>
          </a:prstGeom>
        </p:spPr>
      </p:pic>
      <p:pic>
        <p:nvPicPr>
          <p:cNvPr id="3" name="Рисунок 2" descr="https://arhivurokov.ru/videouroki/html/2015/03/12/98706327/98706327_4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8" y="1049384"/>
            <a:ext cx="4752000" cy="24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56698" y="3645024"/>
            <a:ext cx="4752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Горизонтальный экваториальный параллакс светила –  угол ρ,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которым со светила,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находящегося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горизонте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виден экваториальный радиус Земли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chemeClr val="bg1"/>
                </a:solidFill>
                <a:latin typeface="Cambria Math"/>
                <a:ea typeface="Cambria Math"/>
                <a:cs typeface="Times New Roman" panose="02020603050405020304" pitchFamily="18" charset="0"/>
              </a:rPr>
              <a:t>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6378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перпендикулярный лучу зрения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32040" y="1014835"/>
                <a:ext cx="4320480" cy="5492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К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местонахождение наблюдателя, из которого светило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видно на горизонте. 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прямоугольного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КОС гипотенуза</a:t>
                </a:r>
              </a:p>
              <a:p>
                <a:pPr algn="ctr"/>
                <a:endParaRPr lang="ru-RU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= </a:t>
                </a:r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ru-RU" sz="2000" i="1" smtClean="0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⊕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сли выразить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величину угла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радианах и учитывать,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выражен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секундах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дуги, то </a:t>
                </a:r>
              </a:p>
              <a:p>
                <a:pPr algn="ctr"/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206265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̎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̎</m:t>
                        </m:r>
                      </m:den>
                    </m:f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000" baseline="-25000">
                        <a:solidFill>
                          <a:schemeClr val="bg1"/>
                        </a:solidFill>
                        <a:latin typeface="Cambria Math"/>
                      </a:rPr>
                      <m:t>⊕</m:t>
                    </m:r>
                  </m:oMath>
                </a14:m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1рад =57,3</a:t>
                </a:r>
                <a:r>
                  <a:rPr lang="ru-RU" sz="20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=3438'=206265".</a:t>
                </a:r>
              </a:p>
              <a:p>
                <a:pPr algn="ctr"/>
                <a:r>
                  <a:rPr lang="ru-RU" sz="2000" b="1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1014835"/>
                <a:ext cx="4320480" cy="5492657"/>
              </a:xfrm>
              <a:prstGeom prst="rect">
                <a:avLst/>
              </a:prstGeom>
              <a:blipFill rotWithShape="1">
                <a:blip r:embed="rId4"/>
                <a:stretch>
                  <a:fillRect t="-5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4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280" y="116632"/>
            <a:ext cx="9608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расстояния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тел Солнечной системы,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периоды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и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расстояний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metod-kopilka.ru/images/doc/20/13818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6" t="36666" r="6904" b="40476"/>
          <a:stretch/>
        </p:blipFill>
        <p:spPr bwMode="auto">
          <a:xfrm>
            <a:off x="257659" y="1625180"/>
            <a:ext cx="544030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9817" y="1507179"/>
            <a:ext cx="35137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Кеплера </a:t>
            </a:r>
          </a:p>
          <a:p>
            <a:pPr algn="ctr"/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Квадраты сидерических периодов планет,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умноженные на сумму масс Солнца и планеты, относятся как кубы больших полуосей орбит планет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81442" y="4061724"/>
                <a:ext cx="3024336" cy="9239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Т</m:t>
                                </m:r>
                              </m:e>
                              <m:sup>
                                <m: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  <m:sup/>
                        </m:sSubSup>
                        <m: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ʘ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sSubSup>
                          <m:sSubSup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sSup>
                              <m:sSupPr>
                                <m:ctrlP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Т</m:t>
                                </m:r>
                              </m:e>
                              <m:sup>
                                <m:r>
                                  <a:rPr lang="ru-RU" sz="3200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ʘ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442" y="4061724"/>
                <a:ext cx="3024336" cy="923971"/>
              </a:xfrm>
              <a:prstGeom prst="rect">
                <a:avLst/>
              </a:prstGeom>
              <a:blipFill rotWithShape="1">
                <a:blip r:embed="rId4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065578" y="5160163"/>
                <a:ext cx="815864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Т²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Т²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5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5578" y="5160163"/>
                <a:ext cx="815864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586635" y="5168947"/>
                <a:ext cx="944105" cy="905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а³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а³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635" y="5168947"/>
                <a:ext cx="944105" cy="905761"/>
              </a:xfrm>
              <a:prstGeom prst="rect">
                <a:avLst/>
              </a:prstGeom>
              <a:blipFill rotWithShape="1">
                <a:blip r:embed="rId6"/>
                <a:stretch>
                  <a:fillRect l="-16129" b="-2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732240" y="5336041"/>
                <a:ext cx="5477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ru-RU" sz="24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5336041"/>
                <a:ext cx="54777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7113968" y="5065806"/>
                <a:ext cx="1839414" cy="10944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a:rPr lang="ru-RU" sz="320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ru-RU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Т²</m:t>
                                </m:r>
                              </m:e>
                              <m:sub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ru-RU" sz="32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·</m:t>
                            </m:r>
                            <m:sSubSup>
                              <m:sSubSupPr>
                                <m:ctrlPr>
                                  <a:rPr lang="ru-RU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а</m:t>
                                </m:r>
                                <m:r>
                                  <a:rPr lang="ru-RU" sz="3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³</m:t>
                                </m:r>
                              </m:e>
                              <m:sub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ru-RU" sz="3200" i="1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Т</m:t>
                                </m:r>
                                <m:r>
                                  <a:rPr lang="ru-RU" sz="320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²</m:t>
                                </m:r>
                              </m:e>
                              <m:sub>
                                <m:r>
                                  <a:rPr lang="ru-RU" sz="320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  <m:sup/>
                            </m:sSubSup>
                          </m:den>
                        </m:f>
                      </m:e>
                    </m:rad>
                  </m:oMath>
                </a14:m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968" y="5065806"/>
                <a:ext cx="1839414" cy="1094467"/>
              </a:xfrm>
              <a:prstGeom prst="rect">
                <a:avLst/>
              </a:prstGeom>
              <a:blipFill rotWithShape="1">
                <a:blip r:embed="rId8"/>
                <a:stretch>
                  <a:fillRect l="-8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273452" y="4135850"/>
                <a:ext cx="679930" cy="8983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а³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а³</m:t>
                              </m:r>
                            </m:e>
                            <m:sub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52" y="4135850"/>
                <a:ext cx="679930" cy="89832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44208" y="542837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4690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2657" y="-86614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279" y="188640"/>
            <a:ext cx="9608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эхолокации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3" y="1628800"/>
            <a:ext cx="4800000" cy="270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60032" y="1194318"/>
            <a:ext cx="4464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Эхолокация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отражении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сигналов различной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радиоволн,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ультразвука и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звука.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эхолокационные системы направляли сигнал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определенную точку пространства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 задержке ответа определяли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удаленность при известной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скорости перемещения данного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сигнала в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данный вид сигнала.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616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радиолокации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Picture 2" descr="https://www.metod-kopilka.ru/images/doc/20/13818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2" t="30603" r="23453" b="16109"/>
          <a:stretch/>
        </p:blipFill>
        <p:spPr bwMode="auto">
          <a:xfrm>
            <a:off x="107504" y="1375949"/>
            <a:ext cx="2897552" cy="26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5" descr="https://arhivurokov.ru/videouroki/html/2015/03/12/98706327/98706327_7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0"/>
          <a:stretch/>
        </p:blipFill>
        <p:spPr bwMode="auto">
          <a:xfrm>
            <a:off x="3056984" y="1375949"/>
            <a:ext cx="5989045" cy="264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1550" y="4293096"/>
            <a:ext cx="9019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объект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отраженный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 → время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предложен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советскими физиками 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Л.И.Мандельштам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Н.Д.Папалекси. 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развитие радиотехники дало астрономам возможность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расстояния до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 Солнечной системы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радиолокационными методами.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1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69" y="-54000"/>
            <a:ext cx="9206008" cy="691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4221832"/>
            <a:ext cx="32758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апреля – Международный день Матери-Земли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5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pic>
        <p:nvPicPr>
          <p:cNvPr id="3" name="Picture 2" descr="E:\Звездный городок\DSC09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7597"/>
            <a:ext cx="487567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1124744"/>
            <a:ext cx="432048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радиолокация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Луны произведена в Венгрии, США в 1946 году,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 – исследования солнечной короны в 1957 году,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1962 году,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Венеры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Марса и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Юпитера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1964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году,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Сатурна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1973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СССР 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США. </a:t>
            </a:r>
          </a:p>
        </p:txBody>
      </p:sp>
    </p:spTree>
    <p:extLst>
      <p:ext uri="{BB962C8B-B14F-4D97-AF65-F5344CB8AC3E}">
        <p14:creationId xmlns:p14="http://schemas.microsoft.com/office/powerpoint/2010/main" val="26353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4" y="1412776"/>
            <a:ext cx="4878291" cy="324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2" y="1752590"/>
            <a:ext cx="4117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радиолокации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космического аппарата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рельеф поверхности планет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их спутников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составляются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75168" y="1128327"/>
            <a:ext cx="42799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-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Евпатория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Крым,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радиолокационная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центра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связи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антенну с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диаметром главного зеркала 70 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оборудована передатчиком мощностью несколько сотен кВт на волне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см,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Аресибо, Пуэрто Рико,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диаметр зеркала 305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волне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Голдстоун, Калифорния,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диаметр зеркала 64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волне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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12,6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см,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Picture 2" descr="https://www.metod-kopilka.ru/images/doc/20/13818/img1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69596" r="38192" b="5127"/>
          <a:stretch/>
        </p:blipFill>
        <p:spPr bwMode="auto">
          <a:xfrm>
            <a:off x="338696" y="1484784"/>
            <a:ext cx="4354837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8279" y="116632"/>
            <a:ext cx="960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для радиолокации планет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6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3111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18278" y="116632"/>
            <a:ext cx="934280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расстояний методом лазерной локации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36096" y="1124743"/>
                <a:ext cx="3844180" cy="5317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настоящее время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расстояние до ближайших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 Земле планет измеряется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методом лазерной локации.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Луч лазера,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посланный в сторону Луны,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отражается и,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возвращаясь на Землю,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принимается фотоэлементом.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Измеряя промежуток времени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который возвращается отраженный луч, 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зная скорость света </a:t>
                </a:r>
                <a:r>
                  <a:rPr lang="ru-RU" sz="20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найти расстояние 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 планеты </a:t>
                </a:r>
              </a:p>
              <a:p>
                <a:pPr algn="ctr"/>
                <a:r>
                  <a:rPr lang="ru-RU" sz="2800" dirty="0" smtClean="0">
                    <a:solidFill>
                      <a:schemeClr val="bg1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ℓ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i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124743"/>
                <a:ext cx="3844180" cy="5317353"/>
              </a:xfrm>
              <a:prstGeom prst="rect">
                <a:avLst/>
              </a:prstGeom>
              <a:blipFill rotWithShape="1">
                <a:blip r:embed="rId3"/>
                <a:stretch>
                  <a:fillRect l="-1111" t="-573" r="-2698" b="-5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8" name="Picture 4" descr="http://ic.pics.livejournal.com/homex/74557510/530673/530673_9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8881"/>
            <a:ext cx="515682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pic>
        <p:nvPicPr>
          <p:cNvPr id="3" name="Picture 2" descr="http://mobiledevice.ru/Images/70/News_7020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" t="2657" r="1840" b="2401"/>
          <a:stretch/>
        </p:blipFill>
        <p:spPr bwMode="auto">
          <a:xfrm>
            <a:off x="263419" y="1772816"/>
            <a:ext cx="4659422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664" y="1350149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при решении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осмических исследований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при решении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космической геодезии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при выяснении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движении земных материков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4664"/>
            <a:ext cx="9589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лазерной локации </a:t>
            </a:r>
          </a:p>
        </p:txBody>
      </p:sp>
    </p:spTree>
    <p:extLst>
      <p:ext uri="{BB962C8B-B14F-4D97-AF65-F5344CB8AC3E}">
        <p14:creationId xmlns:p14="http://schemas.microsoft.com/office/powerpoint/2010/main" val="399037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48065" y="1152552"/>
            <a:ext cx="410445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Генеральная ассамблея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астрономического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1976 году </a:t>
            </a:r>
          </a:p>
          <a:p>
            <a:pPr lvl="0" algn="ctr"/>
            <a:endParaRPr lang="ru-RU" sz="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а.е.=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149.597.870 ± 2 км,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соответствует среднему расстоянию </a:t>
            </a: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Земли до Солнца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9517" y="4634182"/>
            <a:ext cx="48707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асстояние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проходит свет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Землей и Солнцем</a:t>
            </a:r>
          </a:p>
        </p:txBody>
      </p:sp>
      <p:pic>
        <p:nvPicPr>
          <p:cNvPr id="5" name="Рисунок 4" descr="http://www.universetoday.com/wp-content/uploads/2009/08/Earth_to_Sun_-_en-580x32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7" y="1052737"/>
            <a:ext cx="4860000" cy="35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01079" y="1152552"/>
            <a:ext cx="10708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Солнце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192" y="4094420"/>
            <a:ext cx="769763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3820207"/>
            <a:ext cx="55421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74274" y="1659967"/>
            <a:ext cx="2137535" cy="237623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612146">
            <a:off x="1987488" y="2713775"/>
            <a:ext cx="67878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73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8" y="-111968"/>
            <a:ext cx="9608277" cy="7146032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35851"/>
              </p:ext>
            </p:extLst>
          </p:nvPr>
        </p:nvGraphicFramePr>
        <p:xfrm>
          <a:off x="68828" y="620688"/>
          <a:ext cx="9075172" cy="5905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1011358"/>
                <a:gridCol w="5039478"/>
              </a:tblGrid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Терминология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метр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 нс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Наносекунда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(нс)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 времени, дольная по отношению к секунде; за 1 наносекунду свет в вакууме проходит приблизительно 30 см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километр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3,3 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мкс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Микросекунда (мкс)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 времени, дольная по отношению к секунде; используется для съемки объектов, движущихся с очень большой скоростью (пули, взрывающиеся воздушные шары)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экватора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Земли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мс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Миллисекунда (мс)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 времени, дольная по отношению к секунде; обычная фотовспышка выдает световой импульс длительностью порядка 1 миллисекунды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Луны</a:t>
                      </a:r>
                      <a:r>
                        <a:rPr lang="ru-RU" sz="16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Земли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1,255 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Единицей времени в Международной системе единиц (СИ и системы СГС) является секунда (с)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Солнца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 Земли (1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а.е.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8,3 </a:t>
                      </a:r>
                      <a:r>
                        <a:rPr lang="ru-RU" sz="16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а.е.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астрономическая единица, равна среднему расстоянию от Земли до Солнца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световой год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световой год – расстояние, которое проходит луч света за год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888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парсек</a:t>
                      </a:r>
                      <a:r>
                        <a:rPr lang="ru-RU" sz="16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(1пк)</a:t>
                      </a:r>
                      <a:endParaRPr lang="ru-RU" sz="16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3,26 лет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парсек – большая единица измерения расстояния между звездами, часто упоминается в книгах и фильмах о космических путешествиях </a:t>
                      </a:r>
                      <a:endParaRPr lang="ru-RU" sz="16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608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Приблизительное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путешествия звукового сигнала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27420" y="-141921"/>
            <a:ext cx="9608277" cy="714603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260068"/>
              </p:ext>
            </p:extLst>
          </p:nvPr>
        </p:nvGraphicFramePr>
        <p:xfrm>
          <a:off x="3739480" y="836712"/>
          <a:ext cx="5325186" cy="3362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6597"/>
                <a:gridCol w="1708589"/>
              </a:tblGrid>
              <a:tr h="522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 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Альфы Центавра</a:t>
                      </a:r>
                      <a:r>
                        <a:rPr lang="ru-RU" sz="18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Земли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4,37 лет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9795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ближайшей галактики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Карликовой галактики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Большом Псе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Земли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25 000 лет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04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 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Млечный Путь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100 000 лет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5220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 </a:t>
                      </a: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Галактики Андромеды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 Земли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 млн лет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6041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самой удаленной известной галактики</a:t>
                      </a:r>
                      <a:r>
                        <a:rPr lang="ru-RU" sz="18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до Земли</a:t>
                      </a:r>
                      <a:endParaRPr lang="ru-RU" sz="18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млрд лет</a:t>
                      </a:r>
                      <a:endParaRPr lang="ru-RU" sz="180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281" y="14469"/>
            <a:ext cx="9589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Приблизительное время путешествия звукового сигнала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55" y="3068960"/>
            <a:ext cx="2340000" cy="234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33997"/>
            <a:ext cx="3287514" cy="216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88355" y="5408960"/>
            <a:ext cx="233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Млечный Путь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01" y="836712"/>
            <a:ext cx="3300673" cy="1836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381" y="756049"/>
            <a:ext cx="1898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Альфа Центавра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13626"/>
            <a:ext cx="2747626" cy="2160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10800000" flipH="1" flipV="1">
            <a:off x="6928548" y="6242446"/>
            <a:ext cx="149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Сириус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43808" y="6324665"/>
            <a:ext cx="328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Галактика Андромеды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9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80" y="-141921"/>
            <a:ext cx="9608277" cy="7146032"/>
          </a:xfrm>
          <a:prstGeom prst="rect">
            <a:avLst/>
          </a:prstGeom>
        </p:spPr>
      </p:pic>
      <p:pic>
        <p:nvPicPr>
          <p:cNvPr id="1025" name="Рисунок 1" descr="Sun symbol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376488"/>
            <a:ext cx="238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15340" b="10881"/>
          <a:stretch/>
        </p:blipFill>
        <p:spPr bwMode="auto">
          <a:xfrm>
            <a:off x="323528" y="1346132"/>
            <a:ext cx="8712968" cy="34035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8280" y="260648"/>
            <a:ext cx="958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известные звезды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9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80" y="-141921"/>
            <a:ext cx="9608277" cy="71460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3742" r="44218" b="2922"/>
          <a:stretch/>
        </p:blipFill>
        <p:spPr>
          <a:xfrm>
            <a:off x="2051720" y="476672"/>
            <a:ext cx="5256584" cy="6143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5153" y="672933"/>
            <a:ext cx="180119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Полярная звезда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87381" y="1636208"/>
            <a:ext cx="1277144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Малая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Медведица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588200"/>
            <a:ext cx="176586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Медведица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53155" y="-101714"/>
            <a:ext cx="9608277" cy="71460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8896" y="751813"/>
            <a:ext cx="36750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Матери-Земли  установлен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Генеральной Ассамблеей ООН в 2009 году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63 сессии,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ее соавторами выступили более 50 государств – членов ООН,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с 2010 года.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обратить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хрупкость экосистемы Земли,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побудить их быть внимательнее к ней.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1" y="751813"/>
            <a:ext cx="4330401" cy="4335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281" y="5087628"/>
            <a:ext cx="433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Снимок сделан 7 декабря 1972 года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КК «Аполлон-17»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расстоянии 29 тыс. км от Земли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53155" y="-101714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962923"/>
            <a:ext cx="39630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наш дом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планета Солнечной системы, расположенная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от Солнца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это крупнейшая планета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диаметру,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ассе и плотности среди планет земной группы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Меркурий,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енера, Земля, Марс)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имеет естественный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 – Луну</a:t>
            </a: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Земли непревзойденное достоинство – на ней есть жизнь!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350260" y="116632"/>
            <a:ext cx="9578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нтересные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планете Земля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1789"/>
            <a:ext cx="4997408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3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23676" y="-101714"/>
            <a:ext cx="9608277" cy="7146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4119264" y="674744"/>
                <a:ext cx="5000632" cy="56986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Планете Земля 4,54 млрд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лет</a:t>
                </a:r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:endParaRPr lang="ru-RU" sz="2000" dirty="0" smtClean="0">
                  <a:solidFill>
                    <a:schemeClr val="bg1"/>
                  </a:solidFill>
                </a:endParaRPr>
              </a:p>
              <a:p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4,54·10</a:t>
                </a:r>
                <a:r>
                  <a:rPr lang="ru-RU" sz="20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лет ±1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%)</a:t>
                </a:r>
              </a:p>
              <a:p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Жизнь на Земле появилась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3,5-3,8 млрд. лет назад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endParaRPr lang="en-US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Масса Земли 6·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млрд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тонн</a:t>
                </a:r>
              </a:p>
              <a:p>
                <a:pPr fontAlgn="base"/>
                <a:endParaRPr lang="en-US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Поверхность Земли – 510.100.000 км²,</a:t>
                </a: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70,8% – 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Всемирный океан,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29,2% – острова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 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континенты</a:t>
                </a:r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endParaRPr lang="en-US" sz="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Земля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движется вокруг Солнца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ср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29,765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км/с по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эллиптической орбите </a:t>
                </a:r>
              </a:p>
              <a:p>
                <a:pPr fontAlgn="base"/>
                <a:endParaRPr lang="en-US" sz="1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Т</m:t>
                        </m:r>
                      </m:e>
                      <m:sub>
                        <m:r>
                          <a:rPr lang="ru-RU" sz="24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обращения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365,24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солнечных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суток  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endParaRPr lang="ru-RU" sz="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Наибольшая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высота суши </a:t>
                </a:r>
                <a:endParaRPr lang="ru-RU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над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уровнем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океана – 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8848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(г. Эверест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fontAlgn="base"/>
                <a:endParaRPr lang="ru-RU" sz="1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fontAlgn="base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Наибольшая 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глубина 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мирового океана – 11022 м (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Марианская впадина</a:t>
                </a:r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64" y="674744"/>
                <a:ext cx="5000632" cy="5698611"/>
              </a:xfrm>
              <a:prstGeom prst="rect">
                <a:avLst/>
              </a:prstGeom>
              <a:blipFill rotWithShape="1">
                <a:blip r:embed="rId3"/>
                <a:stretch>
                  <a:fillRect l="-1341" t="-642" r="-2317" b="-10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-336761" y="0"/>
            <a:ext cx="96032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нтересные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факты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планете Земля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45" y="980728"/>
            <a:ext cx="344483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353155" y="-101714"/>
            <a:ext cx="9608277" cy="71460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353155" y="116632"/>
            <a:ext cx="96082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форму Земли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характеризовать следующими величинами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112842"/>
            <a:ext cx="509969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/>
        </p:blipFill>
        <p:spPr>
          <a:xfrm>
            <a:off x="35294" y="1916832"/>
            <a:ext cx="3814052" cy="2700000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5294" y="4646853"/>
            <a:ext cx="3814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 летчика-космонавта, Героя России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Артемьева Олега Германовича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борта МКС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6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ромность вселенной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 r="2434" b="2969"/>
          <a:stretch/>
        </p:blipFill>
        <p:spPr bwMode="auto">
          <a:xfrm>
            <a:off x="0" y="134"/>
            <a:ext cx="9144000" cy="687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02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18277" y="-111968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8277" y="116632"/>
            <a:ext cx="957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расстояний до небесных тел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1" y="1039432"/>
            <a:ext cx="8305354" cy="46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21288"/>
            <a:ext cx="957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Галилей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Планетарий, г.Москва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2"/>
          <a:stretch/>
        </p:blipFill>
        <p:spPr>
          <a:xfrm>
            <a:off x="-55375" y="-111968"/>
            <a:ext cx="9608277" cy="7146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55375" y="0"/>
            <a:ext cx="9578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Приборы для наблюдения за небесными телами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" y="686604"/>
            <a:ext cx="2106937" cy="540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43896" y="686604"/>
            <a:ext cx="411680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– прибор, увеличивающий угол зрения, под которым видны небесные тела и собирающий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 раз больше света, чем глаз наблюдателя</a:t>
            </a: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Телескоп-рефлектор – зеркало фокусирует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 от источника</a:t>
            </a:r>
          </a:p>
          <a:p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Зеркально-линзовый телескоп – дает перевернутое изображение</a:t>
            </a:r>
          </a:p>
          <a:p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Астрограф – фотографирует небесные тела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825" y="6103471"/>
            <a:ext cx="2683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в обсерватории, </a:t>
            </a:r>
          </a:p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г.Москва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www.metod-kopilka.ru/images/doc/20/13818/img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48" t="60874" r="30652" b="6926"/>
          <a:stretch/>
        </p:blipFill>
        <p:spPr bwMode="auto">
          <a:xfrm>
            <a:off x="2915816" y="686604"/>
            <a:ext cx="1997613" cy="30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15815" y="3735204"/>
            <a:ext cx="1997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Телескоп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Галилео Галилея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fictionbook.ru/static/bookimages/08/16/13/08161346.bin.dir/h/i_0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41" y="4797152"/>
            <a:ext cx="2185162" cy="19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</p:pic>
      <p:pic>
        <p:nvPicPr>
          <p:cNvPr id="12" name="Picture 2" descr="Великие учёные древности, которые могли бы кардинально изменить мир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t="2908" r="2721" b="3585"/>
          <a:stretch/>
        </p:blipFill>
        <p:spPr bwMode="auto">
          <a:xfrm>
            <a:off x="5786352" y="2471048"/>
            <a:ext cx="258499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1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1100</Words>
  <Application>Microsoft Office PowerPoint</Application>
  <PresentationFormat>Экран (4:3)</PresentationFormat>
  <Paragraphs>310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78</cp:revision>
  <dcterms:created xsi:type="dcterms:W3CDTF">2017-04-05T16:54:51Z</dcterms:created>
  <dcterms:modified xsi:type="dcterms:W3CDTF">2017-04-30T07:51:12Z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