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49"/>
  </p:notesMasterIdLst>
  <p:sldIdLst>
    <p:sldId id="364" r:id="rId2"/>
    <p:sldId id="256" r:id="rId3"/>
    <p:sldId id="268" r:id="rId4"/>
    <p:sldId id="335" r:id="rId5"/>
    <p:sldId id="346" r:id="rId6"/>
    <p:sldId id="334" r:id="rId7"/>
    <p:sldId id="321" r:id="rId8"/>
    <p:sldId id="336" r:id="rId9"/>
    <p:sldId id="303" r:id="rId10"/>
    <p:sldId id="337" r:id="rId11"/>
    <p:sldId id="304" r:id="rId12"/>
    <p:sldId id="338" r:id="rId13"/>
    <p:sldId id="305" r:id="rId14"/>
    <p:sldId id="339" r:id="rId15"/>
    <p:sldId id="306" r:id="rId16"/>
    <p:sldId id="340" r:id="rId17"/>
    <p:sldId id="341" r:id="rId18"/>
    <p:sldId id="317" r:id="rId19"/>
    <p:sldId id="322" r:id="rId20"/>
    <p:sldId id="342" r:id="rId21"/>
    <p:sldId id="323" r:id="rId22"/>
    <p:sldId id="343" r:id="rId23"/>
    <p:sldId id="324" r:id="rId24"/>
    <p:sldId id="344" r:id="rId25"/>
    <p:sldId id="350" r:id="rId26"/>
    <p:sldId id="269" r:id="rId27"/>
    <p:sldId id="273" r:id="rId28"/>
    <p:sldId id="353" r:id="rId29"/>
    <p:sldId id="333" r:id="rId30"/>
    <p:sldId id="347" r:id="rId31"/>
    <p:sldId id="348" r:id="rId32"/>
    <p:sldId id="351" r:id="rId33"/>
    <p:sldId id="349" r:id="rId34"/>
    <p:sldId id="310" r:id="rId35"/>
    <p:sldId id="352" r:id="rId36"/>
    <p:sldId id="354" r:id="rId37"/>
    <p:sldId id="355" r:id="rId38"/>
    <p:sldId id="295" r:id="rId39"/>
    <p:sldId id="258" r:id="rId40"/>
    <p:sldId id="257" r:id="rId41"/>
    <p:sldId id="360" r:id="rId42"/>
    <p:sldId id="356" r:id="rId43"/>
    <p:sldId id="328" r:id="rId44"/>
    <p:sldId id="359" r:id="rId45"/>
    <p:sldId id="363" r:id="rId46"/>
    <p:sldId id="362" r:id="rId47"/>
    <p:sldId id="36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6600"/>
    <a:srgbClr val="CCECFF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84BAB-711F-4E3B-90DD-0D370BA4D4B8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A4ADA-296B-4F90-8F95-74A75F507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FD64BA-9BD6-4EF6-A063-7CFD7FC6D1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133D3D-A235-486E-BBC8-ED6465A77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FD64BA-9BD6-4EF6-A063-7CFD7FC6D1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133D3D-A235-486E-BBC8-ED6465A77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FD64BA-9BD6-4EF6-A063-7CFD7FC6D1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133D3D-A235-486E-BBC8-ED6465A77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FD64BA-9BD6-4EF6-A063-7CFD7FC6D1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133D3D-A235-486E-BBC8-ED6465A77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9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clipartix.com/wp-content/uploads/2016/08/Chocolate-clipart-chocolateclipart-food-clip-art-photo.gif" TargetMode="External"/><Relationship Id="rId13" Type="http://schemas.openxmlformats.org/officeDocument/2006/relationships/hyperlink" Target="http://mtdata.ru/u1/photoA675/20362709712-0/original.jpg" TargetMode="External"/><Relationship Id="rId3" Type="http://schemas.openxmlformats.org/officeDocument/2006/relationships/hyperlink" Target="http://www.cherven.by/wp-content/uploads/2011/07/0_3a859_977f56eb_L.png" TargetMode="External"/><Relationship Id="rId7" Type="http://schemas.openxmlformats.org/officeDocument/2006/relationships/hyperlink" Target="https://digbox.ru/upload/iblock/fb3/fb324c5048dc284bbcca58eb20b4392d.png" TargetMode="External"/><Relationship Id="rId12" Type="http://schemas.openxmlformats.org/officeDocument/2006/relationships/hyperlink" Target="http://pozdravimvsex.ru/images/stories/pozdrav2/dub.png" TargetMode="External"/><Relationship Id="rId2" Type="http://schemas.openxmlformats.org/officeDocument/2006/relationships/hyperlink" Target="http://gazeta.rodnaya.info/statya/4413-pritchi-o-prir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dfrussia.ru/wp-content/uploads/2017/02/61758292-camera2.gif" TargetMode="External"/><Relationship Id="rId11" Type="http://schemas.openxmlformats.org/officeDocument/2006/relationships/hyperlink" Target="http://balabolka.su/wp-content/uploads/2016/05/QIP-Shot-Screen-1442-1.jpg" TargetMode="External"/><Relationship Id="rId5" Type="http://schemas.openxmlformats.org/officeDocument/2006/relationships/hyperlink" Target="http://www.vsyaufa.ru/boardsimg/board_15111.jpg" TargetMode="External"/><Relationship Id="rId10" Type="http://schemas.openxmlformats.org/officeDocument/2006/relationships/hyperlink" Target="http://svetofor.info/images/pages/obzory/tovary-dlya-aktivnogo-otdyha/binokl.jpg" TargetMode="External"/><Relationship Id="rId4" Type="http://schemas.openxmlformats.org/officeDocument/2006/relationships/hyperlink" Target="http://justjam.ru/wp-content/uploads/2014/07/telefon.jpg" TargetMode="External"/><Relationship Id="rId9" Type="http://schemas.openxmlformats.org/officeDocument/2006/relationships/hyperlink" Target="http://ivant-gimn6.edumsko.ru/uploads/1000/956/section/48748/Prezentaciya_Microsoft_Office_PowerPoint.jpg" TargetMode="External"/><Relationship Id="rId14" Type="http://schemas.openxmlformats.org/officeDocument/2006/relationships/hyperlink" Target="http://linda6035.ucoz.ru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gov.cap.ru/home/420/selo1/images/1123.jpg" TargetMode="External"/><Relationship Id="rId13" Type="http://schemas.openxmlformats.org/officeDocument/2006/relationships/hyperlink" Target="http://www.yuterra.life/upload/images/51/11/1251151.jpg" TargetMode="External"/><Relationship Id="rId3" Type="http://schemas.openxmlformats.org/officeDocument/2006/relationships/hyperlink" Target="https://lh4.googleusercontent.com/proxy/y6o0l2SpiJI_h0ymX60PxFtqwc9W15uWtDF2HdmHvWZOd4B8AANFXLDO-jigrC5uIPTLRw0KyQEQ9pNYfju50C8eGmVGv8zvlpY-VX1JdQ=s0-d" TargetMode="External"/><Relationship Id="rId7" Type="http://schemas.openxmlformats.org/officeDocument/2006/relationships/hyperlink" Target="http://&#1082;&#1088;&#1072;&#1089;&#1086;&#1090;&#1072;&#1084;&#1072;&#1085;&#1080;&#1103;.&#1088;&#1092;/wp-content/uploads/2012/08/343411887.gif" TargetMode="External"/><Relationship Id="rId12" Type="http://schemas.openxmlformats.org/officeDocument/2006/relationships/hyperlink" Target="http://www.worlds.ru/photo/russia_121020120320_4.jpg" TargetMode="External"/><Relationship Id="rId2" Type="http://schemas.openxmlformats.org/officeDocument/2006/relationships/hyperlink" Target="http://www.benkrefta.com/transformation/wp-content/uploads/sites/8/2013/08/6297650_f520.jpg" TargetMode="External"/><Relationship Id="rId16" Type="http://schemas.openxmlformats.org/officeDocument/2006/relationships/hyperlink" Target="https://3.bp.blogspot.com/-guNSne-n2KI/VxNi3AUkaYI/AAAAAAAACfo/WtZpmat9MCQNqp70xmvUtuOBh-uNBIHFwCLcB/s1600/784628989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chkagif.ru/_ph/44/2/7667173.gif" TargetMode="External"/><Relationship Id="rId11" Type="http://schemas.openxmlformats.org/officeDocument/2006/relationships/hyperlink" Target="https://63pokupki.ru/images/b0/b0d441c934f6e.jpg" TargetMode="External"/><Relationship Id="rId5" Type="http://schemas.openxmlformats.org/officeDocument/2006/relationships/hyperlink" Target="http://falvar.com/files/images/otdyx-na-prirode.jpg" TargetMode="External"/><Relationship Id="rId15" Type="http://schemas.openxmlformats.org/officeDocument/2006/relationships/hyperlink" Target="http://forumsmile.ru/u/a/d/a/ada407496828ac8e8b5cc701baa99f83.gif" TargetMode="External"/><Relationship Id="rId10" Type="http://schemas.openxmlformats.org/officeDocument/2006/relationships/hyperlink" Target="https://fs00.infourok.ru/images/doc/277/282280/1/640/img18.jpg" TargetMode="External"/><Relationship Id="rId4" Type="http://schemas.openxmlformats.org/officeDocument/2006/relationships/hyperlink" Target="http://www.playcast.ru/uploads/2016/11/12/20501684.gif" TargetMode="External"/><Relationship Id="rId9" Type="http://schemas.openxmlformats.org/officeDocument/2006/relationships/hyperlink" Target="http://pticevodov.com/_fr/1/1324931.jpg" TargetMode="External"/><Relationship Id="rId14" Type="http://schemas.openxmlformats.org/officeDocument/2006/relationships/hyperlink" Target="http://downloadicons.net/sites/default/files/beautiful-rainbow-icon-38774.png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lesmeh.edu35.ru/images/phocagallery/raznoe/&#1079;&#1072;&#1088;&#1103;&#1076;&#1082;&#1072;.jpg" TargetMode="External"/><Relationship Id="rId13" Type="http://schemas.openxmlformats.org/officeDocument/2006/relationships/hyperlink" Target="http://www.renders-graphiques.fr/image/upload/normal/element_1-1.png" TargetMode="External"/><Relationship Id="rId18" Type="http://schemas.openxmlformats.org/officeDocument/2006/relationships/hyperlink" Target="http://posloviz.ru/category/derevo" TargetMode="External"/><Relationship Id="rId3" Type="http://schemas.openxmlformats.org/officeDocument/2006/relationships/hyperlink" Target="http://img3.proshkolu.ru/content/media/pic/std/3000000/2640000/2639680-d955efb1078bd119.gif" TargetMode="External"/><Relationship Id="rId7" Type="http://schemas.openxmlformats.org/officeDocument/2006/relationships/hyperlink" Target="https://personalincome.nethouse.ru/static/img/0000/0005/6207/56207324.olaln3ld68.W665.jpg" TargetMode="External"/><Relationship Id="rId12" Type="http://schemas.openxmlformats.org/officeDocument/2006/relationships/hyperlink" Target="http://ageheureux.a.g.pic.centerblog.net/5e1da753.png" TargetMode="External"/><Relationship Id="rId17" Type="http://schemas.openxmlformats.org/officeDocument/2006/relationships/hyperlink" Target="http://ped-kopilka.ru/poslovicy-i-pogovorki/poslovicy-o-rastenijah.html" TargetMode="External"/><Relationship Id="rId2" Type="http://schemas.openxmlformats.org/officeDocument/2006/relationships/hyperlink" Target="http://vikafedotova38.ucoz.ru/load/shablony_prezentacij/39-7" TargetMode="External"/><Relationship Id="rId16" Type="http://schemas.openxmlformats.org/officeDocument/2006/relationships/hyperlink" Target="http://kladraz.ru/poslovicy-i-pogovorki/poslovicy-pogovorki-o-prirode-dlja-shkolnikov-2-3-klas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ylhataj.ru/wp-content/uploads/2015/11/listya-kruzhatsya-sozdanie-animacii23.gif" TargetMode="External"/><Relationship Id="rId11" Type="http://schemas.openxmlformats.org/officeDocument/2006/relationships/hyperlink" Target="http://woo.woowals.com/images4/af41o4a2qex.jpg" TargetMode="External"/><Relationship Id="rId5" Type="http://schemas.openxmlformats.org/officeDocument/2006/relationships/hyperlink" Target="http://www.stihi.ru/pics/2016/03/20/9721.gif" TargetMode="External"/><Relationship Id="rId15" Type="http://schemas.openxmlformats.org/officeDocument/2006/relationships/hyperlink" Target="https://ds02.infourok.ru/uploads/ex/0230/00043467-98786e3d/hello_html_m38a4067d.png" TargetMode="External"/><Relationship Id="rId10" Type="http://schemas.openxmlformats.org/officeDocument/2006/relationships/hyperlink" Target="https://wallbox.ru/wallpapers/main/201130/nastroeniya-b91dfd12375d.jpg" TargetMode="External"/><Relationship Id="rId19" Type="http://schemas.openxmlformats.org/officeDocument/2006/relationships/hyperlink" Target="http://1dd.ru/poslovicy/poslovicy-065.html" TargetMode="External"/><Relationship Id="rId4" Type="http://schemas.openxmlformats.org/officeDocument/2006/relationships/hyperlink" Target="http://img1.liveinternet.ru/images/attach/c/6/90/929/90929211_Spasibozaurok.gif" TargetMode="External"/><Relationship Id="rId9" Type="http://schemas.openxmlformats.org/officeDocument/2006/relationships/hyperlink" Target="http://www.neizvestniy-geniy.ru/images/works/photo/2015/10/1488012_1.gif" TargetMode="External"/><Relationship Id="rId14" Type="http://schemas.openxmlformats.org/officeDocument/2006/relationships/hyperlink" Target="http://dutsadok.com.ua/clipart/ljudi/3a5a206b3ed6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368151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Повторение по теме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«Имя существительное»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7848872" cy="2929880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творческая работа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учителя русского языка и литературы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МАОУ «Гимназия № 4» 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Волжского района города Саратова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Петровой Ирины Николаевны</a:t>
            </a:r>
          </a:p>
          <a:p>
            <a:endParaRPr lang="ru-RU" sz="2400" dirty="0" smtClean="0"/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Саратов - 2017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657903" cy="5716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861048"/>
            <a:ext cx="7848872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чудесный фотоаппарат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94 -1.61887E-6 L 0 -1.618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980728"/>
            <a:ext cx="5763747" cy="492480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980728"/>
            <a:ext cx="5763747" cy="4924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861048"/>
            <a:ext cx="7848872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прекрасный компьютер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94 -1.61887E-6 L 0 -1.618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5965779" cy="410445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5965779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861048"/>
            <a:ext cx="7848872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вкусный шоколад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94 -1.61887E-6 L 0 -1.618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78186">
            <a:off x="1006819" y="452533"/>
            <a:ext cx="6725663" cy="439227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78186">
            <a:off x="1006819" y="452533"/>
            <a:ext cx="6725663" cy="4392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861048"/>
            <a:ext cx="7848872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гигантский парашют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94 -1.61887E-6 L 0 -1.618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124744"/>
            <a:ext cx="6152296" cy="427041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124744"/>
            <a:ext cx="6152296" cy="4270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861048"/>
            <a:ext cx="7848872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красный телефон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94 -1.61887E-6 L 0 -1.618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412776"/>
            <a:ext cx="6693150" cy="404377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84628989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1700808"/>
            <a:ext cx="5832648" cy="299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7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3514617" cy="292494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412776"/>
            <a:ext cx="6693150" cy="4043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861048"/>
            <a:ext cx="7848872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интересный бинокль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94 -1.61887E-6 L 0 -1.618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43067">
            <a:off x="2598712" y="755208"/>
            <a:ext cx="3823264" cy="509768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43067">
            <a:off x="2598712" y="755208"/>
            <a:ext cx="3823264" cy="5097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861048"/>
            <a:ext cx="7848872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безопасный маршрут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94 -1.61887E-6 L 0 -1.618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058709" cy="383504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058709" cy="3835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861048"/>
            <a:ext cx="7848872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скоростное шоссе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94 -1.61887E-6 L 0 -1.618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41o4a2q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58810" cy="5161756"/>
          </a:xfrm>
          <a:prstGeom prst="rect">
            <a:avLst/>
          </a:prstGeom>
        </p:spPr>
      </p:pic>
      <p:pic>
        <p:nvPicPr>
          <p:cNvPr id="3" name="Рисунок 2" descr="element_1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863698"/>
            <a:ext cx="2304256" cy="2304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628800"/>
            <a:ext cx="3456384" cy="954107"/>
          </a:xfrm>
          <a:prstGeom prst="rect">
            <a:avLst/>
          </a:prstGeom>
          <a:solidFill>
            <a:srgbClr val="FFC000"/>
          </a:solidFill>
          <a:ln>
            <a:solidFill>
              <a:srgbClr val="0066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Вопросительный мост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CCFF99"/>
          </a:solidFill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Вопросительные слова: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283968" y="1196752"/>
            <a:ext cx="4860032" cy="5256584"/>
          </a:xfrm>
          <a:solidFill>
            <a:srgbClr val="CCFF99"/>
          </a:solidFill>
        </p:spPr>
        <p:txBody>
          <a:bodyPr>
            <a:normAutofit fontScale="77500" lnSpcReduction="20000"/>
          </a:bodyPr>
          <a:lstStyle/>
          <a:p>
            <a:pPr marL="457200" indent="-457200">
              <a:buNone/>
            </a:pPr>
            <a:r>
              <a:rPr lang="ru-RU" sz="3800" b="1" i="1" u="sng" dirty="0" smtClean="0">
                <a:solidFill>
                  <a:srgbClr val="C00000"/>
                </a:solidFill>
              </a:rPr>
              <a:t>Основные понятия темы: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3800" b="1" i="1" dirty="0" smtClean="0"/>
              <a:t>одушевлённые и неодушевлённые имена существительные;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3800" b="1" i="1" dirty="0" smtClean="0"/>
              <a:t>собственные и нарицательные имена существительные;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3800" b="1" i="1" dirty="0" smtClean="0"/>
              <a:t>число имён существительных;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3800" b="1" i="1" dirty="0" smtClean="0"/>
              <a:t>род имён существительных;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3800" b="1" i="1" dirty="0" smtClean="0"/>
              <a:t>склонение имён существительных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323528" y="1124744"/>
            <a:ext cx="3816424" cy="5336976"/>
          </a:xfrm>
          <a:prstGeom prst="rect">
            <a:avLst/>
          </a:prstGeom>
          <a:solidFill>
            <a:srgbClr val="CCFF99"/>
          </a:solidFill>
        </p:spPr>
        <p:txBody>
          <a:bodyPr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Вопросительные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b="1" i="1" u="sng" dirty="0" smtClean="0">
                <a:solidFill>
                  <a:srgbClr val="C00000"/>
                </a:solidFill>
              </a:rPr>
              <a:t>с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лова: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b="1" i="1" dirty="0" smtClean="0"/>
              <a:t>Что?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Почему?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b="1" i="1" dirty="0" smtClean="0"/>
              <a:t>Сколько?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Какой?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b="1" i="1" dirty="0" smtClean="0"/>
              <a:t>Каким образом?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b="1" i="1" baseline="0" dirty="0" smtClean="0"/>
              <a:t>Каково</a:t>
            </a:r>
            <a:r>
              <a:rPr lang="ru-RU" sz="3200" b="1" i="1" dirty="0" smtClean="0"/>
              <a:t> назначение?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63688" y="836712"/>
            <a:ext cx="5328593" cy="1296144"/>
          </a:xfrm>
          <a:prstGeom prst="rect">
            <a:avLst/>
          </a:prstGeom>
          <a:solidFill>
            <a:srgbClr val="CCFF99"/>
          </a:solidFill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Заполнение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«Корзины идей»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636912"/>
            <a:ext cx="3960440" cy="3168352"/>
          </a:xfrm>
          <a:prstGeom prst="rect">
            <a:avLst/>
          </a:prstGeom>
        </p:spPr>
      </p:pic>
      <p:pic>
        <p:nvPicPr>
          <p:cNvPr id="4" name="Рисунок 3" descr="125115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1052736"/>
            <a:ext cx="5184576" cy="51845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52536" y="980728"/>
            <a:ext cx="9577064" cy="4248472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Повторение по теме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 </a:t>
            </a:r>
            <a:r>
              <a:rPr lang="ru-RU" sz="5400" b="1" i="1" dirty="0" smtClean="0">
                <a:solidFill>
                  <a:srgbClr val="C00000"/>
                </a:solidFill>
              </a:rPr>
              <a:t>«Имя существительное»</a:t>
            </a:r>
          </a:p>
          <a:p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624736" cy="4824536"/>
          </a:xfrm>
          <a:solidFill>
            <a:srgbClr val="CCFF99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/>
            </a:r>
            <a:br>
              <a:rPr lang="ru-RU" sz="6600" b="1" i="1" dirty="0" smtClean="0">
                <a:solidFill>
                  <a:srgbClr val="C00000"/>
                </a:solidFill>
              </a:rPr>
            </a:br>
            <a:r>
              <a:rPr lang="ru-RU" sz="6600" b="1" i="1" dirty="0" smtClean="0">
                <a:solidFill>
                  <a:srgbClr val="C00000"/>
                </a:solidFill>
              </a:rPr>
              <a:t/>
            </a:r>
            <a:br>
              <a:rPr lang="ru-RU" sz="6600" b="1" i="1" dirty="0" smtClean="0">
                <a:solidFill>
                  <a:srgbClr val="C00000"/>
                </a:solidFill>
              </a:rPr>
            </a:br>
            <a:r>
              <a:rPr lang="ru-RU" sz="6600" b="1" i="1" dirty="0" smtClean="0">
                <a:solidFill>
                  <a:srgbClr val="C00000"/>
                </a:solidFill>
              </a:rPr>
              <a:t/>
            </a:r>
            <a:br>
              <a:rPr lang="ru-RU" sz="66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Слово «дорожка» является именем существительным …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36249916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1052736"/>
            <a:ext cx="6638642" cy="3096344"/>
          </a:xfrm>
          <a:prstGeom prst="rect">
            <a:avLst/>
          </a:prstGeom>
        </p:spPr>
      </p:pic>
      <p:pic>
        <p:nvPicPr>
          <p:cNvPr id="5" name="Рисунок 4" descr="listya-kruzhatsya-sozdanie-animacii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3469" y="2132856"/>
            <a:ext cx="1729923" cy="169794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124744"/>
            <a:ext cx="4467381" cy="5167299"/>
          </a:xfrm>
          <a:prstGeom prst="rect">
            <a:avLst/>
          </a:prstGeom>
        </p:spPr>
      </p:pic>
      <p:pic>
        <p:nvPicPr>
          <p:cNvPr id="4" name="Рисунок 3" descr="QIP-Shot-Screen-1442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160293">
            <a:off x="2075470" y="3134981"/>
            <a:ext cx="2404714" cy="2256579"/>
          </a:xfrm>
          <a:prstGeom prst="rect">
            <a:avLst/>
          </a:prstGeom>
        </p:spPr>
      </p:pic>
      <p:pic>
        <p:nvPicPr>
          <p:cNvPr id="6" name="Рисунок 5" descr="beautiful-rainbow-icon-3877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6672"/>
            <a:ext cx="2527920" cy="2527920"/>
          </a:xfrm>
          <a:prstGeom prst="rect">
            <a:avLst/>
          </a:prstGeom>
        </p:spPr>
      </p:pic>
      <p:pic>
        <p:nvPicPr>
          <p:cNvPr id="5" name="Рисунок 4" descr="b0d441c934f6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908720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624736" cy="4824536"/>
          </a:xfrm>
          <a:solidFill>
            <a:srgbClr val="CCFF99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/>
            </a:r>
            <a:br>
              <a:rPr lang="ru-RU" sz="6600" b="1" i="1" dirty="0" smtClean="0">
                <a:solidFill>
                  <a:srgbClr val="C00000"/>
                </a:solidFill>
              </a:rPr>
            </a:br>
            <a:r>
              <a:rPr lang="ru-RU" sz="6600" b="1" i="1" dirty="0" smtClean="0">
                <a:solidFill>
                  <a:srgbClr val="C00000"/>
                </a:solidFill>
              </a:rPr>
              <a:t/>
            </a:r>
            <a:br>
              <a:rPr lang="ru-RU" sz="6600" b="1" i="1" dirty="0" smtClean="0">
                <a:solidFill>
                  <a:srgbClr val="C00000"/>
                </a:solidFill>
              </a:rPr>
            </a:br>
            <a:r>
              <a:rPr lang="ru-RU" sz="6600" b="1" i="1" dirty="0" smtClean="0">
                <a:solidFill>
                  <a:srgbClr val="C00000"/>
                </a:solidFill>
              </a:rPr>
              <a:t/>
            </a:r>
            <a:br>
              <a:rPr lang="ru-RU" sz="66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Слово «цветок» является 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именем существительным …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36249916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1052736"/>
            <a:ext cx="6638642" cy="3096344"/>
          </a:xfrm>
          <a:prstGeom prst="rect">
            <a:avLst/>
          </a:prstGeom>
        </p:spPr>
      </p:pic>
      <p:pic>
        <p:nvPicPr>
          <p:cNvPr id="5" name="Рисунок 4" descr="listya-kruzhatsya-sozdanie-animacii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3469" y="2132856"/>
            <a:ext cx="1729923" cy="169794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624736" cy="4824536"/>
          </a:xfrm>
          <a:solidFill>
            <a:srgbClr val="CCFF99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/>
            </a:r>
            <a:br>
              <a:rPr lang="ru-RU" sz="6600" b="1" i="1" dirty="0" smtClean="0">
                <a:solidFill>
                  <a:srgbClr val="C00000"/>
                </a:solidFill>
              </a:rPr>
            </a:br>
            <a:r>
              <a:rPr lang="ru-RU" sz="6600" b="1" i="1" dirty="0" smtClean="0">
                <a:solidFill>
                  <a:srgbClr val="C00000"/>
                </a:solidFill>
              </a:rPr>
              <a:t/>
            </a:r>
            <a:br>
              <a:rPr lang="ru-RU" sz="6600" b="1" i="1" dirty="0" smtClean="0">
                <a:solidFill>
                  <a:srgbClr val="C00000"/>
                </a:solidFill>
              </a:rPr>
            </a:br>
            <a:r>
              <a:rPr lang="ru-RU" sz="6600" b="1" i="1" dirty="0" smtClean="0">
                <a:solidFill>
                  <a:srgbClr val="C00000"/>
                </a:solidFill>
              </a:rPr>
              <a:t/>
            </a:r>
            <a:br>
              <a:rPr lang="ru-RU" sz="66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Слово «дерево» является 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именем существительным …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36249916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1052736"/>
            <a:ext cx="6638642" cy="3096344"/>
          </a:xfrm>
          <a:prstGeom prst="rect">
            <a:avLst/>
          </a:prstGeom>
        </p:spPr>
      </p:pic>
      <p:pic>
        <p:nvPicPr>
          <p:cNvPr id="5" name="Рисунок 4" descr="listya-kruzhatsya-sozdanie-animacii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3469" y="2132856"/>
            <a:ext cx="1729923" cy="169794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a5a206b3ed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5496049" cy="485840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Привал путешественника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74848_stock-vector-funny-boy-cartoon-character-doing-spor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140968"/>
            <a:ext cx="4896544" cy="2739377"/>
          </a:xfrm>
          <a:prstGeom prst="rect">
            <a:avLst/>
          </a:prstGeom>
        </p:spPr>
      </p:pic>
      <p:pic>
        <p:nvPicPr>
          <p:cNvPr id="6" name="Рисунок 5" descr="b0d441c934f6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764704"/>
            <a:ext cx="2376264" cy="2376264"/>
          </a:xfrm>
          <a:prstGeom prst="rect">
            <a:avLst/>
          </a:prstGeom>
        </p:spPr>
      </p:pic>
      <p:pic>
        <p:nvPicPr>
          <p:cNvPr id="8" name="Рисунок 7" descr="97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356992"/>
            <a:ext cx="2303267" cy="19168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  <a:solidFill>
            <a:srgbClr val="CCFF99"/>
          </a:solidFill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Словарная работа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432560"/>
          <a:ext cx="9144000" cy="5425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  <a:gridCol w="3048000"/>
              </a:tblGrid>
              <a:tr h="10565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1 группа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2 группа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3 группа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4316685">
                <a:tc>
                  <a:txBody>
                    <a:bodyPr/>
                    <a:lstStyle/>
                    <a:p>
                      <a:r>
                        <a:rPr lang="ru-RU" sz="4000" dirty="0" err="1" smtClean="0"/>
                        <a:t>ц</a:t>
                      </a:r>
                      <a:r>
                        <a:rPr lang="ru-RU" sz="4000" dirty="0" smtClean="0"/>
                        <a:t>…</a:t>
                      </a:r>
                      <a:r>
                        <a:rPr lang="ru-RU" sz="4000" dirty="0" err="1" smtClean="0"/>
                        <a:t>рк</a:t>
                      </a:r>
                      <a:endParaRPr lang="ru-RU" sz="4000" dirty="0" smtClean="0"/>
                    </a:p>
                    <a:p>
                      <a:r>
                        <a:rPr lang="ru-RU" sz="4000" dirty="0" err="1" smtClean="0"/>
                        <a:t>ц</a:t>
                      </a:r>
                      <a:r>
                        <a:rPr lang="ru-RU" sz="4000" dirty="0" smtClean="0"/>
                        <a:t>…плёнок</a:t>
                      </a:r>
                    </a:p>
                    <a:p>
                      <a:r>
                        <a:rPr lang="ru-RU" sz="4000" dirty="0" err="1" smtClean="0"/>
                        <a:t>ц</a:t>
                      </a:r>
                      <a:r>
                        <a:rPr lang="ru-RU" sz="4000" dirty="0" smtClean="0"/>
                        <a:t>…</a:t>
                      </a:r>
                      <a:r>
                        <a:rPr lang="ru-RU" sz="4000" dirty="0" err="1" smtClean="0"/>
                        <a:t>ган</a:t>
                      </a:r>
                      <a:endParaRPr lang="ru-RU" sz="4000" dirty="0" smtClean="0"/>
                    </a:p>
                    <a:p>
                      <a:r>
                        <a:rPr lang="ru-RU" sz="4000" dirty="0" err="1" smtClean="0"/>
                        <a:t>ц</a:t>
                      </a:r>
                      <a:r>
                        <a:rPr lang="ru-RU" sz="4000" dirty="0" smtClean="0"/>
                        <a:t>…</a:t>
                      </a:r>
                      <a:r>
                        <a:rPr lang="ru-RU" sz="4000" dirty="0" err="1" smtClean="0"/>
                        <a:t>новка</a:t>
                      </a:r>
                      <a:endParaRPr lang="ru-RU" sz="4000" dirty="0" smtClean="0"/>
                    </a:p>
                    <a:p>
                      <a:r>
                        <a:rPr lang="ru-RU" sz="4000" dirty="0" err="1" smtClean="0"/>
                        <a:t>акац</a:t>
                      </a:r>
                      <a:r>
                        <a:rPr lang="ru-RU" sz="4000" dirty="0" smtClean="0"/>
                        <a:t>…я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р…</a:t>
                      </a:r>
                      <a:r>
                        <a:rPr lang="ru-RU" sz="4000" dirty="0" err="1" smtClean="0"/>
                        <a:t>стение</a:t>
                      </a:r>
                      <a:endParaRPr lang="ru-RU" sz="4000" dirty="0" smtClean="0"/>
                    </a:p>
                    <a:p>
                      <a:r>
                        <a:rPr lang="ru-RU" sz="4000" dirty="0" smtClean="0"/>
                        <a:t>Р…</a:t>
                      </a:r>
                      <a:r>
                        <a:rPr lang="ru-RU" sz="4000" dirty="0" err="1" smtClean="0"/>
                        <a:t>стов</a:t>
                      </a:r>
                      <a:endParaRPr lang="ru-RU" sz="4000" dirty="0" smtClean="0"/>
                    </a:p>
                    <a:p>
                      <a:r>
                        <a:rPr lang="ru-RU" sz="4000" dirty="0" err="1" smtClean="0"/>
                        <a:t>водор</a:t>
                      </a:r>
                      <a:r>
                        <a:rPr lang="ru-RU" sz="4000" dirty="0" smtClean="0"/>
                        <a:t>…</a:t>
                      </a:r>
                      <a:r>
                        <a:rPr lang="ru-RU" sz="4000" dirty="0" err="1" smtClean="0"/>
                        <a:t>сли</a:t>
                      </a:r>
                      <a:endParaRPr lang="ru-RU" sz="4000" dirty="0" smtClean="0"/>
                    </a:p>
                    <a:p>
                      <a:r>
                        <a:rPr lang="ru-RU" sz="4000" dirty="0" smtClean="0"/>
                        <a:t>р…</a:t>
                      </a:r>
                      <a:r>
                        <a:rPr lang="ru-RU" sz="4000" dirty="0" err="1" smtClean="0"/>
                        <a:t>ст</a:t>
                      </a:r>
                      <a:endParaRPr lang="ru-RU" sz="4000" dirty="0" smtClean="0"/>
                    </a:p>
                    <a:p>
                      <a:r>
                        <a:rPr lang="ru-RU" sz="4000" dirty="0" smtClean="0"/>
                        <a:t>р…сток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ключ…м</a:t>
                      </a:r>
                    </a:p>
                    <a:p>
                      <a:r>
                        <a:rPr lang="ru-RU" sz="4000" dirty="0" smtClean="0"/>
                        <a:t>плющ…м</a:t>
                      </a:r>
                    </a:p>
                    <a:p>
                      <a:r>
                        <a:rPr lang="ru-RU" sz="4000" dirty="0" smtClean="0"/>
                        <a:t>товарищ…м</a:t>
                      </a:r>
                    </a:p>
                    <a:p>
                      <a:r>
                        <a:rPr lang="ru-RU" sz="4000" dirty="0" smtClean="0"/>
                        <a:t>мяч…м</a:t>
                      </a:r>
                    </a:p>
                    <a:p>
                      <a:r>
                        <a:rPr lang="ru-RU" sz="4000" dirty="0" err="1" smtClean="0"/>
                        <a:t>полотенц</a:t>
                      </a:r>
                      <a:r>
                        <a:rPr lang="ru-RU" sz="4000" dirty="0" smtClean="0"/>
                        <a:t>…м</a:t>
                      </a:r>
                    </a:p>
                    <a:p>
                      <a:endParaRPr lang="ru-RU" sz="4000" dirty="0" smtClean="0"/>
                    </a:p>
                    <a:p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  <a:solidFill>
            <a:srgbClr val="CCFF99"/>
          </a:solidFill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Словарная работа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432560"/>
          <a:ext cx="9144000" cy="5425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  <a:gridCol w="3048000"/>
              </a:tblGrid>
              <a:tr h="10565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1 группа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2 группа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3 группа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4316685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ц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4000" dirty="0" smtClean="0"/>
                        <a:t>рк</a:t>
                      </a:r>
                    </a:p>
                    <a:p>
                      <a:r>
                        <a:rPr lang="ru-RU" sz="4000" dirty="0" smtClean="0"/>
                        <a:t>ц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sz="4000" dirty="0" smtClean="0"/>
                        <a:t>плёнок</a:t>
                      </a:r>
                    </a:p>
                    <a:p>
                      <a:r>
                        <a:rPr lang="ru-RU" sz="4000" dirty="0" smtClean="0"/>
                        <a:t>ц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sz="4000" dirty="0" smtClean="0"/>
                        <a:t>ган</a:t>
                      </a:r>
                    </a:p>
                    <a:p>
                      <a:r>
                        <a:rPr lang="ru-RU" sz="4000" dirty="0" smtClean="0"/>
                        <a:t>ц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4000" dirty="0" smtClean="0"/>
                        <a:t>новка</a:t>
                      </a:r>
                    </a:p>
                    <a:p>
                      <a:r>
                        <a:rPr lang="ru-RU" sz="4000" dirty="0" smtClean="0"/>
                        <a:t>акац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4000" dirty="0" smtClean="0"/>
                        <a:t>я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4000" dirty="0" smtClean="0"/>
                        <a:t>стение</a:t>
                      </a:r>
                    </a:p>
                    <a:p>
                      <a:r>
                        <a:rPr lang="ru-RU" sz="4000" dirty="0" smtClean="0"/>
                        <a:t>Р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4000" dirty="0" smtClean="0"/>
                        <a:t>стов</a:t>
                      </a:r>
                    </a:p>
                    <a:p>
                      <a:r>
                        <a:rPr lang="ru-RU" sz="4000" dirty="0" smtClean="0"/>
                        <a:t>водор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4000" dirty="0" smtClean="0"/>
                        <a:t>сли</a:t>
                      </a:r>
                    </a:p>
                    <a:p>
                      <a:r>
                        <a:rPr lang="ru-RU" sz="4000" dirty="0" smtClean="0"/>
                        <a:t>р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4000" dirty="0" smtClean="0"/>
                        <a:t>ст</a:t>
                      </a:r>
                    </a:p>
                    <a:p>
                      <a:r>
                        <a:rPr lang="ru-RU" sz="4000" dirty="0" smtClean="0"/>
                        <a:t>р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4000" dirty="0" smtClean="0"/>
                        <a:t>сток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ключ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4000" dirty="0" smtClean="0"/>
                        <a:t>м</a:t>
                      </a:r>
                    </a:p>
                    <a:p>
                      <a:r>
                        <a:rPr lang="ru-RU" sz="4000" dirty="0" smtClean="0"/>
                        <a:t>плющ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4000" dirty="0" smtClean="0"/>
                        <a:t>м</a:t>
                      </a:r>
                    </a:p>
                    <a:p>
                      <a:r>
                        <a:rPr lang="ru-RU" sz="4000" dirty="0" smtClean="0"/>
                        <a:t>товарищ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4000" dirty="0" smtClean="0"/>
                        <a:t>м</a:t>
                      </a:r>
                    </a:p>
                    <a:p>
                      <a:r>
                        <a:rPr lang="ru-RU" sz="4000" dirty="0" smtClean="0"/>
                        <a:t>мяч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4000" dirty="0" smtClean="0"/>
                        <a:t>м</a:t>
                      </a:r>
                    </a:p>
                    <a:p>
                      <a:r>
                        <a:rPr lang="ru-RU" sz="4000" dirty="0" smtClean="0"/>
                        <a:t>полотенц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4000" dirty="0" smtClean="0"/>
                        <a:t>м</a:t>
                      </a:r>
                    </a:p>
                    <a:p>
                      <a:endParaRPr lang="ru-RU" sz="4000" dirty="0" smtClean="0"/>
                    </a:p>
                    <a:p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Цифровой диктант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888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1.Ласточка день начинает, а соловей кончает.</a:t>
            </a:r>
            <a:br>
              <a:rPr lang="ru-RU" sz="2800" b="1" i="1" dirty="0" smtClean="0"/>
            </a:br>
            <a:r>
              <a:rPr lang="ru-RU" sz="2800" b="1" i="1" dirty="0" smtClean="0"/>
              <a:t>2.Дерево держится корнями, а человек – друзьями.</a:t>
            </a:r>
            <a:br>
              <a:rPr lang="ru-RU" sz="2800" b="1" i="1" dirty="0" smtClean="0"/>
            </a:br>
            <a:r>
              <a:rPr lang="ru-RU" sz="2800" b="1" i="1" dirty="0" smtClean="0"/>
              <a:t>3.Растение – земли украшение.</a:t>
            </a:r>
            <a:br>
              <a:rPr lang="ru-RU" sz="2800" b="1" i="1" dirty="0" smtClean="0"/>
            </a:br>
            <a:r>
              <a:rPr lang="ru-RU" sz="2800" b="1" i="1" dirty="0" smtClean="0"/>
              <a:t>4.Лес и вода – брат и сестра.</a:t>
            </a:r>
            <a:br>
              <a:rPr lang="ru-RU" sz="2800" b="1" i="1" dirty="0" smtClean="0"/>
            </a:br>
            <a:r>
              <a:rPr lang="ru-RU" sz="2800" b="1" i="1" dirty="0" smtClean="0"/>
              <a:t>5.От доброго дерева добрый и плод.</a:t>
            </a:r>
            <a:br>
              <a:rPr lang="ru-RU" sz="2800" b="1" i="1" dirty="0" smtClean="0"/>
            </a:br>
            <a:r>
              <a:rPr lang="ru-RU" sz="2800" b="1" i="1" dirty="0" smtClean="0"/>
              <a:t>6.Кто дерево посадит, тот человеку друг.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Цифровой диктант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88924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1.Ласточка</a:t>
            </a:r>
            <a:r>
              <a:rPr lang="ru-RU" sz="2800" b="1" i="1" dirty="0" smtClean="0">
                <a:solidFill>
                  <a:srgbClr val="C00000"/>
                </a:solidFill>
              </a:rPr>
              <a:t>(1) </a:t>
            </a:r>
            <a:r>
              <a:rPr lang="ru-RU" sz="2800" b="1" i="1" dirty="0" smtClean="0"/>
              <a:t>день</a:t>
            </a:r>
            <a:r>
              <a:rPr lang="ru-RU" sz="2800" b="1" i="1" dirty="0" smtClean="0">
                <a:solidFill>
                  <a:srgbClr val="C00000"/>
                </a:solidFill>
              </a:rPr>
              <a:t>(2) </a:t>
            </a:r>
            <a:r>
              <a:rPr lang="ru-RU" sz="2800" b="1" i="1" dirty="0" smtClean="0"/>
              <a:t>начинает, а соловей</a:t>
            </a:r>
            <a:r>
              <a:rPr lang="ru-RU" sz="2800" b="1" i="1" dirty="0" smtClean="0">
                <a:solidFill>
                  <a:srgbClr val="C00000"/>
                </a:solidFill>
              </a:rPr>
              <a:t>(2) </a:t>
            </a:r>
            <a:r>
              <a:rPr lang="ru-RU" sz="2800" b="1" i="1" dirty="0" smtClean="0"/>
              <a:t>кончает.</a:t>
            </a:r>
            <a:br>
              <a:rPr lang="ru-RU" sz="2800" b="1" i="1" dirty="0" smtClean="0"/>
            </a:br>
            <a:r>
              <a:rPr lang="ru-RU" sz="2800" b="1" i="1" dirty="0" smtClean="0"/>
              <a:t>2.Дерево</a:t>
            </a:r>
            <a:r>
              <a:rPr lang="ru-RU" sz="2800" b="1" i="1" dirty="0" smtClean="0">
                <a:solidFill>
                  <a:srgbClr val="C00000"/>
                </a:solidFill>
              </a:rPr>
              <a:t>(2) </a:t>
            </a:r>
            <a:r>
              <a:rPr lang="ru-RU" sz="2800" b="1" i="1" dirty="0" smtClean="0"/>
              <a:t>держится корнями</a:t>
            </a:r>
            <a:r>
              <a:rPr lang="ru-RU" sz="2800" b="1" i="1" dirty="0" smtClean="0">
                <a:solidFill>
                  <a:srgbClr val="C00000"/>
                </a:solidFill>
              </a:rPr>
              <a:t>(2)</a:t>
            </a:r>
            <a:r>
              <a:rPr lang="ru-RU" sz="2800" b="1" i="1" dirty="0" smtClean="0"/>
              <a:t>, а человек</a:t>
            </a:r>
            <a:r>
              <a:rPr lang="ru-RU" sz="2800" b="1" i="1" dirty="0" smtClean="0">
                <a:solidFill>
                  <a:srgbClr val="C00000"/>
                </a:solidFill>
              </a:rPr>
              <a:t>(2)</a:t>
            </a:r>
            <a:r>
              <a:rPr lang="ru-RU" sz="2800" b="1" i="1" dirty="0" smtClean="0"/>
              <a:t> – друзьями</a:t>
            </a:r>
            <a:r>
              <a:rPr lang="ru-RU" sz="2800" b="1" i="1" dirty="0" smtClean="0">
                <a:solidFill>
                  <a:srgbClr val="C00000"/>
                </a:solidFill>
              </a:rPr>
              <a:t>(2)</a:t>
            </a:r>
            <a:r>
              <a:rPr lang="ru-RU" sz="2800" b="1" i="1" dirty="0" smtClean="0"/>
              <a:t>.</a:t>
            </a:r>
            <a:br>
              <a:rPr lang="ru-RU" sz="2800" b="1" i="1" dirty="0" smtClean="0"/>
            </a:br>
            <a:r>
              <a:rPr lang="ru-RU" sz="2800" b="1" i="1" dirty="0" smtClean="0"/>
              <a:t>3.Растение</a:t>
            </a:r>
            <a:r>
              <a:rPr lang="ru-RU" sz="2800" b="1" i="1" dirty="0" smtClean="0">
                <a:solidFill>
                  <a:srgbClr val="C00000"/>
                </a:solidFill>
              </a:rPr>
              <a:t>(2) </a:t>
            </a:r>
            <a:r>
              <a:rPr lang="ru-RU" sz="2800" b="1" i="1" dirty="0" smtClean="0"/>
              <a:t>– земли</a:t>
            </a:r>
            <a:r>
              <a:rPr lang="ru-RU" sz="2800" b="1" i="1" dirty="0" smtClean="0">
                <a:solidFill>
                  <a:srgbClr val="C00000"/>
                </a:solidFill>
              </a:rPr>
              <a:t>(1) </a:t>
            </a:r>
            <a:r>
              <a:rPr lang="ru-RU" sz="2800" b="1" i="1" dirty="0" smtClean="0"/>
              <a:t>украшение</a:t>
            </a:r>
            <a:r>
              <a:rPr lang="ru-RU" sz="2800" b="1" i="1" dirty="0" smtClean="0">
                <a:solidFill>
                  <a:srgbClr val="C00000"/>
                </a:solidFill>
              </a:rPr>
              <a:t>(2)</a:t>
            </a:r>
            <a:r>
              <a:rPr lang="ru-RU" sz="2800" b="1" i="1" dirty="0" smtClean="0"/>
              <a:t>.</a:t>
            </a:r>
            <a:br>
              <a:rPr lang="ru-RU" sz="2800" b="1" i="1" dirty="0" smtClean="0"/>
            </a:br>
            <a:r>
              <a:rPr lang="ru-RU" sz="2800" b="1" i="1" dirty="0" smtClean="0"/>
              <a:t>4.Лес</a:t>
            </a:r>
            <a:r>
              <a:rPr lang="ru-RU" sz="2800" b="1" i="1" dirty="0" smtClean="0">
                <a:solidFill>
                  <a:srgbClr val="C00000"/>
                </a:solidFill>
              </a:rPr>
              <a:t>(2)</a:t>
            </a:r>
            <a:r>
              <a:rPr lang="ru-RU" sz="2800" b="1" i="1" dirty="0" smtClean="0"/>
              <a:t> и вода</a:t>
            </a:r>
            <a:r>
              <a:rPr lang="ru-RU" sz="2800" b="1" i="1" dirty="0" smtClean="0">
                <a:solidFill>
                  <a:srgbClr val="C00000"/>
                </a:solidFill>
              </a:rPr>
              <a:t>(1)</a:t>
            </a:r>
            <a:r>
              <a:rPr lang="ru-RU" sz="2800" b="1" i="1" dirty="0" smtClean="0"/>
              <a:t> – брат</a:t>
            </a:r>
            <a:r>
              <a:rPr lang="ru-RU" sz="2800" b="1" i="1" dirty="0" smtClean="0">
                <a:solidFill>
                  <a:srgbClr val="C00000"/>
                </a:solidFill>
              </a:rPr>
              <a:t>(2)</a:t>
            </a:r>
            <a:r>
              <a:rPr lang="ru-RU" sz="2800" b="1" i="1" dirty="0" smtClean="0"/>
              <a:t> и сестра</a:t>
            </a:r>
            <a:r>
              <a:rPr lang="ru-RU" sz="2800" b="1" i="1" dirty="0" smtClean="0">
                <a:solidFill>
                  <a:srgbClr val="C00000"/>
                </a:solidFill>
              </a:rPr>
              <a:t>(1)</a:t>
            </a:r>
            <a:r>
              <a:rPr lang="ru-RU" sz="2800" b="1" i="1" dirty="0" smtClean="0"/>
              <a:t>.</a:t>
            </a:r>
            <a:br>
              <a:rPr lang="ru-RU" sz="2800" b="1" i="1" dirty="0" smtClean="0"/>
            </a:br>
            <a:r>
              <a:rPr lang="ru-RU" sz="2800" b="1" i="1" dirty="0" smtClean="0"/>
              <a:t>5.От доброго дерева</a:t>
            </a:r>
            <a:r>
              <a:rPr lang="ru-RU" sz="2800" b="1" i="1" dirty="0" smtClean="0">
                <a:solidFill>
                  <a:srgbClr val="C00000"/>
                </a:solidFill>
              </a:rPr>
              <a:t>(2)</a:t>
            </a:r>
            <a:r>
              <a:rPr lang="ru-RU" sz="2800" b="1" i="1" dirty="0" smtClean="0"/>
              <a:t> добрый и плод</a:t>
            </a:r>
            <a:r>
              <a:rPr lang="ru-RU" sz="2800" b="1" i="1" dirty="0" smtClean="0">
                <a:solidFill>
                  <a:srgbClr val="C00000"/>
                </a:solidFill>
              </a:rPr>
              <a:t>(2)</a:t>
            </a:r>
            <a:r>
              <a:rPr lang="ru-RU" sz="2800" b="1" i="1" dirty="0" smtClean="0"/>
              <a:t>.</a:t>
            </a:r>
            <a:br>
              <a:rPr lang="ru-RU" sz="2800" b="1" i="1" dirty="0" smtClean="0"/>
            </a:br>
            <a:r>
              <a:rPr lang="ru-RU" sz="2800" b="1" i="1" dirty="0" smtClean="0"/>
              <a:t>6.Кто дерево</a:t>
            </a:r>
            <a:r>
              <a:rPr lang="ru-RU" sz="2800" b="1" i="1" dirty="0" smtClean="0">
                <a:solidFill>
                  <a:srgbClr val="C00000"/>
                </a:solidFill>
              </a:rPr>
              <a:t>(2)</a:t>
            </a:r>
            <a:r>
              <a:rPr lang="ru-RU" sz="2800" b="1" i="1" dirty="0" smtClean="0"/>
              <a:t> посадит, тот человеку</a:t>
            </a:r>
            <a:r>
              <a:rPr lang="ru-RU" sz="2800" b="1" i="1" dirty="0" smtClean="0">
                <a:solidFill>
                  <a:srgbClr val="C00000"/>
                </a:solidFill>
              </a:rPr>
              <a:t>(2)</a:t>
            </a:r>
            <a:r>
              <a:rPr lang="ru-RU" sz="2800" b="1" i="1" dirty="0" smtClean="0"/>
              <a:t> друг</a:t>
            </a:r>
            <a:r>
              <a:rPr lang="ru-RU" sz="2800" b="1" i="1" dirty="0" smtClean="0">
                <a:solidFill>
                  <a:srgbClr val="C00000"/>
                </a:solidFill>
              </a:rPr>
              <a:t>(2)</a:t>
            </a:r>
            <a:r>
              <a:rPr lang="ru-RU" sz="2800" b="1" i="1" dirty="0" smtClean="0"/>
              <a:t>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199777" cy="2826018"/>
          </a:xfrm>
          <a:prstGeom prst="rect">
            <a:avLst/>
          </a:prstGeom>
        </p:spPr>
      </p:pic>
      <p:pic>
        <p:nvPicPr>
          <p:cNvPr id="8" name="Рисунок 7" descr="1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4270853" cy="2736304"/>
          </a:xfrm>
          <a:prstGeom prst="rect">
            <a:avLst/>
          </a:prstGeom>
        </p:spPr>
      </p:pic>
      <p:pic>
        <p:nvPicPr>
          <p:cNvPr id="9" name="Рисунок 8" descr="97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365104"/>
            <a:ext cx="2303267" cy="1916829"/>
          </a:xfrm>
          <a:prstGeom prst="rect">
            <a:avLst/>
          </a:prstGeom>
        </p:spPr>
      </p:pic>
      <p:pic>
        <p:nvPicPr>
          <p:cNvPr id="10" name="Рисунок 9" descr="1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76672"/>
            <a:ext cx="4022348" cy="2808312"/>
          </a:xfrm>
          <a:prstGeom prst="rect">
            <a:avLst/>
          </a:prstGeom>
        </p:spPr>
      </p:pic>
      <p:sp>
        <p:nvSpPr>
          <p:cNvPr id="11" name="Двенадцатиугольник 10"/>
          <p:cNvSpPr/>
          <p:nvPr/>
        </p:nvSpPr>
        <p:spPr>
          <a:xfrm>
            <a:off x="539552" y="2564904"/>
            <a:ext cx="504056" cy="432048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Двенадцатиугольник 12"/>
          <p:cNvSpPr/>
          <p:nvPr/>
        </p:nvSpPr>
        <p:spPr>
          <a:xfrm>
            <a:off x="539552" y="5373216"/>
            <a:ext cx="504056" cy="432048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Двенадцатиугольник 13"/>
          <p:cNvSpPr/>
          <p:nvPr/>
        </p:nvSpPr>
        <p:spPr>
          <a:xfrm>
            <a:off x="4860032" y="2636912"/>
            <a:ext cx="504056" cy="432048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3501008"/>
            <a:ext cx="3816423" cy="76944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Мини-проект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fld id="{5D2CC430-AE71-4827-AACF-EA67265D15D1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467544" y="1916832"/>
            <a:ext cx="8424936" cy="3170099"/>
          </a:xfrm>
          <a:prstGeom prst="rect">
            <a:avLst/>
          </a:prstGeom>
          <a:solidFill>
            <a:srgbClr val="CC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3600" b="1" dirty="0" smtClean="0">
              <a:solidFill>
                <a:srgbClr val="74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 </a:t>
            </a:r>
            <a:r>
              <a:rPr lang="ru-RU" sz="36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позиция </a:t>
            </a:r>
            <a:endParaRPr lang="ru-RU" sz="3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lang="ru-RU" sz="36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объяснение (или обоснование) </a:t>
            </a:r>
            <a:endParaRPr lang="ru-RU" sz="3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 </a:t>
            </a:r>
            <a:r>
              <a:rPr lang="ru-RU" sz="36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 </a:t>
            </a:r>
            <a:endParaRPr lang="ru-RU" sz="3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ru-RU" sz="36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следствие (или суждение) </a:t>
            </a:r>
            <a:endParaRPr lang="ru-RU" sz="3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8" name="Прямоугольник 4"/>
          <p:cNvSpPr>
            <a:spLocks noChangeArrowheads="1"/>
          </p:cNvSpPr>
          <p:nvPr/>
        </p:nvSpPr>
        <p:spPr bwMode="auto">
          <a:xfrm>
            <a:off x="1187624" y="692696"/>
            <a:ext cx="7200726" cy="707886"/>
          </a:xfrm>
          <a:prstGeom prst="rect">
            <a:avLst/>
          </a:prstGeom>
          <a:solidFill>
            <a:srgbClr val="CC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Формула ПОПС </a:t>
            </a:r>
            <a:endParaRPr lang="ru-RU" sz="4000" b="1" i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52536" y="1340768"/>
            <a:ext cx="9577064" cy="2808312"/>
          </a:xfrm>
        </p:spPr>
        <p:txBody>
          <a:bodyPr/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</a:rPr>
              <a:t>Тема урока…</a:t>
            </a:r>
          </a:p>
          <a:p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861048"/>
            <a:ext cx="7848872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6600"/>
                </a:solidFill>
              </a:rPr>
              <a:t>Загадка!!!!</a:t>
            </a:r>
            <a:endParaRPr lang="ru-RU" sz="54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94 -1.61887E-6 L 0 -1.618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noFill/>
        </p:spPr>
        <p:txBody>
          <a:bodyPr/>
          <a:lstStyle/>
          <a:p>
            <a:fld id="{5D2CC430-AE71-4827-AACF-EA67265D15D1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323528" y="1052736"/>
            <a:ext cx="8568952" cy="5139869"/>
          </a:xfrm>
          <a:prstGeom prst="rect">
            <a:avLst/>
          </a:prstGeom>
          <a:solidFill>
            <a:srgbClr val="CC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из предложений (позиция) должно начинаться со слов:</a:t>
            </a:r>
            <a:endParaRPr lang="ru-RU" sz="2400" b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считаю, что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…»</a:t>
            </a:r>
            <a:endParaRPr lang="ru-RU" sz="24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Второе предложение (объяснение, обоснование своей позиции) начинается со слов:</a:t>
            </a:r>
            <a:endParaRPr lang="ru-RU" sz="2400" b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…»</a:t>
            </a:r>
            <a:endParaRPr lang="ru-RU" sz="24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Третье предложение (ориентированное на умение доказать правоту своей позиции на практике) начинается со слов:</a:t>
            </a:r>
            <a:endParaRPr lang="ru-RU" sz="2400" b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доказать это на примере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…»</a:t>
            </a:r>
            <a:endParaRPr lang="ru-RU" sz="24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Четвёртое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предложение (следствие, суждение, выводы) начинается со слов:</a:t>
            </a:r>
            <a:endParaRPr lang="ru-RU" sz="2400" b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solidFill>
                  <a:srgbClr val="7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Исходя из этого, я делаю вывод о том, что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…»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8" name="Прямоугольник 4"/>
          <p:cNvSpPr>
            <a:spLocks noChangeArrowheads="1"/>
          </p:cNvSpPr>
          <p:nvPr/>
        </p:nvSpPr>
        <p:spPr bwMode="auto">
          <a:xfrm>
            <a:off x="971600" y="476672"/>
            <a:ext cx="7416750" cy="461665"/>
          </a:xfrm>
          <a:prstGeom prst="rect">
            <a:avLst/>
          </a:prstGeom>
          <a:solidFill>
            <a:srgbClr val="CC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Формула ПОПС </a:t>
            </a:r>
            <a:endParaRPr lang="ru-RU" sz="2400" b="1" i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38a4067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1052736"/>
            <a:ext cx="5112568" cy="4702250"/>
          </a:xfrm>
          <a:prstGeom prst="rect">
            <a:avLst/>
          </a:prstGeom>
        </p:spPr>
      </p:pic>
      <p:pic>
        <p:nvPicPr>
          <p:cNvPr id="3" name="Рисунок 2" descr="97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356992"/>
            <a:ext cx="2303267" cy="19168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40769"/>
            <a:ext cx="7772400" cy="1080119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Домашнее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420888"/>
            <a:ext cx="8892480" cy="3456384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chemeClr val="tx1"/>
                </a:solidFill>
              </a:rPr>
              <a:t>Сочинение-миниатюра «Нет в мире лучше родного края»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chemeClr val="tx1"/>
                </a:solidFill>
              </a:rPr>
              <a:t>Письмо другу «Хочу рассказать тебе о необычном путешествии по родному краю…»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err="1" smtClean="0">
                <a:solidFill>
                  <a:schemeClr val="tx1"/>
                </a:solidFill>
              </a:rPr>
              <a:t>Синквейн</a:t>
            </a:r>
            <a:r>
              <a:rPr lang="ru-RU" sz="3200" b="1" i="1" dirty="0" smtClean="0">
                <a:solidFill>
                  <a:schemeClr val="tx1"/>
                </a:solidFill>
              </a:rPr>
              <a:t>  «Родина»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39680-d955efb1078bd1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6336704" cy="227725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3848" y="3429000"/>
            <a:ext cx="5616624" cy="1728192"/>
          </a:xfrm>
        </p:spPr>
        <p:txBody>
          <a:bodyPr/>
          <a:lstStyle/>
          <a:p>
            <a:r>
              <a:rPr lang="ru-RU" sz="8000" b="1" i="1" dirty="0" smtClean="0">
                <a:solidFill>
                  <a:srgbClr val="92D050"/>
                </a:solidFill>
              </a:rPr>
              <a:t>за урок!</a:t>
            </a:r>
            <a:endParaRPr lang="ru-RU" sz="8000" b="1" i="1" dirty="0">
              <a:solidFill>
                <a:srgbClr val="92D050"/>
              </a:solidFill>
            </a:endParaRPr>
          </a:p>
        </p:txBody>
      </p:sp>
      <p:pic>
        <p:nvPicPr>
          <p:cNvPr id="6" name="Рисунок 5" descr="97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56992"/>
            <a:ext cx="3514617" cy="292494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00811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Использованная литература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ru-RU" sz="2400" dirty="0" smtClean="0"/>
              <a:t>ФГОС. Настольная книга учителя: Учебно-методическое пособие/ В.И.Громова, Т.Ю.Сторожева. – Саратов, 2013</a:t>
            </a:r>
          </a:p>
          <a:p>
            <a:r>
              <a:rPr lang="ru-RU" sz="2400" dirty="0" smtClean="0"/>
              <a:t>М.Е.Кузнецов. Конструктор личностно-ориентированного урока. Журнал «Русский язык и литература. </a:t>
            </a:r>
            <a:r>
              <a:rPr lang="ru-RU" sz="2400" smtClean="0"/>
              <a:t>Всё </a:t>
            </a:r>
            <a:r>
              <a:rPr lang="ru-RU" sz="2400" dirty="0" smtClean="0"/>
              <a:t>для учителя!» - № 10 (58) октябрь 2015</a:t>
            </a:r>
          </a:p>
          <a:p>
            <a:endParaRPr lang="ru-RU" sz="1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Интернет-ресурсы: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u="sng" dirty="0" smtClean="0">
                <a:hlinkClick r:id="rId2"/>
              </a:rPr>
              <a:t>http://gazeta.rodnaya.info/statya/4413-pritchi-o-prirode</a:t>
            </a:r>
            <a:endParaRPr lang="ru-RU" sz="1200" dirty="0" smtClean="0"/>
          </a:p>
          <a:p>
            <a:r>
              <a:rPr lang="ru-RU" sz="1200" u="sng" dirty="0" smtClean="0">
                <a:hlinkClick r:id="rId3"/>
              </a:rPr>
              <a:t>http://www.cherven.by/wp-content/uploads/2011/07/0_3a859_977f56eb_L.png</a:t>
            </a:r>
            <a:endParaRPr lang="ru-RU" sz="1200" dirty="0" smtClean="0"/>
          </a:p>
          <a:p>
            <a:r>
              <a:rPr lang="ru-RU" sz="1200" u="sng" dirty="0" smtClean="0">
                <a:hlinkClick r:id="rId4"/>
              </a:rPr>
              <a:t>http://justjam.ru/wp-content/uploads/2014/07/telefon.jpg</a:t>
            </a:r>
            <a:endParaRPr lang="ru-RU" sz="1200" dirty="0" smtClean="0"/>
          </a:p>
          <a:p>
            <a:r>
              <a:rPr lang="ru-RU" sz="1200" u="sng" dirty="0" smtClean="0">
                <a:hlinkClick r:id="rId5"/>
              </a:rPr>
              <a:t>http://www.vsyaufa.ru/boardsimg/board_15111.jpg</a:t>
            </a:r>
            <a:endParaRPr lang="ru-RU" sz="1200" dirty="0" smtClean="0"/>
          </a:p>
          <a:p>
            <a:r>
              <a:rPr lang="ru-RU" sz="1200" u="sng" dirty="0" smtClean="0">
                <a:hlinkClick r:id="rId6"/>
              </a:rPr>
              <a:t>https://ddfrussia.ru/wp-content/uploads/2017/02/61758292-camera2.gif</a:t>
            </a:r>
            <a:endParaRPr lang="ru-RU" sz="1200" dirty="0" smtClean="0"/>
          </a:p>
          <a:p>
            <a:r>
              <a:rPr lang="ru-RU" sz="1200" u="sng" dirty="0" smtClean="0">
                <a:hlinkClick r:id="rId7"/>
              </a:rPr>
              <a:t>https://digbox.ru/upload/iblock/fb3/fb324c5048dc284bbcca58eb20b4392d.png</a:t>
            </a:r>
            <a:endParaRPr lang="ru-RU" sz="1200" dirty="0" smtClean="0"/>
          </a:p>
          <a:p>
            <a:r>
              <a:rPr lang="ru-RU" sz="1200" u="sng" dirty="0" smtClean="0">
                <a:hlinkClick r:id="rId8"/>
              </a:rPr>
              <a:t>http://clipartix.com/wp-content/uploads/2016/08/Chocolate-clipart-chocolateclipart-food-clip-art-photo.gif</a:t>
            </a:r>
            <a:endParaRPr lang="ru-RU" sz="1200" dirty="0" smtClean="0"/>
          </a:p>
          <a:p>
            <a:r>
              <a:rPr lang="ru-RU" sz="1200" u="sng" dirty="0" smtClean="0">
                <a:hlinkClick r:id="rId9"/>
              </a:rPr>
              <a:t>http://ivant-gimn6.edumsko.ru/uploads/1000/956/section/48748/Prezentaciya_Microsoft_Office_PowerPoint.jpg</a:t>
            </a:r>
            <a:endParaRPr lang="ru-RU" sz="1200" dirty="0" smtClean="0"/>
          </a:p>
          <a:p>
            <a:r>
              <a:rPr lang="ru-RU" sz="1200" u="sng" dirty="0" smtClean="0">
                <a:hlinkClick r:id="rId10"/>
              </a:rPr>
              <a:t>http://svetofor.info/images/pages/obzory/tovary-dlya-aktivnogo-otdyha/binokl.jpg</a:t>
            </a:r>
            <a:endParaRPr lang="ru-RU" sz="1200" dirty="0" smtClean="0"/>
          </a:p>
          <a:p>
            <a:r>
              <a:rPr lang="ru-RU" sz="1200" u="sng" dirty="0" smtClean="0">
                <a:hlinkClick r:id="rId11"/>
              </a:rPr>
              <a:t>http://balabolka.su/wp-content/uploads/2016/05/QIP-Shot-Screen-1442-1.jpg</a:t>
            </a:r>
            <a:endParaRPr lang="ru-RU" sz="1200" dirty="0" smtClean="0"/>
          </a:p>
          <a:p>
            <a:r>
              <a:rPr lang="ru-RU" sz="1200" u="sng" dirty="0" smtClean="0">
                <a:hlinkClick r:id="rId12"/>
              </a:rPr>
              <a:t>http://pozdravimvsex.ru/images/stories/pozdrav2/dub.png</a:t>
            </a:r>
            <a:endParaRPr lang="ru-RU" sz="1200" dirty="0" smtClean="0"/>
          </a:p>
          <a:p>
            <a:r>
              <a:rPr lang="ru-RU" sz="1200" u="sng" dirty="0" smtClean="0">
                <a:hlinkClick r:id="rId13"/>
              </a:rPr>
              <a:t>http://</a:t>
            </a:r>
            <a:r>
              <a:rPr lang="ru-RU" sz="1200" u="sng" dirty="0" smtClean="0">
                <a:hlinkClick r:id="rId13"/>
              </a:rPr>
              <a:t>mtdata.ru/u1/photoA675/20362709712-0/original.jpg</a:t>
            </a:r>
            <a:endParaRPr lang="ru-RU" sz="1200" dirty="0" smtClean="0"/>
          </a:p>
          <a:p>
            <a:r>
              <a:rPr lang="ru-RU" sz="1000" dirty="0" smtClean="0"/>
              <a:t>источник шаблона: Фокина Лидия Петровна, учитель начальных классов</a:t>
            </a:r>
          </a:p>
          <a:p>
            <a:r>
              <a:rPr lang="ru-RU" sz="1000" dirty="0" smtClean="0"/>
              <a:t>МКОУ «СОШ ст. Евсино» </a:t>
            </a:r>
            <a:r>
              <a:rPr lang="ru-RU" sz="1000" dirty="0" err="1" smtClean="0"/>
              <a:t>Искитимского</a:t>
            </a:r>
            <a:r>
              <a:rPr lang="ru-RU" sz="1000" dirty="0" smtClean="0"/>
              <a:t> района Новосибирской области </a:t>
            </a:r>
          </a:p>
          <a:p>
            <a:r>
              <a:rPr lang="ru-RU" sz="1000" b="1" dirty="0" smtClean="0"/>
              <a:t>Сайт</a:t>
            </a:r>
            <a:r>
              <a:rPr lang="en-US" sz="1000" b="1" u="sng" dirty="0" smtClean="0">
                <a:hlinkClick r:id="rId14"/>
              </a:rPr>
              <a:t> http</a:t>
            </a:r>
            <a:r>
              <a:rPr lang="ru-RU" sz="1000" b="1" u="sng" dirty="0" smtClean="0">
                <a:hlinkClick r:id="rId14"/>
              </a:rPr>
              <a:t>://</a:t>
            </a:r>
            <a:r>
              <a:rPr lang="en-US" sz="1000" b="1" u="sng" dirty="0" err="1" smtClean="0">
                <a:hlinkClick r:id="rId14"/>
              </a:rPr>
              <a:t>linda</a:t>
            </a:r>
            <a:r>
              <a:rPr lang="ru-RU" sz="1000" b="1" u="sng" dirty="0" smtClean="0">
                <a:hlinkClick r:id="rId14"/>
              </a:rPr>
              <a:t>6035.</a:t>
            </a:r>
            <a:r>
              <a:rPr lang="en-US" sz="1000" b="1" u="sng" dirty="0" err="1" smtClean="0">
                <a:hlinkClick r:id="rId14"/>
              </a:rPr>
              <a:t>ucoz</a:t>
            </a:r>
            <a:r>
              <a:rPr lang="ru-RU" sz="1000" b="1" u="sng" dirty="0" smtClean="0">
                <a:hlinkClick r:id="rId14"/>
              </a:rPr>
              <a:t>.</a:t>
            </a:r>
            <a:r>
              <a:rPr lang="en-US" sz="1000" b="1" u="sng" dirty="0" err="1" smtClean="0">
                <a:hlinkClick r:id="rId14"/>
              </a:rPr>
              <a:t>ru</a:t>
            </a:r>
            <a:r>
              <a:rPr lang="ru-RU" sz="1000" b="1" u="sng" dirty="0" smtClean="0">
                <a:hlinkClick r:id="rId14"/>
              </a:rPr>
              <a:t>/</a:t>
            </a:r>
            <a:r>
              <a:rPr lang="ru-RU" sz="1000" dirty="0" smtClean="0"/>
              <a:t>    </a:t>
            </a:r>
          </a:p>
          <a:p>
            <a:endParaRPr lang="ru-RU" sz="1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Интернет-ресурсы: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000" dirty="0" smtClean="0"/>
              <a:t> </a:t>
            </a:r>
          </a:p>
          <a:p>
            <a:r>
              <a:rPr lang="ru-RU" sz="1000" u="sng" dirty="0" smtClean="0">
                <a:hlinkClick r:id="rId2"/>
              </a:rPr>
              <a:t>http://www.benkrefta.com/transformation/wp-content/uploads/sites/8/2013/08/6297650_f520.jpg</a:t>
            </a:r>
            <a:endParaRPr lang="ru-RU" sz="1000" dirty="0" smtClean="0"/>
          </a:p>
          <a:p>
            <a:r>
              <a:rPr lang="ru-RU" sz="1200" u="sng" dirty="0" smtClean="0">
                <a:hlinkClick r:id="rId3"/>
              </a:rPr>
              <a:t>https://lh4.googleusercontent.com/proxy/y6o0l2SpiJI_h0ymX60PxFtqwc9W15uWtDF2HdmHvWZOd4B8AANFXLDO-jigrC5uIPTLRw0KyQEQ9pNYfju50C8eGmVGv8zvlpY-VX1JdQ=s0-d</a:t>
            </a:r>
            <a:endParaRPr lang="ru-RU" sz="1200" dirty="0" smtClean="0"/>
          </a:p>
          <a:p>
            <a:r>
              <a:rPr lang="ru-RU" sz="1200" u="sng" dirty="0" smtClean="0">
                <a:hlinkClick r:id="rId4"/>
              </a:rPr>
              <a:t>http://www.playcast.ru/uploads/2016/11/12/20501684.gif</a:t>
            </a:r>
            <a:endParaRPr lang="ru-RU" sz="1200" dirty="0" smtClean="0"/>
          </a:p>
          <a:p>
            <a:r>
              <a:rPr lang="ru-RU" sz="1200" u="sng" dirty="0" smtClean="0">
                <a:hlinkClick r:id="rId5"/>
              </a:rPr>
              <a:t>http://falvar.com/files/images/otdyx-na-prirode.jpg</a:t>
            </a:r>
            <a:endParaRPr lang="ru-RU" sz="1200" dirty="0" smtClean="0"/>
          </a:p>
          <a:p>
            <a:r>
              <a:rPr lang="ru-RU" sz="1200" u="sng" dirty="0" smtClean="0">
                <a:hlinkClick r:id="rId6"/>
              </a:rPr>
              <a:t>http://www.tochkagif.ru/_ph/44/2/7667173.gif</a:t>
            </a:r>
            <a:endParaRPr lang="ru-RU" sz="1200" dirty="0" smtClean="0"/>
          </a:p>
          <a:p>
            <a:r>
              <a:rPr lang="ru-RU" sz="1200" u="sng" dirty="0" smtClean="0">
                <a:hlinkClick r:id="rId7"/>
              </a:rPr>
              <a:t>http://красотамания.рф/wp-content/uploads/2012/08/343411887.gif</a:t>
            </a:r>
            <a:endParaRPr lang="ru-RU" sz="1200" dirty="0" smtClean="0"/>
          </a:p>
          <a:p>
            <a:r>
              <a:rPr lang="ru-RU" sz="1200" u="sng" dirty="0" smtClean="0">
                <a:hlinkClick r:id="rId8"/>
              </a:rPr>
              <a:t>http://gov.cap.ru/home/420/selo1/images/1123.jpg</a:t>
            </a:r>
            <a:endParaRPr lang="ru-RU" sz="1200" dirty="0" smtClean="0"/>
          </a:p>
          <a:p>
            <a:r>
              <a:rPr lang="ru-RU" sz="1200" u="sng" dirty="0" smtClean="0">
                <a:hlinkClick r:id="rId9"/>
              </a:rPr>
              <a:t>http://pticevodov.com/_</a:t>
            </a:r>
            <a:r>
              <a:rPr lang="ru-RU" sz="1200" u="sng" dirty="0" smtClean="0">
                <a:hlinkClick r:id="rId9"/>
              </a:rPr>
              <a:t>fr/1/1324931.jpg</a:t>
            </a:r>
            <a:endParaRPr lang="ru-RU" sz="1200" dirty="0" smtClean="0"/>
          </a:p>
          <a:p>
            <a:r>
              <a:rPr lang="ru-RU" sz="1200" u="sng" dirty="0" smtClean="0">
                <a:hlinkClick r:id="rId10"/>
              </a:rPr>
              <a:t>https://fs00.infourok.ru/images/doc/277/282280/1/640/img18.jpg</a:t>
            </a:r>
            <a:endParaRPr lang="ru-RU" sz="1200" dirty="0" smtClean="0"/>
          </a:p>
          <a:p>
            <a:r>
              <a:rPr lang="ru-RU" sz="1200" u="sng" dirty="0" smtClean="0">
                <a:hlinkClick r:id="rId11"/>
              </a:rPr>
              <a:t>https://63pokupki.ru/images/b0/b0d441c934f6e.jpg</a:t>
            </a:r>
            <a:endParaRPr lang="ru-RU" sz="1200" dirty="0" smtClean="0"/>
          </a:p>
          <a:p>
            <a:r>
              <a:rPr lang="ru-RU" sz="1200" u="sng" dirty="0" smtClean="0">
                <a:hlinkClick r:id="rId12"/>
              </a:rPr>
              <a:t>http://www.worlds.ru/photo/russia_121020120320_4.jpg</a:t>
            </a:r>
            <a:endParaRPr lang="ru-RU" sz="1200" dirty="0" smtClean="0"/>
          </a:p>
          <a:p>
            <a:r>
              <a:rPr lang="ru-RU" sz="1200" u="sng" dirty="0" smtClean="0">
                <a:hlinkClick r:id="rId13"/>
              </a:rPr>
              <a:t>http://www.yuterra.life/upload/images/51/11/1251151.jpg</a:t>
            </a:r>
            <a:endParaRPr lang="ru-RU" sz="1200" dirty="0" smtClean="0"/>
          </a:p>
          <a:p>
            <a:r>
              <a:rPr lang="ru-RU" sz="1200" u="sng" dirty="0" smtClean="0">
                <a:hlinkClick r:id="rId14"/>
              </a:rPr>
              <a:t>http://downloadicons.net/sites/default/files/beautiful-rainbow-icon-38774.png</a:t>
            </a:r>
            <a:endParaRPr lang="ru-RU" sz="1200" dirty="0" smtClean="0"/>
          </a:p>
          <a:p>
            <a:r>
              <a:rPr lang="ru-RU" sz="1200" u="sng" dirty="0" smtClean="0">
                <a:hlinkClick r:id="rId15"/>
              </a:rPr>
              <a:t>http://forumsmile.ru/u/a/d/a/ada407496828ac8e8b5cc701baa99f83.gif</a:t>
            </a:r>
            <a:endParaRPr lang="ru-RU" sz="1200" dirty="0" smtClean="0"/>
          </a:p>
          <a:p>
            <a:r>
              <a:rPr lang="ru-RU" sz="1200" u="sng" dirty="0" smtClean="0">
                <a:hlinkClick r:id="rId16"/>
              </a:rPr>
              <a:t>https://3.bp.blogspot.com/-</a:t>
            </a:r>
            <a:r>
              <a:rPr lang="ru-RU" sz="1200" u="sng" dirty="0" smtClean="0">
                <a:hlinkClick r:id="rId16"/>
              </a:rPr>
              <a:t>guNSne-n2KI/VxNi3AUkaYI/AAAAAAAACfo/WtZpmat9MCQNqp70xmvUtuOBh-uNBIHFwCLcB/s1600/784628989.gif</a:t>
            </a:r>
            <a:endParaRPr lang="ru-RU" sz="1200" u="sng" dirty="0" smtClean="0"/>
          </a:p>
          <a:p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endParaRPr lang="ru-RU" sz="1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Интернет-ресурсы: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u="sng" dirty="0" smtClean="0">
                <a:hlinkClick r:id="rId2"/>
              </a:rPr>
              <a:t>http://vikafedotova38.ucoz.ru/load/shablony_prezentacij/39-7</a:t>
            </a:r>
            <a:endParaRPr lang="ru-RU" sz="1200" dirty="0" smtClean="0"/>
          </a:p>
          <a:p>
            <a:r>
              <a:rPr lang="ru-RU" sz="1200" u="sng" dirty="0" smtClean="0">
                <a:hlinkClick r:id="rId3"/>
              </a:rPr>
              <a:t>http://img3.proshkolu.ru/content/media/pic/std/3000000/2640000/2639680-d955efb1078bd119.gif</a:t>
            </a:r>
            <a:endParaRPr lang="ru-RU" sz="1200" dirty="0" smtClean="0"/>
          </a:p>
          <a:p>
            <a:r>
              <a:rPr lang="ru-RU" sz="1200" u="sng" dirty="0" smtClean="0">
                <a:hlinkClick r:id="rId4"/>
              </a:rPr>
              <a:t>http://img1.liveinternet.ru/images/attach/c/6/90/929/90929211_Spasibozaurok.gif</a:t>
            </a:r>
            <a:endParaRPr lang="ru-RU" sz="1200" dirty="0" smtClean="0"/>
          </a:p>
          <a:p>
            <a:r>
              <a:rPr lang="ru-RU" sz="1200" u="sng" dirty="0" smtClean="0">
                <a:hlinkClick r:id="rId5"/>
              </a:rPr>
              <a:t>http://www.stihi.ru/pics/2016/03/20/9721.gif</a:t>
            </a:r>
            <a:endParaRPr lang="ru-RU" sz="1200" dirty="0" smtClean="0"/>
          </a:p>
          <a:p>
            <a:r>
              <a:rPr lang="ru-RU" sz="1200" u="sng" dirty="0" smtClean="0">
                <a:hlinkClick r:id="rId6"/>
              </a:rPr>
              <a:t>http://gylhataj.ru/wp-content/uploads/2015/11/listya-kruzhatsya-sozdanie-animacii23.gif</a:t>
            </a:r>
            <a:endParaRPr lang="ru-RU" sz="1200" dirty="0" smtClean="0"/>
          </a:p>
          <a:p>
            <a:r>
              <a:rPr lang="ru-RU" sz="1200" u="sng" dirty="0" smtClean="0">
                <a:hlinkClick r:id="rId7"/>
              </a:rPr>
              <a:t>https://personalincome.nethouse.ru/static/img/0000/0005/6207/56207324.olaln3ld68.W665.jpg</a:t>
            </a:r>
            <a:endParaRPr lang="ru-RU" sz="1200" dirty="0" smtClean="0"/>
          </a:p>
          <a:p>
            <a:r>
              <a:rPr lang="ru-RU" sz="1200" u="sng" dirty="0" smtClean="0">
                <a:hlinkClick r:id="rId8"/>
              </a:rPr>
              <a:t>http://lesmeh.edu35.ru/images/phocagallery/raznoe/зарядка.jpg</a:t>
            </a:r>
            <a:endParaRPr lang="ru-RU" sz="1200" dirty="0" smtClean="0"/>
          </a:p>
          <a:p>
            <a:r>
              <a:rPr lang="ru-RU" sz="1200" u="sng" dirty="0" smtClean="0">
                <a:hlinkClick r:id="rId5"/>
              </a:rPr>
              <a:t>http://www.stihi.ru/pics/2016/03/20/9721.gif</a:t>
            </a:r>
            <a:endParaRPr lang="ru-RU" sz="1200" dirty="0" smtClean="0"/>
          </a:p>
          <a:p>
            <a:r>
              <a:rPr lang="ru-RU" sz="1200" u="sng" dirty="0" smtClean="0">
                <a:hlinkClick r:id="rId9"/>
              </a:rPr>
              <a:t>http://www.neizvestniy-geniy.ru/images/works/photo/2015/10/1488012_1.gif</a:t>
            </a:r>
            <a:endParaRPr lang="ru-RU" sz="1200" dirty="0" smtClean="0"/>
          </a:p>
          <a:p>
            <a:r>
              <a:rPr lang="ru-RU" sz="1200" u="sng" dirty="0" smtClean="0">
                <a:hlinkClick r:id="rId10"/>
              </a:rPr>
              <a:t>https://wallbox.ru/wallpapers/main/201130/nastroeniya-b91dfd12375d.jpg</a:t>
            </a:r>
            <a:endParaRPr lang="ru-RU" sz="1200" dirty="0" smtClean="0"/>
          </a:p>
          <a:p>
            <a:r>
              <a:rPr lang="ru-RU" sz="1200" u="sng" dirty="0" smtClean="0">
                <a:hlinkClick r:id="rId11"/>
              </a:rPr>
              <a:t>http://woo.woowals.com/images4/af41o4a2qex.jpg</a:t>
            </a:r>
            <a:endParaRPr lang="ru-RU" sz="1200" dirty="0" smtClean="0"/>
          </a:p>
          <a:p>
            <a:r>
              <a:rPr lang="ru-RU" sz="1200" u="sng" dirty="0" smtClean="0">
                <a:hlinkClick r:id="rId12"/>
              </a:rPr>
              <a:t>http://ageheureux.a.g.pic.centerblog.net/5e1da753.png</a:t>
            </a:r>
            <a:endParaRPr lang="ru-RU" sz="1200" dirty="0" smtClean="0"/>
          </a:p>
          <a:p>
            <a:r>
              <a:rPr lang="ru-RU" sz="1200" u="sng" dirty="0" smtClean="0">
                <a:hlinkClick r:id="rId13"/>
              </a:rPr>
              <a:t>http://www.renders-graphiques.fr/image/upload/normal/element_1-1.png</a:t>
            </a:r>
            <a:endParaRPr lang="ru-RU" sz="1200" dirty="0" smtClean="0"/>
          </a:p>
          <a:p>
            <a:r>
              <a:rPr lang="ru-RU" sz="1200" u="sng" dirty="0" smtClean="0">
                <a:hlinkClick r:id="rId14"/>
              </a:rPr>
              <a:t>http://dutsadok.com.ua/clipart/ljudi/3a5a206b3ed6.png</a:t>
            </a:r>
            <a:endParaRPr lang="ru-RU" sz="1200" u="sng" dirty="0" smtClean="0"/>
          </a:p>
          <a:p>
            <a:r>
              <a:rPr lang="ru-RU" sz="1200" u="sng" dirty="0" smtClean="0">
                <a:hlinkClick r:id="rId15"/>
              </a:rPr>
              <a:t>https://ds02.infourok.ru/uploads/ex/0230/00043467-98786e3d/hello_html_m38a4067d.png</a:t>
            </a:r>
            <a:endParaRPr lang="ru-RU" sz="1200" dirty="0" smtClean="0"/>
          </a:p>
          <a:p>
            <a:r>
              <a:rPr lang="ru-RU" sz="1200" u="sng" dirty="0" smtClean="0">
                <a:hlinkClick r:id="rId16"/>
              </a:rPr>
              <a:t>http://kladraz.ru/poslovicy-i-pogovorki/poslovicy-pogovorki-o-prirode-dlja-shkolnikov-2-3-klasa.html</a:t>
            </a:r>
            <a:endParaRPr lang="ru-RU" sz="1200" dirty="0" smtClean="0"/>
          </a:p>
          <a:p>
            <a:r>
              <a:rPr lang="ru-RU" sz="1200" u="sng" dirty="0" smtClean="0">
                <a:hlinkClick r:id="rId17"/>
              </a:rPr>
              <a:t>http://ped-kopilka.ru/poslovicy-i-pogovorki/poslovicy-o-rastenijah.html</a:t>
            </a:r>
            <a:endParaRPr lang="ru-RU" sz="1200" dirty="0" smtClean="0"/>
          </a:p>
          <a:p>
            <a:r>
              <a:rPr lang="ru-RU" sz="1200" u="sng" dirty="0" smtClean="0">
                <a:hlinkClick r:id="rId18"/>
              </a:rPr>
              <a:t>http://posloviz.ru/category/derevo</a:t>
            </a:r>
            <a:endParaRPr lang="ru-RU" sz="1200" dirty="0" smtClean="0"/>
          </a:p>
          <a:p>
            <a:r>
              <a:rPr lang="ru-RU" sz="1200" u="sng" dirty="0" smtClean="0">
                <a:hlinkClick r:id="rId19"/>
              </a:rPr>
              <a:t>http://1dd.ru/poslovicy/poslovicy-065.html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endParaRPr lang="ru-RU" sz="1200" dirty="0" smtClean="0"/>
          </a:p>
          <a:p>
            <a:r>
              <a:rPr lang="ru-RU" sz="1000" dirty="0" smtClean="0"/>
              <a:t> </a:t>
            </a:r>
          </a:p>
          <a:p>
            <a:r>
              <a:rPr lang="ru-RU" sz="1000" dirty="0" smtClean="0"/>
              <a:t> </a:t>
            </a:r>
          </a:p>
          <a:p>
            <a:endParaRPr lang="ru-RU" sz="1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52536" y="0"/>
            <a:ext cx="9577064" cy="3717032"/>
          </a:xfrm>
        </p:spPr>
        <p:txBody>
          <a:bodyPr/>
          <a:lstStyle/>
          <a:p>
            <a:pPr algn="ctr"/>
            <a:endParaRPr lang="ru-RU" sz="4800" b="1" i="1" dirty="0" smtClean="0">
              <a:solidFill>
                <a:srgbClr val="C00000"/>
              </a:solidFill>
            </a:endParaRPr>
          </a:p>
          <a:p>
            <a:pPr algn="ctr"/>
            <a:endParaRPr lang="ru-RU" sz="4800" b="1" i="1" dirty="0" smtClean="0">
              <a:solidFill>
                <a:srgbClr val="C00000"/>
              </a:solidFill>
            </a:endParaRPr>
          </a:p>
          <a:p>
            <a:pPr algn="ctr"/>
            <a:endParaRPr lang="ru-RU" sz="4800" b="1" i="1" dirty="0" smtClean="0">
              <a:solidFill>
                <a:srgbClr val="C00000"/>
              </a:solidFill>
            </a:endParaRPr>
          </a:p>
          <a:p>
            <a:pPr algn="ctr"/>
            <a:endParaRPr lang="ru-RU" sz="48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u="sng" dirty="0" smtClean="0">
                <a:solidFill>
                  <a:srgbClr val="006600"/>
                </a:solidFill>
              </a:rPr>
              <a:t>Странное послание</a:t>
            </a:r>
          </a:p>
          <a:p>
            <a:pPr algn="ctr"/>
            <a:endParaRPr lang="ru-RU" sz="4800" b="1" i="1" dirty="0" smtClean="0">
              <a:solidFill>
                <a:srgbClr val="C00000"/>
              </a:solidFill>
            </a:endParaRPr>
          </a:p>
          <a:p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9"/>
            <a:ext cx="705678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52536" y="1628800"/>
            <a:ext cx="9577064" cy="4392488"/>
          </a:xfrm>
        </p:spPr>
        <p:txBody>
          <a:bodyPr/>
          <a:lstStyle/>
          <a:p>
            <a:pPr algn="ctr"/>
            <a:endParaRPr lang="ru-RU" sz="4800" b="1" i="1" dirty="0" smtClean="0">
              <a:solidFill>
                <a:srgbClr val="C00000"/>
              </a:solidFill>
            </a:endParaRPr>
          </a:p>
          <a:p>
            <a:pPr algn="ctr"/>
            <a:endParaRPr lang="ru-RU" sz="4800" b="1" i="1" dirty="0" smtClean="0">
              <a:solidFill>
                <a:srgbClr val="C00000"/>
              </a:solidFill>
            </a:endParaRPr>
          </a:p>
          <a:p>
            <a:pPr algn="ctr"/>
            <a:endParaRPr lang="ru-RU" sz="4800" b="1" i="1" dirty="0" smtClean="0">
              <a:solidFill>
                <a:srgbClr val="C00000"/>
              </a:solidFill>
            </a:endParaRPr>
          </a:p>
          <a:p>
            <a:pPr algn="ctr"/>
            <a:endParaRPr lang="ru-RU" sz="4800" b="1" i="1" dirty="0" smtClean="0">
              <a:solidFill>
                <a:srgbClr val="C00000"/>
              </a:solidFill>
            </a:endParaRPr>
          </a:p>
          <a:p>
            <a:pPr algn="ctr"/>
            <a:endParaRPr lang="ru-RU" sz="4800" b="1" u="sng" dirty="0" smtClean="0">
              <a:solidFill>
                <a:srgbClr val="006600"/>
              </a:solidFill>
            </a:endParaRPr>
          </a:p>
          <a:p>
            <a:pPr algn="ctr"/>
            <a:endParaRPr lang="ru-RU" sz="4800" b="1" u="sng" dirty="0" smtClean="0">
              <a:solidFill>
                <a:srgbClr val="006600"/>
              </a:solidFill>
            </a:endParaRPr>
          </a:p>
          <a:p>
            <a:pPr algn="ctr"/>
            <a:endParaRPr lang="ru-RU" sz="4800" b="1" u="sng" dirty="0" smtClean="0">
              <a:solidFill>
                <a:srgbClr val="006600"/>
              </a:solidFill>
            </a:endParaRPr>
          </a:p>
          <a:p>
            <a:pPr algn="ctr"/>
            <a:endParaRPr lang="ru-RU" sz="4800" b="1" u="sng" dirty="0" smtClean="0">
              <a:solidFill>
                <a:srgbClr val="006600"/>
              </a:solidFill>
            </a:endParaRPr>
          </a:p>
          <a:p>
            <a:pPr algn="ctr"/>
            <a:r>
              <a:rPr lang="ru-RU" sz="4800" b="1" u="sng" dirty="0" smtClean="0">
                <a:solidFill>
                  <a:srgbClr val="006600"/>
                </a:solidFill>
              </a:rPr>
              <a:t>Странное послание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ru-RU" sz="4800" b="1" i="1" dirty="0" smtClean="0">
                <a:solidFill>
                  <a:srgbClr val="C00000"/>
                </a:solidFill>
              </a:rPr>
              <a:t>Шиповник, лиса, озеро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ru-RU" sz="4800" b="1" i="1" dirty="0" smtClean="0">
                <a:solidFill>
                  <a:srgbClr val="C00000"/>
                </a:solidFill>
              </a:rPr>
              <a:t>Дерево - деревья</a:t>
            </a:r>
          </a:p>
          <a:p>
            <a:endParaRPr lang="ru-RU" sz="4800" dirty="0" smtClean="0">
              <a:solidFill>
                <a:srgbClr val="C00000"/>
              </a:solidFill>
            </a:endParaRPr>
          </a:p>
          <a:p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97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149080"/>
            <a:ext cx="2303269" cy="191683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836712"/>
            <a:ext cx="5122219" cy="49685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836712"/>
            <a:ext cx="5122219" cy="4968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861048"/>
            <a:ext cx="7848872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громоздкий рюкзак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94 -1.61887E-6 L 0 -1.618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8429104_69436767_1295386646_0_1b0c6_11ed4e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657903" cy="57169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- 2</Template>
  <TotalTime>852</TotalTime>
  <Words>518</Words>
  <Application>Microsoft Office PowerPoint</Application>
  <PresentationFormat>Экран (4:3)</PresentationFormat>
  <Paragraphs>190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1_Тема Office</vt:lpstr>
      <vt:lpstr>Повторение по теме «Имя существительное»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Вопросительные слова:</vt:lpstr>
      <vt:lpstr>Заполнение «Корзины идей»</vt:lpstr>
      <vt:lpstr>Слайд 28</vt:lpstr>
      <vt:lpstr>   Слово «дорожка» является именем существительным …</vt:lpstr>
      <vt:lpstr>   Слово «цветок» является  именем существительным …</vt:lpstr>
      <vt:lpstr>   Слово «дерево» является  именем существительным …</vt:lpstr>
      <vt:lpstr>Привал путешественника</vt:lpstr>
      <vt:lpstr>Слайд 33</vt:lpstr>
      <vt:lpstr>Словарная работа</vt:lpstr>
      <vt:lpstr>Словарная работа</vt:lpstr>
      <vt:lpstr>Цифровой диктант</vt:lpstr>
      <vt:lpstr>Цифровой диктант</vt:lpstr>
      <vt:lpstr>Слайд 38</vt:lpstr>
      <vt:lpstr>Слайд 39</vt:lpstr>
      <vt:lpstr>Слайд 40</vt:lpstr>
      <vt:lpstr>Слайд 41</vt:lpstr>
      <vt:lpstr>Домашнее задание</vt:lpstr>
      <vt:lpstr>за урок!</vt:lpstr>
      <vt:lpstr>Использованная литература</vt:lpstr>
      <vt:lpstr>Интернет-ресурсы:</vt:lpstr>
      <vt:lpstr>Интернет-ресурсы:</vt:lpstr>
      <vt:lpstr>Интернет-ресурсы: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115</cp:revision>
  <dcterms:created xsi:type="dcterms:W3CDTF">2016-03-15T16:42:36Z</dcterms:created>
  <dcterms:modified xsi:type="dcterms:W3CDTF">2017-04-17T13:31:04Z</dcterms:modified>
</cp:coreProperties>
</file>