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6600"/>
    <a:srgbClr val="66CCFF"/>
    <a:srgbClr val="3399FF"/>
    <a:srgbClr val="66FFFF"/>
    <a:srgbClr val="FFFF99"/>
    <a:srgbClr val="FFFFCC"/>
    <a:srgbClr val="FF66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20" autoAdjust="0"/>
    <p:restoredTop sz="94660"/>
  </p:normalViewPr>
  <p:slideViewPr>
    <p:cSldViewPr>
      <p:cViewPr varScale="1">
        <p:scale>
          <a:sx n="88" d="100"/>
          <a:sy n="88" d="100"/>
        </p:scale>
        <p:origin x="-152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078FF-4EAE-4BE2-B5E7-079629DAAE4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6451320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8EC53-08F0-41C4-BBB8-77E975B8F53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0993267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82756-BEF7-43CD-BBD6-E41DCCA62F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3535167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D59B8-967B-420F-94C8-454AF3897C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916087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AF21E-7DEC-4226-A499-4C8D47E0B8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483540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4D233-2BA6-4186-B417-07F9ADE515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585427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3BDE5-81B2-4F50-8011-003A2663F2B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892726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47181-BF93-4DFF-8196-E6C23ED9FE7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119249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077A0-4A33-4E6B-B0CA-E6ED908681D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5205486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51518-70F7-4B50-856C-CB4B97C561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714205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A2CF1-121C-440F-BC65-5210D9A9EE7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532282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7A6F872F-E090-4913-A843-24B645AE3A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3.jpeg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3.xml"/><Relationship Id="rId7" Type="http://schemas.openxmlformats.org/officeDocument/2006/relationships/slide" Target="slide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slide" Target="slide4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2.png"/><Relationship Id="rId7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slide" Target="slide3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7"/>
          <p:cNvSpPr>
            <a:spLocks noChangeArrowheads="1"/>
          </p:cNvSpPr>
          <p:nvPr/>
        </p:nvSpPr>
        <p:spPr bwMode="auto">
          <a:xfrm>
            <a:off x="157163" y="5373688"/>
            <a:ext cx="8807450" cy="1289050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chemeClr val="tx2"/>
                </a:solidFill>
                <a:latin typeface="Arial Narrow" pitchFamily="34" charset="0"/>
              </a:rPr>
              <a:t>С  появлением  ЭВМ  </a:t>
            </a:r>
            <a:r>
              <a:rPr lang="ru-RU" altLang="ru-RU" sz="2000" i="1">
                <a:solidFill>
                  <a:schemeClr val="tx2"/>
                </a:solidFill>
                <a:latin typeface="Arial Narrow" pitchFamily="34" charset="0"/>
              </a:rPr>
              <a:t>(2-я  половина  </a:t>
            </a:r>
            <a:r>
              <a:rPr lang="en-US" altLang="ru-RU" sz="2000" i="1">
                <a:solidFill>
                  <a:schemeClr val="tx2"/>
                </a:solidFill>
                <a:latin typeface="Arial Narrow" pitchFamily="34" charset="0"/>
              </a:rPr>
              <a:t>XX</a:t>
            </a:r>
            <a:r>
              <a:rPr lang="ru-RU" altLang="ru-RU" sz="2000" i="1">
                <a:solidFill>
                  <a:schemeClr val="tx2"/>
                </a:solidFill>
                <a:latin typeface="Arial Narrow" pitchFamily="34" charset="0"/>
              </a:rPr>
              <a:t>  века)</a:t>
            </a:r>
            <a:r>
              <a:rPr lang="ru-RU" altLang="ru-RU" sz="2000">
                <a:solidFill>
                  <a:schemeClr val="tx2"/>
                </a:solidFill>
                <a:latin typeface="Arial Narrow" pitchFamily="34" charset="0"/>
              </a:rPr>
              <a:t>  понятие  </a:t>
            </a:r>
            <a:r>
              <a:rPr lang="ru-RU" altLang="ru-RU" sz="2000">
                <a:solidFill>
                  <a:srgbClr val="FF3300"/>
                </a:solidFill>
                <a:latin typeface="Arial Narrow" pitchFamily="34" charset="0"/>
              </a:rPr>
              <a:t>АЛГОРИТМА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chemeClr val="tx2"/>
                </a:solidFill>
                <a:latin typeface="Arial Narrow" pitchFamily="34" charset="0"/>
              </a:rPr>
              <a:t>связывается  с   </a:t>
            </a:r>
            <a:r>
              <a:rPr lang="ru-RU" altLang="ru-RU" sz="2000">
                <a:solidFill>
                  <a:srgbClr val="FF3300"/>
                </a:solidFill>
                <a:latin typeface="Arial Narrow" pitchFamily="34" charset="0"/>
              </a:rPr>
              <a:t>ПРОГРАММИРОВАНИЕМ</a:t>
            </a:r>
            <a:r>
              <a:rPr lang="ru-RU" altLang="ru-RU" sz="2000">
                <a:solidFill>
                  <a:schemeClr val="tx2"/>
                </a:solidFill>
                <a:latin typeface="Arial Narrow" pitchFamily="34" charset="0"/>
              </a:rPr>
              <a:t>.        Появляется  большое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>
                <a:solidFill>
                  <a:schemeClr val="tx2"/>
                </a:solidFill>
                <a:latin typeface="Arial Narrow" pitchFamily="34" charset="0"/>
              </a:rPr>
              <a:t>количество  алгоритмических  языков: Фортран, Паскаль, Бейсик . . .</a:t>
            </a:r>
          </a:p>
        </p:txBody>
      </p:sp>
      <p:sp>
        <p:nvSpPr>
          <p:cNvPr id="3076" name="AutoShape 5"/>
          <p:cNvSpPr>
            <a:spLocks noChangeArrowheads="1"/>
          </p:cNvSpPr>
          <p:nvPr/>
        </p:nvSpPr>
        <p:spPr bwMode="auto">
          <a:xfrm>
            <a:off x="107950" y="1676400"/>
            <a:ext cx="8928100" cy="3505200"/>
          </a:xfrm>
          <a:prstGeom prst="rightArrow">
            <a:avLst>
              <a:gd name="adj1" fmla="val 72454"/>
              <a:gd name="adj2" fmla="val 38737"/>
            </a:avLst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800">
              <a:latin typeface="Times New Roman" pitchFamily="18" charset="0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163513" y="762000"/>
            <a:ext cx="7227887" cy="838200"/>
          </a:xfrm>
          <a:prstGeom prst="rect">
            <a:avLst/>
          </a:prstGeom>
          <a:solidFill>
            <a:schemeClr val="bg1"/>
          </a:solidFill>
          <a:ln w="19050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3300"/>
                </a:solidFill>
                <a:latin typeface="Arial Narrow" pitchFamily="34" charset="0"/>
              </a:rPr>
              <a:t>Алгоритм </a:t>
            </a:r>
            <a:r>
              <a:rPr lang="ru-RU" altLang="ru-RU" sz="1800">
                <a:latin typeface="Arial Narrow" pitchFamily="34" charset="0"/>
              </a:rPr>
              <a:t>– происходит  от  </a:t>
            </a:r>
            <a:r>
              <a:rPr lang="en-US" altLang="ru-RU" sz="1800">
                <a:latin typeface="Arial Narrow" pitchFamily="34" charset="0"/>
              </a:rPr>
              <a:t>Al Horithmi </a:t>
            </a:r>
            <a:r>
              <a:rPr lang="ru-RU" altLang="ru-RU" sz="1800">
                <a:latin typeface="Arial Narrow" pitchFamily="34" charset="0"/>
              </a:rPr>
              <a:t>– латинского  написания  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Arial Narrow" pitchFamily="34" charset="0"/>
              </a:rPr>
              <a:t>арабского  имени  среднеазиатского  математика  </a:t>
            </a:r>
            <a:r>
              <a:rPr lang="en-US" altLang="ru-RU" sz="1800">
                <a:latin typeface="Arial Narrow" pitchFamily="34" charset="0"/>
              </a:rPr>
              <a:t>IX  </a:t>
            </a:r>
            <a:r>
              <a:rPr lang="ru-RU" altLang="ru-RU" sz="1800">
                <a:latin typeface="Arial Narrow" pitchFamily="34" charset="0"/>
              </a:rPr>
              <a:t>века  аль - Хорезми</a:t>
            </a:r>
          </a:p>
        </p:txBody>
      </p:sp>
      <p:sp>
        <p:nvSpPr>
          <p:cNvPr id="3078" name="WordArt 28"/>
          <p:cNvSpPr>
            <a:spLocks noChangeArrowheads="1" noChangeShapeType="1" noTextEdit="1"/>
          </p:cNvSpPr>
          <p:nvPr/>
        </p:nvSpPr>
        <p:spPr bwMode="auto">
          <a:xfrm>
            <a:off x="250825" y="115888"/>
            <a:ext cx="7993063" cy="4683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solidFill>
                  <a:srgbClr val="008000"/>
                </a:solidFill>
                <a:latin typeface="Arial"/>
                <a:cs typeface="Arial"/>
              </a:rPr>
              <a:t>Происхождение и  развитие  понятия  алгоритма</a:t>
            </a:r>
          </a:p>
        </p:txBody>
      </p:sp>
      <p:sp>
        <p:nvSpPr>
          <p:cNvPr id="3080" name="Rectangle 10"/>
          <p:cNvSpPr>
            <a:spLocks noChangeArrowheads="1"/>
          </p:cNvSpPr>
          <p:nvPr/>
        </p:nvSpPr>
        <p:spPr bwMode="auto">
          <a:xfrm>
            <a:off x="914400" y="1981200"/>
            <a:ext cx="914400" cy="457200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>
                <a:latin typeface="Arial Narrow" pitchFamily="34" charset="0"/>
              </a:rPr>
              <a:t>IX</a:t>
            </a:r>
            <a:r>
              <a:rPr lang="ru-RU" altLang="ru-RU" sz="1800">
                <a:latin typeface="Arial Narrow" pitchFamily="34" charset="0"/>
              </a:rPr>
              <a:t>  век </a:t>
            </a:r>
          </a:p>
        </p:txBody>
      </p:sp>
      <p:sp>
        <p:nvSpPr>
          <p:cNvPr id="3081" name="Rectangle 11"/>
          <p:cNvSpPr>
            <a:spLocks noChangeArrowheads="1"/>
          </p:cNvSpPr>
          <p:nvPr/>
        </p:nvSpPr>
        <p:spPr bwMode="auto">
          <a:xfrm>
            <a:off x="2362200" y="1981200"/>
            <a:ext cx="1600200" cy="457200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>
                <a:latin typeface="Arial Narrow" pitchFamily="34" charset="0"/>
              </a:rPr>
              <a:t>XX</a:t>
            </a:r>
            <a:r>
              <a:rPr lang="ru-RU" altLang="ru-RU" sz="1800">
                <a:latin typeface="Arial Narrow" pitchFamily="34" charset="0"/>
              </a:rPr>
              <a:t>  век</a:t>
            </a:r>
          </a:p>
        </p:txBody>
      </p:sp>
      <p:sp>
        <p:nvSpPr>
          <p:cNvPr id="3082" name="Rectangle 12"/>
          <p:cNvSpPr>
            <a:spLocks noChangeArrowheads="1"/>
          </p:cNvSpPr>
          <p:nvPr/>
        </p:nvSpPr>
        <p:spPr bwMode="auto">
          <a:xfrm>
            <a:off x="4419600" y="1981200"/>
            <a:ext cx="3124200" cy="457200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solidFill>
                  <a:srgbClr val="FF3300"/>
                </a:solidFill>
                <a:latin typeface="Arial Narrow" pitchFamily="34" charset="0"/>
              </a:rPr>
              <a:t>Основатели  теории  алгоритмов</a:t>
            </a:r>
          </a:p>
        </p:txBody>
      </p:sp>
      <p:sp>
        <p:nvSpPr>
          <p:cNvPr id="3083" name="Text Box 18"/>
          <p:cNvSpPr txBox="1">
            <a:spLocks noChangeArrowheads="1"/>
          </p:cNvSpPr>
          <p:nvPr/>
        </p:nvSpPr>
        <p:spPr bwMode="auto">
          <a:xfrm>
            <a:off x="2727325" y="4613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>
              <a:latin typeface="Times New Roman" pitchFamily="18" charset="0"/>
            </a:endParaRPr>
          </a:p>
        </p:txBody>
      </p:sp>
      <p:pic>
        <p:nvPicPr>
          <p:cNvPr id="3084" name="Picture 23" descr="horezmi">
            <a:hlinkHover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565400"/>
            <a:ext cx="129698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5" name="AutoShape 26"/>
          <p:cNvSpPr>
            <a:spLocks noChangeArrowheads="1"/>
          </p:cNvSpPr>
          <p:nvPr/>
        </p:nvSpPr>
        <p:spPr bwMode="auto">
          <a:xfrm>
            <a:off x="2124075" y="2590800"/>
            <a:ext cx="5472113" cy="1752600"/>
          </a:xfrm>
          <a:prstGeom prst="roundRect">
            <a:avLst>
              <a:gd name="adj" fmla="val 10417"/>
            </a:avLst>
          </a:prstGeom>
          <a:solidFill>
            <a:srgbClr val="FFFFCC"/>
          </a:solidFill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>
              <a:solidFill>
                <a:srgbClr val="FF3300"/>
              </a:solidFill>
              <a:latin typeface="Arial Narrow" pitchFamily="34" charset="0"/>
            </a:endParaRPr>
          </a:p>
        </p:txBody>
      </p:sp>
      <p:pic>
        <p:nvPicPr>
          <p:cNvPr id="3086" name="Picture 25" descr="markov_28">
            <a:hlinkHover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lum bright="18000" contras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2" r="7803" b="11357"/>
          <a:stretch>
            <a:fillRect/>
          </a:stretch>
        </p:blipFill>
        <p:spPr bwMode="auto">
          <a:xfrm>
            <a:off x="6300788" y="2781300"/>
            <a:ext cx="1008062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7" name="Text Box 50"/>
          <p:cNvSpPr txBox="1">
            <a:spLocks noChangeArrowheads="1"/>
          </p:cNvSpPr>
          <p:nvPr/>
        </p:nvSpPr>
        <p:spPr bwMode="auto">
          <a:xfrm>
            <a:off x="1095375" y="4673600"/>
            <a:ext cx="1820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3088" name="Text Box 19"/>
          <p:cNvSpPr txBox="1">
            <a:spLocks noChangeArrowheads="1"/>
          </p:cNvSpPr>
          <p:nvPr/>
        </p:nvSpPr>
        <p:spPr bwMode="auto">
          <a:xfrm>
            <a:off x="2268538" y="2781300"/>
            <a:ext cx="2663825" cy="164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charset="0"/>
              </a:rPr>
              <a:t>Возникает  научное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charset="0"/>
              </a:rPr>
              <a:t>н а п р а в л е н и е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solidFill>
                  <a:srgbClr val="FF3300"/>
                </a:solidFill>
                <a:latin typeface="Arial" charset="0"/>
              </a:rPr>
              <a:t>ТЕОРИЯ   АЛГОРИТМОВ</a:t>
            </a:r>
          </a:p>
          <a:p>
            <a:pPr algn="just" eaLnBrk="1" hangingPunct="1">
              <a:spcBef>
                <a:spcPct val="30000"/>
              </a:spcBef>
              <a:buClrTx/>
              <a:buSzTx/>
              <a:buFontTx/>
              <a:buNone/>
            </a:pPr>
            <a:r>
              <a:rPr lang="ru-RU" altLang="ru-RU" sz="1400">
                <a:latin typeface="Arial" charset="0"/>
              </a:rPr>
              <a:t>Направление  исследований</a:t>
            </a:r>
            <a:r>
              <a:rPr lang="ru-RU" altLang="ru-RU" sz="1400">
                <a:solidFill>
                  <a:srgbClr val="009900"/>
                </a:solidFill>
                <a:latin typeface="Arial" charset="0"/>
              </a:rPr>
              <a:t>: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solidFill>
                  <a:srgbClr val="FF3300"/>
                </a:solidFill>
                <a:latin typeface="Arial" charset="0"/>
              </a:rPr>
              <a:t>разработка    универсальной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solidFill>
                  <a:srgbClr val="FF3300"/>
                </a:solidFill>
                <a:latin typeface="Arial" charset="0"/>
              </a:rPr>
              <a:t>алгоритмической      модели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400">
              <a:latin typeface="Arial" charset="0"/>
            </a:endParaRPr>
          </a:p>
        </p:txBody>
      </p:sp>
      <p:sp>
        <p:nvSpPr>
          <p:cNvPr id="3089" name="Rectangle 54"/>
          <p:cNvSpPr>
            <a:spLocks noChangeArrowheads="1"/>
          </p:cNvSpPr>
          <p:nvPr/>
        </p:nvSpPr>
        <p:spPr bwMode="auto">
          <a:xfrm>
            <a:off x="323850" y="4508500"/>
            <a:ext cx="1295400" cy="360363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>
                <a:latin typeface="Arial Narrow" pitchFamily="34" charset="0"/>
              </a:rPr>
              <a:t>787 – 850 </a:t>
            </a:r>
            <a:r>
              <a:rPr lang="ru-RU" altLang="ru-RU" sz="1800">
                <a:latin typeface="Arial Narrow" pitchFamily="34" charset="0"/>
              </a:rPr>
              <a:t>г. </a:t>
            </a:r>
          </a:p>
        </p:txBody>
      </p:sp>
      <p:sp>
        <p:nvSpPr>
          <p:cNvPr id="3090" name="Rectangle 55"/>
          <p:cNvSpPr>
            <a:spLocks noChangeArrowheads="1"/>
          </p:cNvSpPr>
          <p:nvPr/>
        </p:nvSpPr>
        <p:spPr bwMode="auto">
          <a:xfrm>
            <a:off x="2843213" y="4508500"/>
            <a:ext cx="1752600" cy="385763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>
                <a:latin typeface="Arial Narrow" pitchFamily="34" charset="0"/>
              </a:rPr>
              <a:t>30 – </a:t>
            </a:r>
            <a:r>
              <a:rPr lang="ru-RU" altLang="ru-RU" sz="1800">
                <a:latin typeface="Arial Narrow" pitchFamily="34" charset="0"/>
              </a:rPr>
              <a:t>е  годы </a:t>
            </a:r>
          </a:p>
        </p:txBody>
      </p:sp>
      <p:pic>
        <p:nvPicPr>
          <p:cNvPr id="3091" name="Picture 56" descr="turing">
            <a:hlinkHover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781300"/>
            <a:ext cx="10795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2" name="Rectangle 60"/>
          <p:cNvSpPr>
            <a:spLocks noChangeArrowheads="1"/>
          </p:cNvSpPr>
          <p:nvPr/>
        </p:nvSpPr>
        <p:spPr bwMode="auto">
          <a:xfrm>
            <a:off x="6227763" y="4292600"/>
            <a:ext cx="1152525" cy="287338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Arial Narrow" pitchFamily="34" charset="0"/>
              </a:rPr>
              <a:t>1903 - 1979 г.</a:t>
            </a:r>
          </a:p>
        </p:txBody>
      </p:sp>
      <p:sp>
        <p:nvSpPr>
          <p:cNvPr id="3093" name="Rectangle 61"/>
          <p:cNvSpPr>
            <a:spLocks noChangeArrowheads="1"/>
          </p:cNvSpPr>
          <p:nvPr/>
        </p:nvSpPr>
        <p:spPr bwMode="auto">
          <a:xfrm>
            <a:off x="5003800" y="4294188"/>
            <a:ext cx="1152525" cy="287337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Arial Narrow" pitchFamily="34" charset="0"/>
              </a:rPr>
              <a:t>1912 - 1954 г.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AutoShape 4"/>
          <p:cNvSpPr>
            <a:spLocks noChangeArrowheads="1"/>
          </p:cNvSpPr>
          <p:nvPr/>
        </p:nvSpPr>
        <p:spPr bwMode="auto">
          <a:xfrm>
            <a:off x="107950" y="1676400"/>
            <a:ext cx="8928100" cy="3505200"/>
          </a:xfrm>
          <a:prstGeom prst="rightArrow">
            <a:avLst>
              <a:gd name="adj1" fmla="val 72454"/>
              <a:gd name="adj2" fmla="val 38737"/>
            </a:avLst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4101" name="Rectangle 13"/>
          <p:cNvSpPr>
            <a:spLocks noChangeArrowheads="1"/>
          </p:cNvSpPr>
          <p:nvPr/>
        </p:nvSpPr>
        <p:spPr bwMode="auto">
          <a:xfrm>
            <a:off x="914400" y="1981200"/>
            <a:ext cx="914400" cy="457200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>
                <a:latin typeface="Arial Narrow" pitchFamily="34" charset="0"/>
              </a:rPr>
              <a:t>IX</a:t>
            </a:r>
            <a:r>
              <a:rPr lang="ru-RU" altLang="ru-RU" sz="1800">
                <a:latin typeface="Arial Narrow" pitchFamily="34" charset="0"/>
              </a:rPr>
              <a:t>  век </a:t>
            </a:r>
          </a:p>
        </p:txBody>
      </p:sp>
      <p:sp>
        <p:nvSpPr>
          <p:cNvPr id="4102" name="Rectangle 14"/>
          <p:cNvSpPr>
            <a:spLocks noChangeArrowheads="1"/>
          </p:cNvSpPr>
          <p:nvPr/>
        </p:nvSpPr>
        <p:spPr bwMode="auto">
          <a:xfrm>
            <a:off x="2362200" y="1981200"/>
            <a:ext cx="1600200" cy="457200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>
                <a:latin typeface="Arial Narrow" pitchFamily="34" charset="0"/>
              </a:rPr>
              <a:t>XX</a:t>
            </a:r>
            <a:r>
              <a:rPr lang="ru-RU" altLang="ru-RU" sz="1800">
                <a:latin typeface="Arial Narrow" pitchFamily="34" charset="0"/>
              </a:rPr>
              <a:t>  век</a:t>
            </a:r>
          </a:p>
        </p:txBody>
      </p:sp>
      <p:sp>
        <p:nvSpPr>
          <p:cNvPr id="4103" name="Rectangle 15"/>
          <p:cNvSpPr>
            <a:spLocks noChangeArrowheads="1"/>
          </p:cNvSpPr>
          <p:nvPr/>
        </p:nvSpPr>
        <p:spPr bwMode="auto">
          <a:xfrm>
            <a:off x="4419600" y="1981200"/>
            <a:ext cx="3124200" cy="457200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solidFill>
                  <a:srgbClr val="FF3300"/>
                </a:solidFill>
                <a:latin typeface="Arial Narrow" pitchFamily="34" charset="0"/>
              </a:rPr>
              <a:t>Основатели  теории  алгоритмов</a:t>
            </a:r>
          </a:p>
        </p:txBody>
      </p:sp>
      <p:sp>
        <p:nvSpPr>
          <p:cNvPr id="4104" name="Text Box 16"/>
          <p:cNvSpPr txBox="1">
            <a:spLocks noChangeArrowheads="1"/>
          </p:cNvSpPr>
          <p:nvPr/>
        </p:nvSpPr>
        <p:spPr bwMode="auto">
          <a:xfrm>
            <a:off x="2727325" y="4613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4105" name="AutoShape 18">
            <a:hlinkHover r:id="rId2" action="ppaction://hlinksldjump"/>
          </p:cNvPr>
          <p:cNvSpPr>
            <a:spLocks noChangeArrowheads="1"/>
          </p:cNvSpPr>
          <p:nvPr/>
        </p:nvSpPr>
        <p:spPr bwMode="auto">
          <a:xfrm>
            <a:off x="2124075" y="2590800"/>
            <a:ext cx="5472113" cy="1752600"/>
          </a:xfrm>
          <a:prstGeom prst="roundRect">
            <a:avLst>
              <a:gd name="adj" fmla="val 10417"/>
            </a:avLst>
          </a:prstGeom>
          <a:solidFill>
            <a:schemeClr val="bg1"/>
          </a:solidFill>
          <a:ln w="9525">
            <a:solidFill>
              <a:srgbClr val="FFFF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>
              <a:solidFill>
                <a:srgbClr val="FF3300"/>
              </a:solidFill>
              <a:latin typeface="Arial Narrow" pitchFamily="34" charset="0"/>
            </a:endParaRPr>
          </a:p>
        </p:txBody>
      </p:sp>
      <p:sp>
        <p:nvSpPr>
          <p:cNvPr id="4106" name="Rectangle 19"/>
          <p:cNvSpPr>
            <a:spLocks noChangeArrowheads="1"/>
          </p:cNvSpPr>
          <p:nvPr/>
        </p:nvSpPr>
        <p:spPr bwMode="auto">
          <a:xfrm>
            <a:off x="2843213" y="4508500"/>
            <a:ext cx="1752600" cy="385763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>
                <a:latin typeface="Arial Narrow" pitchFamily="34" charset="0"/>
              </a:rPr>
              <a:t>30 – </a:t>
            </a:r>
            <a:r>
              <a:rPr lang="ru-RU" altLang="ru-RU" sz="1800">
                <a:latin typeface="Arial Narrow" pitchFamily="34" charset="0"/>
              </a:rPr>
              <a:t>е  годы </a:t>
            </a:r>
          </a:p>
        </p:txBody>
      </p:sp>
      <p:pic>
        <p:nvPicPr>
          <p:cNvPr id="4107" name="Picture 20" descr="turing">
            <a:hlinkHover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781300"/>
            <a:ext cx="10795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21" descr="markov_28">
            <a:hlinkHover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lum bright="18000" contras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2" r="7803" b="11357"/>
          <a:stretch>
            <a:fillRect/>
          </a:stretch>
        </p:blipFill>
        <p:spPr bwMode="auto">
          <a:xfrm>
            <a:off x="6300788" y="2781300"/>
            <a:ext cx="1008062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9" name="Text Box 22"/>
          <p:cNvSpPr txBox="1">
            <a:spLocks noChangeArrowheads="1"/>
          </p:cNvSpPr>
          <p:nvPr/>
        </p:nvSpPr>
        <p:spPr bwMode="auto">
          <a:xfrm>
            <a:off x="1095375" y="4673600"/>
            <a:ext cx="1820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4110" name="Text Box 23"/>
          <p:cNvSpPr txBox="1">
            <a:spLocks noChangeArrowheads="1"/>
          </p:cNvSpPr>
          <p:nvPr/>
        </p:nvSpPr>
        <p:spPr bwMode="auto">
          <a:xfrm>
            <a:off x="2268538" y="2781300"/>
            <a:ext cx="2663825" cy="164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solidFill>
                  <a:srgbClr val="339933"/>
                </a:solidFill>
                <a:latin typeface="Arial" charset="0"/>
              </a:rPr>
              <a:t>Возникает  научное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solidFill>
                  <a:srgbClr val="339933"/>
                </a:solidFill>
                <a:latin typeface="Arial" charset="0"/>
              </a:rPr>
              <a:t>н а п р а в л е н и е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solidFill>
                  <a:srgbClr val="FF3300"/>
                </a:solidFill>
                <a:latin typeface="Arial" charset="0"/>
              </a:rPr>
              <a:t>ТЕОРИЯ   АЛГОРИТМОВ</a:t>
            </a:r>
          </a:p>
          <a:p>
            <a:pPr algn="just" eaLnBrk="1" hangingPunct="1">
              <a:spcBef>
                <a:spcPct val="30000"/>
              </a:spcBef>
              <a:buClrTx/>
              <a:buSzTx/>
              <a:buFontTx/>
              <a:buNone/>
            </a:pPr>
            <a:r>
              <a:rPr lang="ru-RU" altLang="ru-RU" sz="1400">
                <a:solidFill>
                  <a:srgbClr val="009900"/>
                </a:solidFill>
                <a:latin typeface="Arial" charset="0"/>
              </a:rPr>
              <a:t>Направление  исследований: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solidFill>
                  <a:srgbClr val="FF3300"/>
                </a:solidFill>
                <a:latin typeface="Arial" charset="0"/>
              </a:rPr>
              <a:t>разработка    универсальной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solidFill>
                  <a:srgbClr val="FF3300"/>
                </a:solidFill>
                <a:latin typeface="Arial" charset="0"/>
              </a:rPr>
              <a:t>алгоритмической      модели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400">
              <a:latin typeface="Arial" charset="0"/>
            </a:endParaRPr>
          </a:p>
        </p:txBody>
      </p:sp>
      <p:sp>
        <p:nvSpPr>
          <p:cNvPr id="4111" name="Rectangle 3"/>
          <p:cNvSpPr>
            <a:spLocks noChangeArrowheads="1"/>
          </p:cNvSpPr>
          <p:nvPr/>
        </p:nvSpPr>
        <p:spPr bwMode="auto">
          <a:xfrm>
            <a:off x="107950" y="5373688"/>
            <a:ext cx="8928100" cy="1295400"/>
          </a:xfrm>
          <a:prstGeom prst="rect">
            <a:avLst/>
          </a:prstGeom>
          <a:solidFill>
            <a:schemeClr val="bg1"/>
          </a:solidFill>
          <a:ln w="57150">
            <a:solidFill>
              <a:srgbClr val="FF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400">
              <a:latin typeface="Century Gothic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4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4112" name="Text Box 29"/>
          <p:cNvSpPr txBox="1">
            <a:spLocks noChangeArrowheads="1"/>
          </p:cNvSpPr>
          <p:nvPr/>
        </p:nvSpPr>
        <p:spPr bwMode="auto">
          <a:xfrm>
            <a:off x="179388" y="5373688"/>
            <a:ext cx="8785225" cy="126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>
              <a:spcBef>
                <a:spcPct val="45000"/>
              </a:spcBef>
              <a:buClrTx/>
              <a:buSzTx/>
              <a:buFontTx/>
              <a:buNone/>
            </a:pPr>
            <a:r>
              <a:rPr lang="ru-RU" altLang="ru-RU" sz="1400">
                <a:latin typeface="Century Gothic" pitchFamily="34" charset="0"/>
              </a:rPr>
              <a:t>В   </a:t>
            </a:r>
            <a:r>
              <a:rPr lang="en-US" altLang="ru-RU" sz="1400">
                <a:latin typeface="Century Gothic" pitchFamily="34" charset="0"/>
              </a:rPr>
              <a:t>X</a:t>
            </a:r>
            <a:r>
              <a:rPr lang="ru-RU" altLang="ru-RU" sz="1400">
                <a:latin typeface="Century Gothic" pitchFamily="34" charset="0"/>
              </a:rPr>
              <a:t> </a:t>
            </a:r>
            <a:r>
              <a:rPr lang="en-US" altLang="ru-RU" sz="1400">
                <a:latin typeface="Century Gothic" pitchFamily="34" charset="0"/>
              </a:rPr>
              <a:t>I</a:t>
            </a:r>
            <a:r>
              <a:rPr lang="ru-RU" altLang="ru-RU" sz="1400">
                <a:latin typeface="Century Gothic" pitchFamily="34" charset="0"/>
              </a:rPr>
              <a:t> </a:t>
            </a:r>
            <a:r>
              <a:rPr lang="en-US" altLang="ru-RU" sz="1400">
                <a:latin typeface="Century Gothic" pitchFamily="34" charset="0"/>
              </a:rPr>
              <a:t>I</a:t>
            </a:r>
            <a:r>
              <a:rPr lang="ru-RU" altLang="ru-RU" sz="1400">
                <a:latin typeface="Century Gothic" pitchFamily="34" charset="0"/>
              </a:rPr>
              <a:t>   </a:t>
            </a:r>
            <a:r>
              <a:rPr lang="en-US" altLang="ru-RU" sz="1400">
                <a:latin typeface="Century Gothic" pitchFamily="34" charset="0"/>
              </a:rPr>
              <a:t> </a:t>
            </a:r>
            <a:r>
              <a:rPr lang="ru-RU" altLang="ru-RU" sz="1400">
                <a:latin typeface="Century Gothic" pitchFamily="34" charset="0"/>
              </a:rPr>
              <a:t>веке  в  Европе вышел  латинский  перевод  математического трактата  </a:t>
            </a:r>
            <a:r>
              <a:rPr lang="ru-RU" altLang="ru-RU" sz="1400" b="1">
                <a:solidFill>
                  <a:srgbClr val="FF3300"/>
                </a:solidFill>
                <a:latin typeface="Century Gothic" pitchFamily="34" charset="0"/>
              </a:rPr>
              <a:t>аль – Хорезми</a:t>
            </a:r>
            <a:r>
              <a:rPr lang="ru-RU" altLang="ru-RU" sz="1400">
                <a:solidFill>
                  <a:srgbClr val="FF3300"/>
                </a:solidFill>
                <a:latin typeface="Century Gothic" pitchFamily="34" charset="0"/>
              </a:rPr>
              <a:t>.  </a:t>
            </a:r>
            <a:r>
              <a:rPr lang="ru-RU" altLang="ru-RU" sz="1400">
                <a:latin typeface="Century Gothic" pitchFamily="34" charset="0"/>
              </a:rPr>
              <a:t>Алгоритмами  назвали  описанные  в трактате  правила выполнения арифметических  вычислений  в  позиционной  десятичной системе  счисления.</a:t>
            </a:r>
          </a:p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400" i="1">
                <a:latin typeface="Century Gothic" pitchFamily="34" charset="0"/>
              </a:rPr>
              <a:t>В  наше  время  понятие  алгоритма  понимается  шире, 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i="1">
                <a:latin typeface="Century Gothic" pitchFamily="34" charset="0"/>
              </a:rPr>
              <a:t>не  ограничиваясь  только  арифметическими  вычислениями.</a:t>
            </a:r>
          </a:p>
        </p:txBody>
      </p:sp>
      <p:sp>
        <p:nvSpPr>
          <p:cNvPr id="4113" name="Rectangle 41"/>
          <p:cNvSpPr>
            <a:spLocks noChangeArrowheads="1"/>
          </p:cNvSpPr>
          <p:nvPr/>
        </p:nvSpPr>
        <p:spPr bwMode="auto">
          <a:xfrm>
            <a:off x="107950" y="2492375"/>
            <a:ext cx="1871663" cy="2520950"/>
          </a:xfrm>
          <a:prstGeom prst="rect">
            <a:avLst/>
          </a:prstGeom>
          <a:solidFill>
            <a:srgbClr val="FF3300"/>
          </a:solidFill>
          <a:ln w="28575">
            <a:solidFill>
              <a:srgbClr val="FF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800">
              <a:latin typeface="Times New Roman" pitchFamily="18" charset="0"/>
            </a:endParaRPr>
          </a:p>
        </p:txBody>
      </p:sp>
      <p:sp>
        <p:nvSpPr>
          <p:cNvPr id="4114" name="Rectangle 42"/>
          <p:cNvSpPr>
            <a:spLocks noChangeArrowheads="1"/>
          </p:cNvSpPr>
          <p:nvPr/>
        </p:nvSpPr>
        <p:spPr bwMode="auto">
          <a:xfrm>
            <a:off x="179388" y="2565400"/>
            <a:ext cx="1728787" cy="1943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800">
              <a:latin typeface="Times New Roman" pitchFamily="18" charset="0"/>
            </a:endParaRPr>
          </a:p>
        </p:txBody>
      </p:sp>
      <p:pic>
        <p:nvPicPr>
          <p:cNvPr id="4115" name="Picture 17" descr="horezmi">
            <a:hlinkClick r:id="rId7" action="ppaction://hlinksldjump" tooltip="Аль - Хорезми - автор  математического  трактата, в  котором  были  описаны  правила  выполнения  арифметических  вычислений, названные  алгоритмами.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492375"/>
            <a:ext cx="1439863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6" name="Rectangle 30"/>
          <p:cNvSpPr>
            <a:spLocks noChangeArrowheads="1"/>
          </p:cNvSpPr>
          <p:nvPr/>
        </p:nvSpPr>
        <p:spPr bwMode="auto">
          <a:xfrm>
            <a:off x="193675" y="4508500"/>
            <a:ext cx="1700213" cy="433388"/>
          </a:xfrm>
          <a:prstGeom prst="rect">
            <a:avLst/>
          </a:prstGeom>
          <a:solidFill>
            <a:srgbClr val="FFFFCC"/>
          </a:solidFill>
          <a:ln w="38100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>
                <a:latin typeface="Arial Narrow" pitchFamily="34" charset="0"/>
              </a:rPr>
              <a:t>787 – 850 </a:t>
            </a:r>
            <a:r>
              <a:rPr lang="ru-RU" altLang="ru-RU" sz="1800">
                <a:latin typeface="Arial Narrow" pitchFamily="34" charset="0"/>
              </a:rPr>
              <a:t>г. </a:t>
            </a:r>
          </a:p>
        </p:txBody>
      </p:sp>
      <p:sp>
        <p:nvSpPr>
          <p:cNvPr id="4117" name="Line 43"/>
          <p:cNvSpPr>
            <a:spLocks noChangeShapeType="1"/>
          </p:cNvSpPr>
          <p:nvPr/>
        </p:nvSpPr>
        <p:spPr bwMode="auto">
          <a:xfrm>
            <a:off x="1042988" y="5013325"/>
            <a:ext cx="0" cy="360363"/>
          </a:xfrm>
          <a:prstGeom prst="line">
            <a:avLst/>
          </a:prstGeom>
          <a:noFill/>
          <a:ln w="76200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8" name="Rectangle 44"/>
          <p:cNvSpPr>
            <a:spLocks noChangeArrowheads="1"/>
          </p:cNvSpPr>
          <p:nvPr/>
        </p:nvSpPr>
        <p:spPr bwMode="auto">
          <a:xfrm>
            <a:off x="5003800" y="4294188"/>
            <a:ext cx="1152525" cy="287337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Arial Narrow" pitchFamily="34" charset="0"/>
              </a:rPr>
              <a:t>1912 - 1954 г.</a:t>
            </a:r>
          </a:p>
        </p:txBody>
      </p:sp>
      <p:sp>
        <p:nvSpPr>
          <p:cNvPr id="4119" name="Rectangle 45"/>
          <p:cNvSpPr>
            <a:spLocks noChangeArrowheads="1"/>
          </p:cNvSpPr>
          <p:nvPr/>
        </p:nvSpPr>
        <p:spPr bwMode="auto">
          <a:xfrm>
            <a:off x="6227763" y="4292600"/>
            <a:ext cx="1152525" cy="287338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Arial Narrow" pitchFamily="34" charset="0"/>
              </a:rPr>
              <a:t>1903 - 1979 г.</a:t>
            </a:r>
          </a:p>
        </p:txBody>
      </p:sp>
      <p:sp>
        <p:nvSpPr>
          <p:cNvPr id="4120" name="WordArt 46"/>
          <p:cNvSpPr>
            <a:spLocks noChangeArrowheads="1" noChangeShapeType="1" noTextEdit="1"/>
          </p:cNvSpPr>
          <p:nvPr/>
        </p:nvSpPr>
        <p:spPr bwMode="auto">
          <a:xfrm>
            <a:off x="250825" y="115888"/>
            <a:ext cx="7993063" cy="4683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solidFill>
                  <a:srgbClr val="008000"/>
                </a:solidFill>
                <a:latin typeface="Arial"/>
                <a:cs typeface="Arial"/>
              </a:rPr>
              <a:t>Происхождение и  развитие  понятия  алгоритма</a:t>
            </a:r>
          </a:p>
        </p:txBody>
      </p:sp>
      <p:sp>
        <p:nvSpPr>
          <p:cNvPr id="4121" name="Rectangle 47"/>
          <p:cNvSpPr>
            <a:spLocks noChangeArrowheads="1"/>
          </p:cNvSpPr>
          <p:nvPr/>
        </p:nvSpPr>
        <p:spPr bwMode="auto">
          <a:xfrm>
            <a:off x="163513" y="762000"/>
            <a:ext cx="7227887" cy="838200"/>
          </a:xfrm>
          <a:prstGeom prst="rect">
            <a:avLst/>
          </a:prstGeom>
          <a:solidFill>
            <a:schemeClr val="bg1"/>
          </a:solidFill>
          <a:ln w="19050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3300"/>
                </a:solidFill>
                <a:latin typeface="Arial Narrow" pitchFamily="34" charset="0"/>
              </a:rPr>
              <a:t>Алгоритм </a:t>
            </a:r>
            <a:r>
              <a:rPr lang="ru-RU" altLang="ru-RU" sz="1800">
                <a:latin typeface="Arial Narrow" pitchFamily="34" charset="0"/>
              </a:rPr>
              <a:t>– происходит  от  </a:t>
            </a:r>
            <a:r>
              <a:rPr lang="en-US" altLang="ru-RU" sz="1800">
                <a:latin typeface="Arial Narrow" pitchFamily="34" charset="0"/>
              </a:rPr>
              <a:t>Al Horithmi </a:t>
            </a:r>
            <a:r>
              <a:rPr lang="ru-RU" altLang="ru-RU" sz="1800">
                <a:latin typeface="Arial Narrow" pitchFamily="34" charset="0"/>
              </a:rPr>
              <a:t>– латинского  написания  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Arial Narrow" pitchFamily="34" charset="0"/>
              </a:rPr>
              <a:t>арабского  имени  среднеазиатского  математика  </a:t>
            </a:r>
            <a:r>
              <a:rPr lang="en-US" altLang="ru-RU" sz="1800">
                <a:latin typeface="Arial Narrow" pitchFamily="34" charset="0"/>
              </a:rPr>
              <a:t>IX  </a:t>
            </a:r>
            <a:r>
              <a:rPr lang="ru-RU" altLang="ru-RU" sz="1800">
                <a:latin typeface="Arial Narrow" pitchFamily="34" charset="0"/>
              </a:rPr>
              <a:t>века  аль - Хорезми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7"/>
          <p:cNvSpPr>
            <a:spLocks noChangeArrowheads="1"/>
          </p:cNvSpPr>
          <p:nvPr/>
        </p:nvSpPr>
        <p:spPr bwMode="auto">
          <a:xfrm>
            <a:off x="107950" y="5373688"/>
            <a:ext cx="8928100" cy="1295400"/>
          </a:xfrm>
          <a:prstGeom prst="rect">
            <a:avLst/>
          </a:prstGeom>
          <a:solidFill>
            <a:schemeClr val="bg1"/>
          </a:solidFill>
          <a:ln w="57150">
            <a:solidFill>
              <a:srgbClr val="FF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400">
              <a:latin typeface="Century Gothic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4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5124" name="Text Box 37"/>
          <p:cNvSpPr txBox="1">
            <a:spLocks noChangeArrowheads="1"/>
          </p:cNvSpPr>
          <p:nvPr/>
        </p:nvSpPr>
        <p:spPr bwMode="auto">
          <a:xfrm>
            <a:off x="179388" y="5445125"/>
            <a:ext cx="8785225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>
              <a:spcBef>
                <a:spcPct val="45000"/>
              </a:spcBef>
              <a:buClrTx/>
              <a:buSzTx/>
              <a:buFontTx/>
              <a:buNone/>
            </a:pPr>
            <a:r>
              <a:rPr lang="ru-RU" altLang="ru-RU" sz="1400">
                <a:latin typeface="Century Gothic" pitchFamily="34" charset="0"/>
              </a:rPr>
              <a:t>Английский  математик  </a:t>
            </a:r>
            <a:r>
              <a:rPr lang="ru-RU" altLang="ru-RU" sz="1400" b="1">
                <a:solidFill>
                  <a:srgbClr val="FF3300"/>
                </a:solidFill>
                <a:latin typeface="Century Gothic" pitchFamily="34" charset="0"/>
              </a:rPr>
              <a:t>Алан  Тьюринг</a:t>
            </a:r>
            <a:r>
              <a:rPr lang="ru-RU" altLang="ru-RU" sz="1400">
                <a:latin typeface="Century Gothic" pitchFamily="34" charset="0"/>
              </a:rPr>
              <a:t>  в  1935 – 1936  годах  создает  теорию  «логических  вычисляющих  машин». Разработанная  им  «</a:t>
            </a:r>
            <a:r>
              <a:rPr lang="ru-RU" altLang="ru-RU" sz="1400" b="1">
                <a:latin typeface="Century Gothic" pitchFamily="34" charset="0"/>
              </a:rPr>
              <a:t>Машина  Тьюринга</a:t>
            </a:r>
            <a:r>
              <a:rPr lang="ru-RU" altLang="ru-RU" sz="1400">
                <a:latin typeface="Century Gothic" pitchFamily="34" charset="0"/>
              </a:rPr>
              <a:t>»  стала  обязательной  частью  обучения  будущих  математиков  и  компьютерщиков. На  одной  из  лондонских  гостиниц  мемориальная  доска  гласит: «Здесь  родился  Алан  Тьюринг (1912 – 1954), взломщик  кодов  и  пионер  информатики».</a:t>
            </a:r>
            <a:endParaRPr lang="ru-RU" altLang="ru-RU" sz="1400" i="1">
              <a:latin typeface="Century Gothic" pitchFamily="34" charset="0"/>
            </a:endParaRPr>
          </a:p>
        </p:txBody>
      </p:sp>
      <p:sp>
        <p:nvSpPr>
          <p:cNvPr id="5125" name="AutoShape 4"/>
          <p:cNvSpPr>
            <a:spLocks noChangeArrowheads="1"/>
          </p:cNvSpPr>
          <p:nvPr/>
        </p:nvSpPr>
        <p:spPr bwMode="auto">
          <a:xfrm>
            <a:off x="107950" y="1676400"/>
            <a:ext cx="8928100" cy="3505200"/>
          </a:xfrm>
          <a:prstGeom prst="rightArrow">
            <a:avLst>
              <a:gd name="adj1" fmla="val 72454"/>
              <a:gd name="adj2" fmla="val 38737"/>
            </a:avLst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800">
              <a:latin typeface="Times New Roman" pitchFamily="18" charset="0"/>
            </a:endParaRPr>
          </a:p>
        </p:txBody>
      </p:sp>
      <p:sp>
        <p:nvSpPr>
          <p:cNvPr id="5127" name="Rectangle 13"/>
          <p:cNvSpPr>
            <a:spLocks noChangeArrowheads="1"/>
          </p:cNvSpPr>
          <p:nvPr/>
        </p:nvSpPr>
        <p:spPr bwMode="auto">
          <a:xfrm>
            <a:off x="914400" y="1981200"/>
            <a:ext cx="914400" cy="457200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>
                <a:latin typeface="Arial Narrow" pitchFamily="34" charset="0"/>
              </a:rPr>
              <a:t>IX</a:t>
            </a:r>
            <a:r>
              <a:rPr lang="ru-RU" altLang="ru-RU" sz="1800">
                <a:latin typeface="Arial Narrow" pitchFamily="34" charset="0"/>
              </a:rPr>
              <a:t>  век </a:t>
            </a:r>
          </a:p>
        </p:txBody>
      </p:sp>
      <p:sp>
        <p:nvSpPr>
          <p:cNvPr id="5128" name="Rectangle 14"/>
          <p:cNvSpPr>
            <a:spLocks noChangeArrowheads="1"/>
          </p:cNvSpPr>
          <p:nvPr/>
        </p:nvSpPr>
        <p:spPr bwMode="auto">
          <a:xfrm>
            <a:off x="2362200" y="1981200"/>
            <a:ext cx="1600200" cy="457200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>
                <a:latin typeface="Arial Narrow" pitchFamily="34" charset="0"/>
              </a:rPr>
              <a:t>XX</a:t>
            </a:r>
            <a:r>
              <a:rPr lang="ru-RU" altLang="ru-RU" sz="1800">
                <a:latin typeface="Arial Narrow" pitchFamily="34" charset="0"/>
              </a:rPr>
              <a:t>  век</a:t>
            </a:r>
          </a:p>
        </p:txBody>
      </p:sp>
      <p:sp>
        <p:nvSpPr>
          <p:cNvPr id="5129" name="Rectangle 15"/>
          <p:cNvSpPr>
            <a:spLocks noChangeArrowheads="1"/>
          </p:cNvSpPr>
          <p:nvPr/>
        </p:nvSpPr>
        <p:spPr bwMode="auto">
          <a:xfrm>
            <a:off x="4419600" y="1981200"/>
            <a:ext cx="3124200" cy="457200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solidFill>
                  <a:srgbClr val="FF3300"/>
                </a:solidFill>
                <a:latin typeface="Arial Narrow" pitchFamily="34" charset="0"/>
              </a:rPr>
              <a:t>Основатели  теории  алгоритмов</a:t>
            </a:r>
          </a:p>
        </p:txBody>
      </p:sp>
      <p:sp>
        <p:nvSpPr>
          <p:cNvPr id="5130" name="Text Box 16"/>
          <p:cNvSpPr txBox="1">
            <a:spLocks noChangeArrowheads="1"/>
          </p:cNvSpPr>
          <p:nvPr/>
        </p:nvSpPr>
        <p:spPr bwMode="auto">
          <a:xfrm>
            <a:off x="2727325" y="4613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>
              <a:latin typeface="Times New Roman" pitchFamily="18" charset="0"/>
            </a:endParaRPr>
          </a:p>
        </p:txBody>
      </p:sp>
      <p:pic>
        <p:nvPicPr>
          <p:cNvPr id="5131" name="Picture 17" descr="horezmi">
            <a:hlinkHover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565400"/>
            <a:ext cx="129698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2" name="AutoShape 18">
            <a:hlinkHover r:id="rId4" action="ppaction://hlinksldjump"/>
          </p:cNvPr>
          <p:cNvSpPr>
            <a:spLocks noChangeArrowheads="1"/>
          </p:cNvSpPr>
          <p:nvPr/>
        </p:nvSpPr>
        <p:spPr bwMode="auto">
          <a:xfrm>
            <a:off x="2124075" y="2590800"/>
            <a:ext cx="5472113" cy="1752600"/>
          </a:xfrm>
          <a:prstGeom prst="roundRect">
            <a:avLst>
              <a:gd name="adj" fmla="val 10417"/>
            </a:avLst>
          </a:prstGeom>
          <a:solidFill>
            <a:schemeClr val="bg1"/>
          </a:solidFill>
          <a:ln w="9525">
            <a:solidFill>
              <a:srgbClr val="FFFF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>
              <a:solidFill>
                <a:srgbClr val="FF3300"/>
              </a:solidFill>
              <a:latin typeface="Arial Narrow" pitchFamily="34" charset="0"/>
            </a:endParaRPr>
          </a:p>
        </p:txBody>
      </p:sp>
      <p:pic>
        <p:nvPicPr>
          <p:cNvPr id="5133" name="Picture 21" descr="markov_28">
            <a:hlinkHover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lum bright="18000" contras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2" r="7803" b="11357"/>
          <a:stretch>
            <a:fillRect/>
          </a:stretch>
        </p:blipFill>
        <p:spPr bwMode="auto">
          <a:xfrm>
            <a:off x="6300788" y="2781300"/>
            <a:ext cx="1008062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4" name="Text Box 22"/>
          <p:cNvSpPr txBox="1">
            <a:spLocks noChangeArrowheads="1"/>
          </p:cNvSpPr>
          <p:nvPr/>
        </p:nvSpPr>
        <p:spPr bwMode="auto">
          <a:xfrm>
            <a:off x="1095375" y="4673600"/>
            <a:ext cx="1820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5135" name="Text Box 23"/>
          <p:cNvSpPr txBox="1">
            <a:spLocks noChangeArrowheads="1"/>
          </p:cNvSpPr>
          <p:nvPr/>
        </p:nvSpPr>
        <p:spPr bwMode="auto">
          <a:xfrm>
            <a:off x="2268538" y="2781300"/>
            <a:ext cx="2663825" cy="164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solidFill>
                  <a:srgbClr val="339933"/>
                </a:solidFill>
                <a:latin typeface="Arial" charset="0"/>
              </a:rPr>
              <a:t>Возникает  научное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solidFill>
                  <a:srgbClr val="339933"/>
                </a:solidFill>
                <a:latin typeface="Arial" charset="0"/>
              </a:rPr>
              <a:t>н а п р а в л е н и е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solidFill>
                  <a:srgbClr val="FF3300"/>
                </a:solidFill>
                <a:latin typeface="Arial" charset="0"/>
              </a:rPr>
              <a:t>ТЕОРИЯ   АЛГОРИТМОВ</a:t>
            </a:r>
          </a:p>
          <a:p>
            <a:pPr algn="just" eaLnBrk="1" hangingPunct="1">
              <a:spcBef>
                <a:spcPct val="30000"/>
              </a:spcBef>
              <a:buClrTx/>
              <a:buSzTx/>
              <a:buFontTx/>
              <a:buNone/>
            </a:pPr>
            <a:r>
              <a:rPr lang="ru-RU" altLang="ru-RU" sz="1400">
                <a:solidFill>
                  <a:srgbClr val="009900"/>
                </a:solidFill>
                <a:latin typeface="Arial" charset="0"/>
              </a:rPr>
              <a:t>Направление  исследований: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solidFill>
                  <a:srgbClr val="FF3300"/>
                </a:solidFill>
                <a:latin typeface="Arial" charset="0"/>
              </a:rPr>
              <a:t>разработка    универсальной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solidFill>
                  <a:srgbClr val="FF3300"/>
                </a:solidFill>
                <a:latin typeface="Arial" charset="0"/>
              </a:rPr>
              <a:t>алгоритмической      модели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400">
              <a:latin typeface="Arial" charset="0"/>
            </a:endParaRPr>
          </a:p>
        </p:txBody>
      </p:sp>
      <p:sp>
        <p:nvSpPr>
          <p:cNvPr id="5136" name="Rectangle 27"/>
          <p:cNvSpPr>
            <a:spLocks noChangeArrowheads="1"/>
          </p:cNvSpPr>
          <p:nvPr/>
        </p:nvSpPr>
        <p:spPr bwMode="auto">
          <a:xfrm>
            <a:off x="323850" y="4508500"/>
            <a:ext cx="1295400" cy="360363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>
                <a:latin typeface="Arial Narrow" pitchFamily="34" charset="0"/>
              </a:rPr>
              <a:t>787 – 850 </a:t>
            </a:r>
            <a:r>
              <a:rPr lang="ru-RU" altLang="ru-RU" sz="1800">
                <a:latin typeface="Arial Narrow" pitchFamily="34" charset="0"/>
              </a:rPr>
              <a:t>г. </a:t>
            </a:r>
          </a:p>
        </p:txBody>
      </p:sp>
      <p:sp>
        <p:nvSpPr>
          <p:cNvPr id="5137" name="Rectangle 28"/>
          <p:cNvSpPr>
            <a:spLocks noChangeArrowheads="1"/>
          </p:cNvSpPr>
          <p:nvPr/>
        </p:nvSpPr>
        <p:spPr bwMode="auto">
          <a:xfrm>
            <a:off x="2843213" y="4508500"/>
            <a:ext cx="1752600" cy="385763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>
                <a:latin typeface="Arial Narrow" pitchFamily="34" charset="0"/>
              </a:rPr>
              <a:t>30 – </a:t>
            </a:r>
            <a:r>
              <a:rPr lang="ru-RU" altLang="ru-RU" sz="1800">
                <a:latin typeface="Arial Narrow" pitchFamily="34" charset="0"/>
              </a:rPr>
              <a:t>е  годы </a:t>
            </a:r>
          </a:p>
        </p:txBody>
      </p:sp>
      <p:sp>
        <p:nvSpPr>
          <p:cNvPr id="5138" name="Rectangle 48"/>
          <p:cNvSpPr>
            <a:spLocks noChangeArrowheads="1"/>
          </p:cNvSpPr>
          <p:nvPr/>
        </p:nvSpPr>
        <p:spPr bwMode="auto">
          <a:xfrm>
            <a:off x="4932363" y="2636838"/>
            <a:ext cx="1295400" cy="2101850"/>
          </a:xfrm>
          <a:prstGeom prst="rect">
            <a:avLst/>
          </a:prstGeom>
          <a:solidFill>
            <a:srgbClr val="FF3300"/>
          </a:solidFill>
          <a:ln w="28575">
            <a:solidFill>
              <a:srgbClr val="FF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800">
              <a:latin typeface="Times New Roman" pitchFamily="18" charset="0"/>
            </a:endParaRPr>
          </a:p>
        </p:txBody>
      </p:sp>
      <p:pic>
        <p:nvPicPr>
          <p:cNvPr id="5139" name="Picture 29" descr="turing">
            <a:hlinkClick r:id="rId7" action="ppaction://hlinksldjump" tooltip="Английский  математик  Алан  Тьюринг. Его  модель  получила  название  &quot;Машина  Тьюринга&quot;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708275"/>
            <a:ext cx="1152525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0" name="Rectangle 44"/>
          <p:cNvSpPr>
            <a:spLocks noChangeArrowheads="1"/>
          </p:cNvSpPr>
          <p:nvPr/>
        </p:nvSpPr>
        <p:spPr bwMode="auto">
          <a:xfrm>
            <a:off x="5018088" y="4144963"/>
            <a:ext cx="1123950" cy="498475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Arial Narrow" pitchFamily="34" charset="0"/>
              </a:rPr>
              <a:t>1912 - 1954 г.</a:t>
            </a:r>
          </a:p>
        </p:txBody>
      </p:sp>
      <p:sp>
        <p:nvSpPr>
          <p:cNvPr id="5141" name="Line 49"/>
          <p:cNvSpPr>
            <a:spLocks noChangeShapeType="1"/>
          </p:cNvSpPr>
          <p:nvPr/>
        </p:nvSpPr>
        <p:spPr bwMode="auto">
          <a:xfrm>
            <a:off x="5580063" y="4729163"/>
            <a:ext cx="0" cy="644525"/>
          </a:xfrm>
          <a:prstGeom prst="line">
            <a:avLst/>
          </a:prstGeom>
          <a:noFill/>
          <a:ln w="76200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42" name="Rectangle 50"/>
          <p:cNvSpPr>
            <a:spLocks noChangeArrowheads="1"/>
          </p:cNvSpPr>
          <p:nvPr/>
        </p:nvSpPr>
        <p:spPr bwMode="auto">
          <a:xfrm>
            <a:off x="6372225" y="4292600"/>
            <a:ext cx="1152525" cy="287338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Arial Narrow" pitchFamily="34" charset="0"/>
              </a:rPr>
              <a:t>1903 - 1979 г.</a:t>
            </a:r>
          </a:p>
        </p:txBody>
      </p:sp>
      <p:sp>
        <p:nvSpPr>
          <p:cNvPr id="5143" name="WordArt 51"/>
          <p:cNvSpPr>
            <a:spLocks noChangeArrowheads="1" noChangeShapeType="1" noTextEdit="1"/>
          </p:cNvSpPr>
          <p:nvPr/>
        </p:nvSpPr>
        <p:spPr bwMode="auto">
          <a:xfrm>
            <a:off x="250825" y="115888"/>
            <a:ext cx="7993063" cy="4683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solidFill>
                  <a:srgbClr val="008000"/>
                </a:solidFill>
                <a:latin typeface="Arial"/>
                <a:cs typeface="Arial"/>
              </a:rPr>
              <a:t>Происхождение и  развитие  понятия  алгоритма</a:t>
            </a:r>
          </a:p>
        </p:txBody>
      </p:sp>
      <p:sp>
        <p:nvSpPr>
          <p:cNvPr id="5144" name="Rectangle 52"/>
          <p:cNvSpPr>
            <a:spLocks noChangeArrowheads="1"/>
          </p:cNvSpPr>
          <p:nvPr/>
        </p:nvSpPr>
        <p:spPr bwMode="auto">
          <a:xfrm>
            <a:off x="163513" y="762000"/>
            <a:ext cx="7227887" cy="838200"/>
          </a:xfrm>
          <a:prstGeom prst="rect">
            <a:avLst/>
          </a:prstGeom>
          <a:solidFill>
            <a:schemeClr val="bg1"/>
          </a:solidFill>
          <a:ln w="19050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3300"/>
                </a:solidFill>
                <a:latin typeface="Arial Narrow" pitchFamily="34" charset="0"/>
              </a:rPr>
              <a:t>Алгоритм </a:t>
            </a:r>
            <a:r>
              <a:rPr lang="ru-RU" altLang="ru-RU" sz="1800">
                <a:latin typeface="Arial Narrow" pitchFamily="34" charset="0"/>
              </a:rPr>
              <a:t>– происходит  от  </a:t>
            </a:r>
            <a:r>
              <a:rPr lang="en-US" altLang="ru-RU" sz="1800">
                <a:latin typeface="Arial Narrow" pitchFamily="34" charset="0"/>
              </a:rPr>
              <a:t>Al Horithmi </a:t>
            </a:r>
            <a:r>
              <a:rPr lang="ru-RU" altLang="ru-RU" sz="1800">
                <a:latin typeface="Arial Narrow" pitchFamily="34" charset="0"/>
              </a:rPr>
              <a:t>– латинского  написания  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Arial Narrow" pitchFamily="34" charset="0"/>
              </a:rPr>
              <a:t>арабского  имени  среднеазиатского  математика  </a:t>
            </a:r>
            <a:r>
              <a:rPr lang="en-US" altLang="ru-RU" sz="1800">
                <a:latin typeface="Arial Narrow" pitchFamily="34" charset="0"/>
              </a:rPr>
              <a:t>IX  </a:t>
            </a:r>
            <a:r>
              <a:rPr lang="ru-RU" altLang="ru-RU" sz="1800">
                <a:latin typeface="Arial Narrow" pitchFamily="34" charset="0"/>
              </a:rPr>
              <a:t>века  аль - Хорезми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44"/>
          <p:cNvSpPr>
            <a:spLocks noChangeArrowheads="1"/>
          </p:cNvSpPr>
          <p:nvPr/>
        </p:nvSpPr>
        <p:spPr bwMode="auto">
          <a:xfrm>
            <a:off x="107950" y="5373688"/>
            <a:ext cx="8928100" cy="1295400"/>
          </a:xfrm>
          <a:prstGeom prst="rect">
            <a:avLst/>
          </a:prstGeom>
          <a:solidFill>
            <a:schemeClr val="bg1"/>
          </a:solidFill>
          <a:ln w="57150">
            <a:solidFill>
              <a:srgbClr val="FF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400">
              <a:latin typeface="Century Gothic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4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6148" name="Text Box 34"/>
          <p:cNvSpPr txBox="1">
            <a:spLocks noChangeArrowheads="1"/>
          </p:cNvSpPr>
          <p:nvPr/>
        </p:nvSpPr>
        <p:spPr bwMode="auto">
          <a:xfrm>
            <a:off x="179388" y="5581650"/>
            <a:ext cx="8713787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>
              <a:spcBef>
                <a:spcPct val="45000"/>
              </a:spcBef>
              <a:buClrTx/>
              <a:buSzTx/>
              <a:buFontTx/>
              <a:buNone/>
            </a:pPr>
            <a:r>
              <a:rPr lang="ru-RU" altLang="ru-RU" sz="1400">
                <a:latin typeface="Century Gothic" pitchFamily="34" charset="0"/>
              </a:rPr>
              <a:t>Русский  математик  </a:t>
            </a:r>
            <a:r>
              <a:rPr lang="ru-RU" altLang="ru-RU" sz="1400" b="1">
                <a:solidFill>
                  <a:srgbClr val="FF3300"/>
                </a:solidFill>
                <a:latin typeface="Century Gothic" pitchFamily="34" charset="0"/>
              </a:rPr>
              <a:t>Андрей  Марков</a:t>
            </a:r>
            <a:r>
              <a:rPr lang="ru-RU" altLang="ru-RU" sz="1400">
                <a:latin typeface="Century Gothic" pitchFamily="34" charset="0"/>
              </a:rPr>
              <a:t>  в  1947  году  ввел  понятие  «</a:t>
            </a:r>
            <a:r>
              <a:rPr lang="ru-RU" altLang="ru-RU" sz="1400" b="1">
                <a:solidFill>
                  <a:schemeClr val="tx2"/>
                </a:solidFill>
                <a:latin typeface="Century Gothic" pitchFamily="34" charset="0"/>
              </a:rPr>
              <a:t>нормального  алгоритма</a:t>
            </a:r>
            <a:r>
              <a:rPr lang="ru-RU" altLang="ru-RU" sz="1400">
                <a:latin typeface="Century Gothic" pitchFamily="34" charset="0"/>
              </a:rPr>
              <a:t>»  и  впервые  систематически  и  строго  построил  общую  теорию  алгоритмов.  Современные  языки  символьной  обработки  (Пролог)  берут  свое  начало  от  нормальных  алгоритмов  Маркова.</a:t>
            </a:r>
            <a:endParaRPr lang="ru-RU" altLang="ru-RU" sz="1400" i="1">
              <a:latin typeface="Century Gothic" pitchFamily="34" charset="0"/>
            </a:endParaRPr>
          </a:p>
        </p:txBody>
      </p:sp>
      <p:sp>
        <p:nvSpPr>
          <p:cNvPr id="6149" name="AutoShape 4"/>
          <p:cNvSpPr>
            <a:spLocks noChangeArrowheads="1"/>
          </p:cNvSpPr>
          <p:nvPr/>
        </p:nvSpPr>
        <p:spPr bwMode="auto">
          <a:xfrm>
            <a:off x="107950" y="1676400"/>
            <a:ext cx="8928100" cy="3505200"/>
          </a:xfrm>
          <a:prstGeom prst="rightArrow">
            <a:avLst>
              <a:gd name="adj1" fmla="val 72454"/>
              <a:gd name="adj2" fmla="val 38737"/>
            </a:avLst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800">
              <a:latin typeface="Times New Roman" pitchFamily="18" charset="0"/>
            </a:endParaRPr>
          </a:p>
        </p:txBody>
      </p:sp>
      <p:sp>
        <p:nvSpPr>
          <p:cNvPr id="6151" name="Rectangle 13"/>
          <p:cNvSpPr>
            <a:spLocks noChangeArrowheads="1"/>
          </p:cNvSpPr>
          <p:nvPr/>
        </p:nvSpPr>
        <p:spPr bwMode="auto">
          <a:xfrm>
            <a:off x="914400" y="1981200"/>
            <a:ext cx="914400" cy="457200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>
                <a:latin typeface="Arial Narrow" pitchFamily="34" charset="0"/>
              </a:rPr>
              <a:t>IX</a:t>
            </a:r>
            <a:r>
              <a:rPr lang="ru-RU" altLang="ru-RU" sz="1800">
                <a:latin typeface="Arial Narrow" pitchFamily="34" charset="0"/>
              </a:rPr>
              <a:t>  век </a:t>
            </a:r>
          </a:p>
        </p:txBody>
      </p:sp>
      <p:sp>
        <p:nvSpPr>
          <p:cNvPr id="6152" name="Rectangle 14"/>
          <p:cNvSpPr>
            <a:spLocks noChangeArrowheads="1"/>
          </p:cNvSpPr>
          <p:nvPr/>
        </p:nvSpPr>
        <p:spPr bwMode="auto">
          <a:xfrm>
            <a:off x="2362200" y="1981200"/>
            <a:ext cx="1600200" cy="457200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>
                <a:latin typeface="Arial Narrow" pitchFamily="34" charset="0"/>
              </a:rPr>
              <a:t>XX</a:t>
            </a:r>
            <a:r>
              <a:rPr lang="ru-RU" altLang="ru-RU" sz="1800">
                <a:latin typeface="Arial Narrow" pitchFamily="34" charset="0"/>
              </a:rPr>
              <a:t>  век</a:t>
            </a:r>
          </a:p>
        </p:txBody>
      </p:sp>
      <p:sp>
        <p:nvSpPr>
          <p:cNvPr id="6153" name="Rectangle 15"/>
          <p:cNvSpPr>
            <a:spLocks noChangeArrowheads="1"/>
          </p:cNvSpPr>
          <p:nvPr/>
        </p:nvSpPr>
        <p:spPr bwMode="auto">
          <a:xfrm>
            <a:off x="4419600" y="1981200"/>
            <a:ext cx="3124200" cy="457200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solidFill>
                  <a:srgbClr val="FF3300"/>
                </a:solidFill>
                <a:latin typeface="Arial Narrow" pitchFamily="34" charset="0"/>
              </a:rPr>
              <a:t>Основатели  теории  алгоритмов</a:t>
            </a:r>
          </a:p>
        </p:txBody>
      </p:sp>
      <p:sp>
        <p:nvSpPr>
          <p:cNvPr id="6154" name="Text Box 16"/>
          <p:cNvSpPr txBox="1">
            <a:spLocks noChangeArrowheads="1"/>
          </p:cNvSpPr>
          <p:nvPr/>
        </p:nvSpPr>
        <p:spPr bwMode="auto">
          <a:xfrm>
            <a:off x="2727325" y="4613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>
              <a:latin typeface="Times New Roman" pitchFamily="18" charset="0"/>
            </a:endParaRPr>
          </a:p>
        </p:txBody>
      </p:sp>
      <p:pic>
        <p:nvPicPr>
          <p:cNvPr id="6155" name="Picture 17" descr="horezmi">
            <a:hlinkHover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565400"/>
            <a:ext cx="129698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6" name="AutoShape 18">
            <a:hlinkHover r:id="rId4" action="ppaction://hlinksldjump"/>
          </p:cNvPr>
          <p:cNvSpPr>
            <a:spLocks noChangeArrowheads="1"/>
          </p:cNvSpPr>
          <p:nvPr/>
        </p:nvSpPr>
        <p:spPr bwMode="auto">
          <a:xfrm>
            <a:off x="2124075" y="2590800"/>
            <a:ext cx="5472113" cy="1752600"/>
          </a:xfrm>
          <a:prstGeom prst="roundRect">
            <a:avLst>
              <a:gd name="adj" fmla="val 10417"/>
            </a:avLst>
          </a:prstGeom>
          <a:solidFill>
            <a:schemeClr val="bg1"/>
          </a:solidFill>
          <a:ln w="9525">
            <a:solidFill>
              <a:srgbClr val="FFFF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600">
              <a:solidFill>
                <a:srgbClr val="FF3300"/>
              </a:solidFill>
              <a:latin typeface="Arial Narrow" pitchFamily="34" charset="0"/>
            </a:endParaRPr>
          </a:p>
        </p:txBody>
      </p:sp>
      <p:sp>
        <p:nvSpPr>
          <p:cNvPr id="6157" name="Text Box 22"/>
          <p:cNvSpPr txBox="1">
            <a:spLocks noChangeArrowheads="1"/>
          </p:cNvSpPr>
          <p:nvPr/>
        </p:nvSpPr>
        <p:spPr bwMode="auto">
          <a:xfrm>
            <a:off x="1095375" y="4673600"/>
            <a:ext cx="1820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>
              <a:latin typeface="Times New Roman" pitchFamily="18" charset="0"/>
            </a:endParaRPr>
          </a:p>
        </p:txBody>
      </p:sp>
      <p:sp>
        <p:nvSpPr>
          <p:cNvPr id="6158" name="Text Box 23"/>
          <p:cNvSpPr txBox="1">
            <a:spLocks noChangeArrowheads="1"/>
          </p:cNvSpPr>
          <p:nvPr/>
        </p:nvSpPr>
        <p:spPr bwMode="auto">
          <a:xfrm>
            <a:off x="2268538" y="2781300"/>
            <a:ext cx="2663825" cy="164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solidFill>
                  <a:srgbClr val="339933"/>
                </a:solidFill>
                <a:latin typeface="Arial" charset="0"/>
              </a:rPr>
              <a:t>Возникает  научное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solidFill>
                  <a:srgbClr val="339933"/>
                </a:solidFill>
                <a:latin typeface="Arial" charset="0"/>
              </a:rPr>
              <a:t>н а п р а в л е н и е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solidFill>
                  <a:srgbClr val="FF3300"/>
                </a:solidFill>
                <a:latin typeface="Arial" charset="0"/>
              </a:rPr>
              <a:t>ТЕОРИЯ   АЛГОРИТМОВ</a:t>
            </a:r>
          </a:p>
          <a:p>
            <a:pPr algn="just" eaLnBrk="1" hangingPunct="1">
              <a:spcBef>
                <a:spcPct val="30000"/>
              </a:spcBef>
              <a:buClrTx/>
              <a:buSzTx/>
              <a:buFontTx/>
              <a:buNone/>
            </a:pPr>
            <a:r>
              <a:rPr lang="ru-RU" altLang="ru-RU" sz="1400">
                <a:solidFill>
                  <a:srgbClr val="009900"/>
                </a:solidFill>
                <a:latin typeface="Arial" charset="0"/>
              </a:rPr>
              <a:t>Направление  исследований: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solidFill>
                  <a:srgbClr val="FF3300"/>
                </a:solidFill>
                <a:latin typeface="Arial" charset="0"/>
              </a:rPr>
              <a:t>разработка    универсальной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solidFill>
                  <a:srgbClr val="FF3300"/>
                </a:solidFill>
                <a:latin typeface="Arial" charset="0"/>
              </a:rPr>
              <a:t>алгоритмической      модели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400">
              <a:latin typeface="Arial" charset="0"/>
            </a:endParaRPr>
          </a:p>
        </p:txBody>
      </p:sp>
      <p:sp>
        <p:nvSpPr>
          <p:cNvPr id="6159" name="Rectangle 27"/>
          <p:cNvSpPr>
            <a:spLocks noChangeArrowheads="1"/>
          </p:cNvSpPr>
          <p:nvPr/>
        </p:nvSpPr>
        <p:spPr bwMode="auto">
          <a:xfrm>
            <a:off x="323850" y="4508500"/>
            <a:ext cx="1295400" cy="360363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>
                <a:latin typeface="Arial Narrow" pitchFamily="34" charset="0"/>
              </a:rPr>
              <a:t>787 – 850 </a:t>
            </a:r>
            <a:r>
              <a:rPr lang="ru-RU" altLang="ru-RU" sz="1800">
                <a:latin typeface="Arial Narrow" pitchFamily="34" charset="0"/>
              </a:rPr>
              <a:t>г. </a:t>
            </a:r>
          </a:p>
        </p:txBody>
      </p:sp>
      <p:sp>
        <p:nvSpPr>
          <p:cNvPr id="6160" name="Rectangle 28"/>
          <p:cNvSpPr>
            <a:spLocks noChangeArrowheads="1"/>
          </p:cNvSpPr>
          <p:nvPr/>
        </p:nvSpPr>
        <p:spPr bwMode="auto">
          <a:xfrm>
            <a:off x="2843213" y="4508500"/>
            <a:ext cx="1752600" cy="385763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>
                <a:latin typeface="Arial Narrow" pitchFamily="34" charset="0"/>
              </a:rPr>
              <a:t>30 – </a:t>
            </a:r>
            <a:r>
              <a:rPr lang="ru-RU" altLang="ru-RU" sz="1800">
                <a:latin typeface="Arial Narrow" pitchFamily="34" charset="0"/>
              </a:rPr>
              <a:t>е  годы </a:t>
            </a:r>
          </a:p>
        </p:txBody>
      </p:sp>
      <p:pic>
        <p:nvPicPr>
          <p:cNvPr id="6161" name="Picture 29" descr="turing">
            <a:hlinkHover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2781300"/>
            <a:ext cx="10795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2" name="Rectangle 45"/>
          <p:cNvSpPr>
            <a:spLocks noChangeArrowheads="1"/>
          </p:cNvSpPr>
          <p:nvPr/>
        </p:nvSpPr>
        <p:spPr bwMode="auto">
          <a:xfrm>
            <a:off x="6156325" y="2641600"/>
            <a:ext cx="1295400" cy="2139950"/>
          </a:xfrm>
          <a:prstGeom prst="rect">
            <a:avLst/>
          </a:prstGeom>
          <a:solidFill>
            <a:srgbClr val="FF3300"/>
          </a:solidFill>
          <a:ln w="28575">
            <a:solidFill>
              <a:srgbClr val="FFFF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800">
              <a:latin typeface="Times New Roman" pitchFamily="18" charset="0"/>
            </a:endParaRPr>
          </a:p>
        </p:txBody>
      </p:sp>
      <p:pic>
        <p:nvPicPr>
          <p:cNvPr id="6163" name="Picture 21" descr="markov_28">
            <a:hlinkClick r:id="rId7" action="ppaction://hlinksldjump" tooltip="Русский  математик  Андрей  Марков. Его  модель  называется  &quot;Нормальные  алгоритмы  Маркова&quot;"/>
          </p:cNvPr>
          <p:cNvPicPr>
            <a:picLocks noChangeAspect="1" noChangeArrowheads="1"/>
          </p:cNvPicPr>
          <p:nvPr/>
        </p:nvPicPr>
        <p:blipFill>
          <a:blip r:embed="rId8" cstate="print">
            <a:lum bright="18000" contras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2" r="7803" b="11357"/>
          <a:stretch>
            <a:fillRect/>
          </a:stretch>
        </p:blipFill>
        <p:spPr bwMode="auto">
          <a:xfrm>
            <a:off x="6227763" y="2708275"/>
            <a:ext cx="1152525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4" name="Rectangle 41"/>
          <p:cNvSpPr>
            <a:spLocks noChangeArrowheads="1"/>
          </p:cNvSpPr>
          <p:nvPr/>
        </p:nvSpPr>
        <p:spPr bwMode="auto">
          <a:xfrm>
            <a:off x="6242050" y="4149725"/>
            <a:ext cx="1128713" cy="525463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Arial Narrow" pitchFamily="34" charset="0"/>
              </a:rPr>
              <a:t>1903 - 1979 г.</a:t>
            </a:r>
          </a:p>
        </p:txBody>
      </p:sp>
      <p:sp>
        <p:nvSpPr>
          <p:cNvPr id="6165" name="Rectangle 46"/>
          <p:cNvSpPr>
            <a:spLocks noChangeArrowheads="1"/>
          </p:cNvSpPr>
          <p:nvPr/>
        </p:nvSpPr>
        <p:spPr bwMode="auto">
          <a:xfrm>
            <a:off x="4859338" y="4294188"/>
            <a:ext cx="1152525" cy="287337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>
                <a:latin typeface="Arial Narrow" pitchFamily="34" charset="0"/>
              </a:rPr>
              <a:t>1912 - 1954 г.</a:t>
            </a:r>
          </a:p>
        </p:txBody>
      </p:sp>
      <p:sp>
        <p:nvSpPr>
          <p:cNvPr id="6166" name="Line 47"/>
          <p:cNvSpPr>
            <a:spLocks noChangeShapeType="1"/>
          </p:cNvSpPr>
          <p:nvPr/>
        </p:nvSpPr>
        <p:spPr bwMode="auto">
          <a:xfrm>
            <a:off x="6877050" y="4772025"/>
            <a:ext cx="0" cy="601663"/>
          </a:xfrm>
          <a:prstGeom prst="line">
            <a:avLst/>
          </a:prstGeom>
          <a:noFill/>
          <a:ln w="76200">
            <a:solidFill>
              <a:srgbClr val="FFFF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7" name="WordArt 48"/>
          <p:cNvSpPr>
            <a:spLocks noChangeArrowheads="1" noChangeShapeType="1" noTextEdit="1"/>
          </p:cNvSpPr>
          <p:nvPr/>
        </p:nvSpPr>
        <p:spPr bwMode="auto">
          <a:xfrm>
            <a:off x="250825" y="115888"/>
            <a:ext cx="7993063" cy="4683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solidFill>
                  <a:srgbClr val="008000"/>
                </a:solidFill>
                <a:latin typeface="Arial"/>
                <a:cs typeface="Arial"/>
              </a:rPr>
              <a:t>Происхождение и  развитие  понятия  алгоритма</a:t>
            </a:r>
          </a:p>
        </p:txBody>
      </p:sp>
      <p:sp>
        <p:nvSpPr>
          <p:cNvPr id="6168" name="Rectangle 49"/>
          <p:cNvSpPr>
            <a:spLocks noChangeArrowheads="1"/>
          </p:cNvSpPr>
          <p:nvPr/>
        </p:nvSpPr>
        <p:spPr bwMode="auto">
          <a:xfrm>
            <a:off x="163513" y="762000"/>
            <a:ext cx="7227887" cy="838200"/>
          </a:xfrm>
          <a:prstGeom prst="rect">
            <a:avLst/>
          </a:prstGeom>
          <a:solidFill>
            <a:schemeClr val="bg1"/>
          </a:solidFill>
          <a:ln w="19050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3300"/>
                </a:solidFill>
                <a:latin typeface="Arial Narrow" pitchFamily="34" charset="0"/>
              </a:rPr>
              <a:t>Алгоритм </a:t>
            </a:r>
            <a:r>
              <a:rPr lang="ru-RU" altLang="ru-RU" sz="1800">
                <a:latin typeface="Arial Narrow" pitchFamily="34" charset="0"/>
              </a:rPr>
              <a:t>– происходит  от  </a:t>
            </a:r>
            <a:r>
              <a:rPr lang="en-US" altLang="ru-RU" sz="1800">
                <a:latin typeface="Arial Narrow" pitchFamily="34" charset="0"/>
              </a:rPr>
              <a:t>Al Horithmi </a:t>
            </a:r>
            <a:r>
              <a:rPr lang="ru-RU" altLang="ru-RU" sz="1800">
                <a:latin typeface="Arial Narrow" pitchFamily="34" charset="0"/>
              </a:rPr>
              <a:t>– латинского  написания  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Arial Narrow" pitchFamily="34" charset="0"/>
              </a:rPr>
              <a:t>арабского  имени  среднеазиатского  математика  </a:t>
            </a:r>
            <a:r>
              <a:rPr lang="en-US" altLang="ru-RU" sz="1800">
                <a:latin typeface="Arial Narrow" pitchFamily="34" charset="0"/>
              </a:rPr>
              <a:t>IX  </a:t>
            </a:r>
            <a:r>
              <a:rPr lang="ru-RU" altLang="ru-RU" sz="1800">
                <a:latin typeface="Arial Narrow" pitchFamily="34" charset="0"/>
              </a:rPr>
              <a:t>века  аль - Хорезми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17" descr="horezmi">
            <a:hlinkClick r:id="rId2" action="ppaction://hlinksldjump" tooltip="Аль - Хорезми - автор  математического  трактата, в  котором  были  описаны  правила  выполнения  арифметических  вычислений, названные  алгоритмами.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3" y="0"/>
            <a:ext cx="2635250" cy="357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29"/>
          <p:cNvSpPr txBox="1">
            <a:spLocks noChangeArrowheads="1"/>
          </p:cNvSpPr>
          <p:nvPr/>
        </p:nvSpPr>
        <p:spPr bwMode="auto">
          <a:xfrm>
            <a:off x="3492500" y="631825"/>
            <a:ext cx="5472113" cy="230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b="1">
                <a:latin typeface="Times New Roman" pitchFamily="18" charset="0"/>
              </a:rPr>
              <a:t>	Правила выполнения  арифметических действий над целыми числами и простыми дробями в десятичной системе счисления впервые были сформулированы выдающимся средневековым ученым по имени </a:t>
            </a:r>
            <a:r>
              <a:rPr lang="ru-RU" altLang="ru-RU" sz="1800" b="1">
                <a:solidFill>
                  <a:srgbClr val="CC0000"/>
                </a:solidFill>
                <a:latin typeface="Times New Roman" pitchFamily="18" charset="0"/>
              </a:rPr>
              <a:t>Мухаммед ибн Муса ал-Хорезми</a:t>
            </a:r>
            <a:r>
              <a:rPr lang="ru-RU" altLang="ru-RU" sz="1800" b="1">
                <a:latin typeface="Times New Roman" pitchFamily="18" charset="0"/>
              </a:rPr>
              <a:t> (в переводе с арабского это означает «Мухаммед, сын  Мусы из Хорезма»), сокращенно Ал-Хорезми.</a:t>
            </a:r>
          </a:p>
        </p:txBody>
      </p:sp>
      <p:sp>
        <p:nvSpPr>
          <p:cNvPr id="7173" name="Rectangle 30"/>
          <p:cNvSpPr>
            <a:spLocks noChangeArrowheads="1"/>
          </p:cNvSpPr>
          <p:nvPr/>
        </p:nvSpPr>
        <p:spPr bwMode="auto">
          <a:xfrm>
            <a:off x="971550" y="3644900"/>
            <a:ext cx="1584325" cy="360363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2400">
                <a:latin typeface="Arial Narrow" pitchFamily="34" charset="0"/>
              </a:rPr>
              <a:t>787 – 850 </a:t>
            </a:r>
            <a:r>
              <a:rPr lang="ru-RU" altLang="ru-RU" sz="2400">
                <a:latin typeface="Arial Narrow" pitchFamily="34" charset="0"/>
              </a:rPr>
              <a:t>г.</a:t>
            </a:r>
            <a:r>
              <a:rPr lang="ru-RU" altLang="ru-RU" sz="1800">
                <a:latin typeface="Arial Narrow" pitchFamily="34" charset="0"/>
              </a:rPr>
              <a:t> </a:t>
            </a:r>
          </a:p>
        </p:txBody>
      </p:sp>
      <p:pic>
        <p:nvPicPr>
          <p:cNvPr id="11295" name="Picture 31" descr="город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149725"/>
            <a:ext cx="2627313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Text Box 32"/>
          <p:cNvSpPr txBox="1">
            <a:spLocks noChangeArrowheads="1"/>
          </p:cNvSpPr>
          <p:nvPr/>
        </p:nvSpPr>
        <p:spPr bwMode="auto">
          <a:xfrm>
            <a:off x="3635375" y="4005263"/>
            <a:ext cx="5184775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b="1">
                <a:latin typeface="Times New Roman" pitchFamily="18" charset="0"/>
              </a:rPr>
              <a:t>	Ал-Хорезми жил и творил в </a:t>
            </a:r>
            <a:r>
              <a:rPr lang="en-US" altLang="ru-RU" sz="1800" b="1">
                <a:latin typeface="Times New Roman" pitchFamily="18" charset="0"/>
              </a:rPr>
              <a:t>IX</a:t>
            </a:r>
            <a:r>
              <a:rPr lang="ru-RU" altLang="ru-RU" sz="1800" b="1">
                <a:latin typeface="Times New Roman" pitchFamily="18" charset="0"/>
              </a:rPr>
              <a:t> веке в  г.Хива Хорезмской области  Узбекистана. Арабский оригинал его арифметического труда утерян, но имеется латинский перевод </a:t>
            </a:r>
            <a:r>
              <a:rPr lang="en-US" altLang="ru-RU" sz="1800" b="1">
                <a:latin typeface="Times New Roman" pitchFamily="18" charset="0"/>
              </a:rPr>
              <a:t>XII</a:t>
            </a:r>
            <a:r>
              <a:rPr lang="ru-RU" altLang="ru-RU" sz="1800" b="1">
                <a:latin typeface="Times New Roman" pitchFamily="18" charset="0"/>
              </a:rPr>
              <a:t> века, по которому Западная Европа познакомилась с десятичной позиционной системой счисления и правилами выполнения  в ней арифметических действий.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5" descr="turing">
            <a:hlinkClick r:id="rId2" action="ppaction://hlinksldjump" tooltip="Английский  математик  Алан  Тьюринг. Его  модель  получила  название  &quot;Машина  Тьюринга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0"/>
            <a:ext cx="4859337" cy="609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29"/>
          <p:cNvSpPr>
            <a:spLocks noChangeArrowheads="1"/>
          </p:cNvSpPr>
          <p:nvPr/>
        </p:nvSpPr>
        <p:spPr bwMode="auto">
          <a:xfrm>
            <a:off x="250825" y="981075"/>
            <a:ext cx="3744913" cy="413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45000"/>
              </a:spcBef>
              <a:buClrTx/>
              <a:buSzTx/>
              <a:buFontTx/>
              <a:buNone/>
            </a:pPr>
            <a:r>
              <a:rPr lang="ru-RU" altLang="ru-RU" sz="2400" b="1">
                <a:latin typeface="Arial" charset="0"/>
              </a:rPr>
              <a:t>Алан  Тьюринг</a:t>
            </a:r>
            <a:endParaRPr lang="en-US" altLang="ru-RU" sz="2400" b="1">
              <a:latin typeface="Arial" charset="0"/>
            </a:endParaRPr>
          </a:p>
          <a:p>
            <a:pPr algn="just" eaLnBrk="1" hangingPunct="1">
              <a:spcBef>
                <a:spcPct val="45000"/>
              </a:spcBef>
              <a:buClrTx/>
              <a:buSzTx/>
              <a:buFontTx/>
              <a:buNone/>
            </a:pPr>
            <a:endParaRPr lang="en-US" altLang="ru-RU" sz="1600">
              <a:latin typeface="Arial" charset="0"/>
            </a:endParaRPr>
          </a:p>
          <a:p>
            <a:pPr algn="just" eaLnBrk="1" hangingPunct="1">
              <a:spcBef>
                <a:spcPct val="45000"/>
              </a:spcBef>
              <a:buClrTx/>
              <a:buSzTx/>
              <a:buFontTx/>
              <a:buNone/>
            </a:pPr>
            <a:r>
              <a:rPr lang="ru-RU" altLang="ru-RU" sz="1600">
                <a:latin typeface="Arial" charset="0"/>
              </a:rPr>
              <a:t>	Английский  математик  </a:t>
            </a:r>
            <a:r>
              <a:rPr lang="ru-RU" altLang="ru-RU" sz="1600" b="1">
                <a:solidFill>
                  <a:srgbClr val="FF3300"/>
                </a:solidFill>
                <a:latin typeface="Arial" charset="0"/>
              </a:rPr>
              <a:t>Алан  Тьюринг</a:t>
            </a:r>
            <a:r>
              <a:rPr lang="ru-RU" altLang="ru-RU" sz="1600">
                <a:latin typeface="Arial" charset="0"/>
              </a:rPr>
              <a:t>  в  1935 – 1936  годах  создает  теорию  «логических  вычисляющих  машин». Разработанная  им  «</a:t>
            </a:r>
            <a:r>
              <a:rPr lang="ru-RU" altLang="ru-RU" sz="1600" b="1">
                <a:latin typeface="Arial" charset="0"/>
              </a:rPr>
              <a:t>Машина  Тьюринга</a:t>
            </a:r>
            <a:r>
              <a:rPr lang="ru-RU" altLang="ru-RU" sz="1600">
                <a:latin typeface="Arial" charset="0"/>
              </a:rPr>
              <a:t>» стала  обязательной  частью  обучения  будущих  математиков  и  компьютерщиков. На  одной  из  лондонских  гостиниц  мемориальная  доска  гласит: «Здесь  родился  Алан  Тьюринг (1912 – 1954), взломщик  кодов  и  пионер  информатики».</a:t>
            </a:r>
          </a:p>
        </p:txBody>
      </p:sp>
      <p:sp>
        <p:nvSpPr>
          <p:cNvPr id="8197" name="Rectangle 30"/>
          <p:cNvSpPr>
            <a:spLocks noChangeArrowheads="1"/>
          </p:cNvSpPr>
          <p:nvPr/>
        </p:nvSpPr>
        <p:spPr bwMode="auto">
          <a:xfrm>
            <a:off x="7308850" y="6308725"/>
            <a:ext cx="1655763" cy="360363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latin typeface="Arial Narrow" pitchFamily="34" charset="0"/>
              </a:rPr>
              <a:t>1912 - 1954 гг.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19" descr="markov_28">
            <a:hlinkClick r:id="rId2" action="ppaction://hlinksldjump" tooltip="Русский  математик  Андрей  Марков. Его  модель  называется  &quot;Нормальные  алгоритмы  Маркова&quot;"/>
          </p:cNvPr>
          <p:cNvPicPr>
            <a:picLocks noChangeAspect="1" noChangeArrowheads="1"/>
          </p:cNvPicPr>
          <p:nvPr/>
        </p:nvPicPr>
        <p:blipFill>
          <a:blip r:embed="rId3">
            <a:lum bright="18000" contras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2" r="7803" b="11357"/>
          <a:stretch>
            <a:fillRect/>
          </a:stretch>
        </p:blipFill>
        <p:spPr bwMode="auto">
          <a:xfrm>
            <a:off x="4211638" y="0"/>
            <a:ext cx="4932362" cy="616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Rectangle 29"/>
          <p:cNvSpPr>
            <a:spLocks noChangeArrowheads="1"/>
          </p:cNvSpPr>
          <p:nvPr/>
        </p:nvSpPr>
        <p:spPr bwMode="auto">
          <a:xfrm>
            <a:off x="7019925" y="6308725"/>
            <a:ext cx="1943100" cy="431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>
                <a:latin typeface="Arial Narrow" pitchFamily="34" charset="0"/>
              </a:rPr>
              <a:t>1903 - 1979 гг.</a:t>
            </a:r>
          </a:p>
        </p:txBody>
      </p:sp>
      <p:sp>
        <p:nvSpPr>
          <p:cNvPr id="9221" name="Text Box 30"/>
          <p:cNvSpPr txBox="1">
            <a:spLocks noChangeArrowheads="1"/>
          </p:cNvSpPr>
          <p:nvPr/>
        </p:nvSpPr>
        <p:spPr bwMode="auto">
          <a:xfrm>
            <a:off x="190500" y="1052513"/>
            <a:ext cx="3960813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45000"/>
              </a:spcBef>
              <a:buClrTx/>
              <a:buSzTx/>
              <a:buFontTx/>
              <a:buNone/>
            </a:pPr>
            <a:r>
              <a:rPr lang="ru-RU" altLang="ru-RU" sz="2400" b="1">
                <a:latin typeface="Arial" charset="0"/>
              </a:rPr>
              <a:t>Андрей  Марков</a:t>
            </a:r>
          </a:p>
          <a:p>
            <a:pPr algn="just" eaLnBrk="1" hangingPunct="1">
              <a:spcBef>
                <a:spcPct val="45000"/>
              </a:spcBef>
              <a:buClrTx/>
              <a:buSzTx/>
              <a:buFontTx/>
              <a:buNone/>
            </a:pPr>
            <a:endParaRPr lang="ru-RU" altLang="ru-RU" sz="2400" b="1">
              <a:latin typeface="Arial" charset="0"/>
            </a:endParaRPr>
          </a:p>
          <a:p>
            <a:pPr algn="just" eaLnBrk="1" hangingPunct="1">
              <a:spcBef>
                <a:spcPct val="45000"/>
              </a:spcBef>
              <a:buClrTx/>
              <a:buSzTx/>
              <a:buFontTx/>
              <a:buNone/>
            </a:pPr>
            <a:r>
              <a:rPr lang="ru-RU" altLang="ru-RU" sz="1600">
                <a:latin typeface="Arial" charset="0"/>
              </a:rPr>
              <a:t>	Русский  математик  </a:t>
            </a:r>
            <a:r>
              <a:rPr lang="ru-RU" altLang="ru-RU" sz="1600" b="1">
                <a:solidFill>
                  <a:srgbClr val="FF3300"/>
                </a:solidFill>
                <a:latin typeface="Arial" charset="0"/>
              </a:rPr>
              <a:t>Андрей  Марков</a:t>
            </a:r>
            <a:r>
              <a:rPr lang="ru-RU" altLang="ru-RU" sz="1600">
                <a:latin typeface="Arial" charset="0"/>
              </a:rPr>
              <a:t>  в  1947  году  ввел  понятие  «</a:t>
            </a:r>
            <a:r>
              <a:rPr lang="ru-RU" altLang="ru-RU" sz="1600" b="1">
                <a:solidFill>
                  <a:schemeClr val="tx2"/>
                </a:solidFill>
                <a:latin typeface="Arial" charset="0"/>
              </a:rPr>
              <a:t>нормального  алгоритма</a:t>
            </a:r>
            <a:r>
              <a:rPr lang="ru-RU" altLang="ru-RU" sz="1600">
                <a:latin typeface="Arial" charset="0"/>
              </a:rPr>
              <a:t>»  и  впервые  систематически  и  строго  построил  общую  теорию  алгоритмов.  Современные  языки  символьной  обработки  (Пролог)  берут  свое  начало  от  нормальных  алгоритмов  Маркова.</a:t>
            </a:r>
            <a:endParaRPr lang="ru-RU" altLang="ru-RU" sz="1600" i="1">
              <a:latin typeface="Arial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7">
      <a:dk1>
        <a:srgbClr val="000000"/>
      </a:dk1>
      <a:lt1>
        <a:srgbClr val="DBDAC2"/>
      </a:lt1>
      <a:dk2>
        <a:srgbClr val="827F4C"/>
      </a:dk2>
      <a:lt2>
        <a:srgbClr val="C0BC94"/>
      </a:lt2>
      <a:accent1>
        <a:srgbClr val="AAA578"/>
      </a:accent1>
      <a:accent2>
        <a:srgbClr val="A2A4AC"/>
      </a:accent2>
      <a:accent3>
        <a:srgbClr val="EAEADD"/>
      </a:accent3>
      <a:accent4>
        <a:srgbClr val="000000"/>
      </a:accent4>
      <a:accent5>
        <a:srgbClr val="D2CFBE"/>
      </a:accent5>
      <a:accent6>
        <a:srgbClr val="92949B"/>
      </a:accent6>
      <a:hlink>
        <a:srgbClr val="5B8800"/>
      </a:hlink>
      <a:folHlink>
        <a:srgbClr val="686532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1212</TotalTime>
  <Words>471</Words>
  <Application>Microsoft Office PowerPoint</Application>
  <PresentationFormat>Экран (4:3)</PresentationFormat>
  <Paragraphs>83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Текстура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None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>Алгоритмы, свойства алгоритмов, способы записи алгоритмов.</dc:subject>
  <dc:creator>Габбасова З.М.</dc:creator>
  <cp:lastModifiedBy>Алена</cp:lastModifiedBy>
  <cp:revision>89</cp:revision>
  <dcterms:created xsi:type="dcterms:W3CDTF">2005-11-19T17:15:16Z</dcterms:created>
  <dcterms:modified xsi:type="dcterms:W3CDTF">2017-04-14T05:56:33Z</dcterms:modified>
</cp:coreProperties>
</file>