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sldIdLst>
    <p:sldId id="256" r:id="rId2"/>
    <p:sldId id="296" r:id="rId3"/>
    <p:sldId id="298" r:id="rId4"/>
    <p:sldId id="301" r:id="rId5"/>
    <p:sldId id="302" r:id="rId6"/>
    <p:sldId id="299" r:id="rId7"/>
    <p:sldId id="297" r:id="rId8"/>
    <p:sldId id="303" r:id="rId9"/>
    <p:sldId id="304" r:id="rId10"/>
    <p:sldId id="305" r:id="rId11"/>
    <p:sldId id="271" r:id="rId12"/>
    <p:sldId id="274" r:id="rId13"/>
    <p:sldId id="258" r:id="rId14"/>
    <p:sldId id="307" r:id="rId15"/>
    <p:sldId id="306" r:id="rId16"/>
    <p:sldId id="308" r:id="rId17"/>
    <p:sldId id="310" r:id="rId18"/>
    <p:sldId id="309" r:id="rId19"/>
    <p:sldId id="311" r:id="rId20"/>
    <p:sldId id="261" r:id="rId21"/>
    <p:sldId id="312" r:id="rId22"/>
    <p:sldId id="313" r:id="rId23"/>
    <p:sldId id="328" r:id="rId24"/>
    <p:sldId id="277" r:id="rId25"/>
    <p:sldId id="268" r:id="rId26"/>
    <p:sldId id="314" r:id="rId27"/>
    <p:sldId id="315" r:id="rId28"/>
    <p:sldId id="316" r:id="rId29"/>
    <p:sldId id="317" r:id="rId30"/>
    <p:sldId id="318" r:id="rId31"/>
    <p:sldId id="319" r:id="rId32"/>
    <p:sldId id="320" r:id="rId33"/>
    <p:sldId id="321" r:id="rId34"/>
    <p:sldId id="322" r:id="rId35"/>
    <p:sldId id="323" r:id="rId36"/>
    <p:sldId id="324" r:id="rId37"/>
    <p:sldId id="329" r:id="rId38"/>
    <p:sldId id="326" r:id="rId39"/>
    <p:sldId id="325" r:id="rId40"/>
    <p:sldId id="327"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4" d="100"/>
          <a:sy n="104" d="100"/>
        </p:scale>
        <p:origin x="-18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F844F0-AC5F-41EB-99EF-8A5410E55209}" type="datetimeFigureOut">
              <a:rPr lang="ru-RU" smtClean="0"/>
              <a:pPr/>
              <a:t>10.04.2017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BBCD6-7AE2-4DA2-8EAB-8F0C421871D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FAEBE1-67C5-4AB9-B950-A36E3565E511}" type="slidenum">
              <a:rPr lang="ru-RU" smtClean="0"/>
              <a:pPr/>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72FAEBE1-67C5-4AB9-B950-A36E3565E511}"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FAEBE1-67C5-4AB9-B950-A36E3565E51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FAEBE1-67C5-4AB9-B950-A36E3565E511}" type="slidenum">
              <a:rPr lang="ru-RU" smtClean="0"/>
              <a:pPr/>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C4599A08-C836-499B-99E0-3F99A375DBEA}" type="datetimeFigureOut">
              <a:rPr lang="ru-RU" smtClean="0"/>
              <a:pPr/>
              <a:t>10.04.2017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FAEBE1-67C5-4AB9-B950-A36E3565E511}" type="slidenum">
              <a:rPr lang="ru-RU" smtClean="0"/>
              <a:pPr/>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4599A08-C836-499B-99E0-3F99A375DBEA}" type="datetimeFigureOut">
              <a:rPr lang="ru-RU" smtClean="0"/>
              <a:pPr/>
              <a:t>10.04.2017</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72FAEBE1-67C5-4AB9-B950-A36E3565E511}"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2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071678"/>
            <a:ext cx="4960572" cy="1785950"/>
          </a:xfrm>
        </p:spPr>
        <p:txBody>
          <a:bodyPr>
            <a:normAutofit fontScale="90000"/>
          </a:bodyPr>
          <a:lstStyle/>
          <a:p>
            <a:r>
              <a:rPr lang="fr-FR" sz="4400" dirty="0" smtClean="0">
                <a:solidFill>
                  <a:srgbClr val="00B050"/>
                </a:solidFill>
                <a:latin typeface="Algerian" pitchFamily="82" charset="0"/>
              </a:rPr>
              <a:t>la </a:t>
            </a:r>
            <a:r>
              <a:rPr lang="fr-FR" sz="6700" dirty="0" smtClean="0">
                <a:solidFill>
                  <a:srgbClr val="00B050"/>
                </a:solidFill>
                <a:latin typeface="Algerian" pitchFamily="82" charset="0"/>
              </a:rPr>
              <a:t>Corse: </a:t>
            </a:r>
            <a:r>
              <a:rPr lang="fr-FR" dirty="0" smtClean="0">
                <a:solidFill>
                  <a:srgbClr val="00B050"/>
                </a:solidFill>
                <a:latin typeface="Algerian" pitchFamily="82" charset="0"/>
              </a:rPr>
              <a:t>région à un statut particulier</a:t>
            </a:r>
            <a:endParaRPr lang="ru-RU" sz="4400" dirty="0">
              <a:solidFill>
                <a:srgbClr val="00B050"/>
              </a:solidFill>
            </a:endParaRPr>
          </a:p>
        </p:txBody>
      </p:sp>
      <p:sp>
        <p:nvSpPr>
          <p:cNvPr id="3" name="Подзаголовок 2"/>
          <p:cNvSpPr>
            <a:spLocks noGrp="1"/>
          </p:cNvSpPr>
          <p:nvPr>
            <p:ph type="subTitle" idx="1"/>
          </p:nvPr>
        </p:nvSpPr>
        <p:spPr>
          <a:xfrm>
            <a:off x="228600" y="4000504"/>
            <a:ext cx="4419600" cy="800096"/>
          </a:xfrm>
        </p:spPr>
        <p:txBody>
          <a:bodyPr/>
          <a:lstStyle/>
          <a:p>
            <a:r>
              <a:rPr lang="fr-FR" dirty="0" smtClean="0">
                <a:latin typeface="Adobe Garamond Pro" pitchFamily="18" charset="0"/>
                <a:ea typeface="Arial Unicode MS" pitchFamily="34" charset="-128"/>
                <a:cs typeface="Arial Unicode MS" pitchFamily="34" charset="-128"/>
              </a:rPr>
              <a:t>par    Irina Karantééva</a:t>
            </a:r>
          </a:p>
          <a:p>
            <a:r>
              <a:rPr lang="fr-FR" sz="1600" dirty="0" smtClean="0">
                <a:latin typeface="Adobe Garamond Pro" pitchFamily="18" charset="0"/>
                <a:ea typeface="Arial Unicode MS" pitchFamily="34" charset="-128"/>
                <a:cs typeface="Arial Unicode MS" pitchFamily="34" charset="-128"/>
              </a:rPr>
              <a:t>             professeur de français</a:t>
            </a:r>
            <a:endParaRPr lang="ru-RU" sz="1600" dirty="0">
              <a:latin typeface="Arial Unicode MS" pitchFamily="34" charset="-128"/>
              <a:ea typeface="Arial Unicode MS" pitchFamily="34" charset="-128"/>
              <a:cs typeface="Arial Unicode MS" pitchFamily="34" charset="-128"/>
            </a:endParaRPr>
          </a:p>
        </p:txBody>
      </p:sp>
      <p:pic>
        <p:nvPicPr>
          <p:cNvPr id="5" name="Рисунок 4" descr="corse-tete03.jpg"/>
          <p:cNvPicPr>
            <a:picLocks noChangeAspect="1"/>
          </p:cNvPicPr>
          <p:nvPr/>
        </p:nvPicPr>
        <p:blipFill>
          <a:blip r:embed="rId2" cstate="print"/>
          <a:stretch>
            <a:fillRect/>
          </a:stretch>
        </p:blipFill>
        <p:spPr>
          <a:xfrm>
            <a:off x="6000760" y="500042"/>
            <a:ext cx="2727632" cy="3000396"/>
          </a:xfrm>
          <a:prstGeom prst="rect">
            <a:avLst/>
          </a:prstGeom>
        </p:spPr>
      </p:pic>
      <p:pic>
        <p:nvPicPr>
          <p:cNvPr id="6" name="Рисунок 5" descr="cartefrance02corse.gif"/>
          <p:cNvPicPr>
            <a:picLocks noChangeAspect="1"/>
          </p:cNvPicPr>
          <p:nvPr/>
        </p:nvPicPr>
        <p:blipFill>
          <a:blip r:embed="rId3"/>
          <a:stretch>
            <a:fillRect/>
          </a:stretch>
        </p:blipFill>
        <p:spPr>
          <a:xfrm>
            <a:off x="6072198" y="3951875"/>
            <a:ext cx="2309224" cy="2620397"/>
          </a:xfrm>
          <a:prstGeom prst="rect">
            <a:avLst/>
          </a:prstGeom>
        </p:spPr>
      </p:pic>
    </p:spTree>
    <p:extLst>
      <p:ext uri="{BB962C8B-B14F-4D97-AF65-F5344CB8AC3E}">
        <p14:creationId xmlns:p14="http://schemas.microsoft.com/office/powerpoint/2010/main" xmlns="" val="2396008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96850"/>
            <a:ext cx="8229600" cy="1417638"/>
          </a:xfrm>
        </p:spPr>
        <p:txBody>
          <a:bodyPr>
            <a:normAutofit fontScale="90000"/>
          </a:bodyPr>
          <a:lstStyle/>
          <a:p>
            <a:pPr lvl="0"/>
            <a:r>
              <a:rPr lang="fr-FR" sz="3100" dirty="0" smtClean="0">
                <a:solidFill>
                  <a:srgbClr val="00B050"/>
                </a:solidFill>
                <a:latin typeface="Algerian" pitchFamily="82" charset="0"/>
              </a:rPr>
              <a:t>La Corse actuelle </a:t>
            </a:r>
            <a:br>
              <a:rPr lang="fr-FR" sz="3100" dirty="0" smtClean="0">
                <a:solidFill>
                  <a:srgbClr val="00B050"/>
                </a:solidFill>
                <a:latin typeface="Algerian" pitchFamily="82" charset="0"/>
              </a:rPr>
            </a:br>
            <a:r>
              <a:rPr lang="fr-FR" sz="3100" dirty="0" smtClean="0">
                <a:solidFill>
                  <a:srgbClr val="00B050"/>
                </a:solidFill>
                <a:latin typeface="Algerian" pitchFamily="82" charset="0"/>
              </a:rPr>
              <a:t>et ses particularités administratives </a:t>
            </a:r>
            <a:r>
              <a:rPr lang="ru-RU" dirty="0" smtClean="0"/>
              <a:t/>
            </a:r>
            <a:br>
              <a:rPr lang="ru-RU" dirty="0" smtClean="0"/>
            </a:br>
            <a:endParaRPr lang="ru-RU" dirty="0"/>
          </a:p>
        </p:txBody>
      </p:sp>
      <p:sp>
        <p:nvSpPr>
          <p:cNvPr id="10" name="Содержимое 9"/>
          <p:cNvSpPr>
            <a:spLocks noGrp="1"/>
          </p:cNvSpPr>
          <p:nvPr>
            <p:ph sz="half" idx="2"/>
          </p:nvPr>
        </p:nvSpPr>
        <p:spPr>
          <a:xfrm>
            <a:off x="4648200" y="1600200"/>
            <a:ext cx="4038600" cy="4900634"/>
          </a:xfrm>
        </p:spPr>
        <p:txBody>
          <a:bodyPr>
            <a:normAutofit/>
          </a:bodyPr>
          <a:lstStyle/>
          <a:p>
            <a:r>
              <a:rPr lang="fr-FR" sz="1800" dirty="0" smtClean="0">
                <a:latin typeface="Adobe Garamond Pro" pitchFamily="18" charset="0"/>
              </a:rPr>
              <a:t>La Corse est une île en Mediterranée et une région française</a:t>
            </a:r>
          </a:p>
          <a:p>
            <a:r>
              <a:rPr lang="fr-FR" sz="1800" dirty="0" smtClean="0">
                <a:latin typeface="Adobe Garamond Pro" pitchFamily="18" charset="0"/>
              </a:rPr>
              <a:t>surnom: l'ile de Beauté</a:t>
            </a:r>
          </a:p>
          <a:p>
            <a:r>
              <a:rPr lang="fr-FR" sz="1800" dirty="0" smtClean="0">
                <a:latin typeface="Adobe Garamond Pro" pitchFamily="18" charset="0"/>
              </a:rPr>
              <a:t>la Corse constitue une collectivité territoriale à statut particulier administrée par une assemblée et un conseil exécutif</a:t>
            </a:r>
          </a:p>
          <a:p>
            <a:r>
              <a:rPr lang="fr-FR" sz="1800" dirty="0" smtClean="0">
                <a:latin typeface="Adobe Garamond Pro" pitchFamily="18" charset="0"/>
              </a:rPr>
              <a:t>capitale:  Ajaccio</a:t>
            </a:r>
          </a:p>
          <a:p>
            <a:r>
              <a:rPr lang="fr-FR" sz="1800" dirty="0" smtClean="0">
                <a:latin typeface="Adobe Garamond Pro" pitchFamily="18" charset="0"/>
              </a:rPr>
              <a:t>superficie: 8 722 km</a:t>
            </a:r>
            <a:r>
              <a:rPr lang="fr-FR" sz="1800" baseline="30000" dirty="0" smtClean="0">
                <a:latin typeface="Adobe Garamond Pro" pitchFamily="18" charset="0"/>
              </a:rPr>
              <a:t>2</a:t>
            </a:r>
          </a:p>
          <a:p>
            <a:r>
              <a:rPr lang="fr-FR" sz="1800" dirty="0" smtClean="0">
                <a:latin typeface="Adobe Garamond Pro" pitchFamily="18" charset="0"/>
              </a:rPr>
              <a:t>départements: Corse-du-Sud </a:t>
            </a:r>
          </a:p>
          <a:p>
            <a:pPr>
              <a:buNone/>
            </a:pPr>
            <a:r>
              <a:rPr lang="fr-FR" sz="1800" dirty="0" smtClean="0">
                <a:latin typeface="Adobe Garamond Pro" pitchFamily="18" charset="0"/>
              </a:rPr>
              <a:t>                            Haute-Corse</a:t>
            </a:r>
            <a:endParaRPr lang="ru-RU" sz="1800" dirty="0"/>
          </a:p>
        </p:txBody>
      </p:sp>
      <p:pic>
        <p:nvPicPr>
          <p:cNvPr id="11" name="Picture 3"/>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bwMode="auto">
          <a:xfrm>
            <a:off x="285720" y="1714488"/>
            <a:ext cx="4143404" cy="23278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Рисунок 12" descr="ajaccio_le_port_et_la_mairie.jpg"/>
          <p:cNvPicPr>
            <a:picLocks noChangeAspect="1"/>
          </p:cNvPicPr>
          <p:nvPr/>
        </p:nvPicPr>
        <p:blipFill>
          <a:blip r:embed="rId3"/>
          <a:stretch>
            <a:fillRect/>
          </a:stretch>
        </p:blipFill>
        <p:spPr>
          <a:xfrm>
            <a:off x="285720" y="4214818"/>
            <a:ext cx="4143404" cy="2328593"/>
          </a:xfrm>
          <a:prstGeom prst="rect">
            <a:avLst/>
          </a:prstGeom>
        </p:spPr>
      </p:pic>
      <p:sp>
        <p:nvSpPr>
          <p:cNvPr id="14" name="TextBox 13"/>
          <p:cNvSpPr txBox="1"/>
          <p:nvPr/>
        </p:nvSpPr>
        <p:spPr>
          <a:xfrm>
            <a:off x="4929190" y="5187277"/>
            <a:ext cx="3786214" cy="1169551"/>
          </a:xfrm>
          <a:prstGeom prst="rect">
            <a:avLst/>
          </a:prstGeom>
          <a:noFill/>
        </p:spPr>
        <p:txBody>
          <a:bodyPr wrap="square" rtlCol="0">
            <a:spAutoFit/>
          </a:bodyPr>
          <a:lstStyle/>
          <a:p>
            <a:r>
              <a:rPr lang="fr-FR" sz="1400" dirty="0" smtClean="0">
                <a:latin typeface="Adobe Garamond Pro" pitchFamily="18" charset="0"/>
              </a:rPr>
              <a:t>«Collectivité territoriale est une </a:t>
            </a:r>
            <a:r>
              <a:rPr lang="ru-RU" sz="1400" dirty="0" smtClean="0">
                <a:latin typeface="Arno Pro Caption" pitchFamily="18" charset="0"/>
              </a:rPr>
              <a:t>personne </a:t>
            </a:r>
            <a:r>
              <a:rPr lang="ru-RU" sz="1400" dirty="0" err="1" smtClean="0">
                <a:latin typeface="Arno Pro Caption" pitchFamily="18" charset="0"/>
              </a:rPr>
              <a:t>morale</a:t>
            </a:r>
            <a:r>
              <a:rPr lang="ru-RU" sz="1400" dirty="0" smtClean="0">
                <a:latin typeface="Arno Pro Caption" pitchFamily="18" charset="0"/>
              </a:rPr>
              <a:t> </a:t>
            </a:r>
            <a:r>
              <a:rPr lang="fr-FR" sz="1400" dirty="0" smtClean="0">
                <a:latin typeface="Adobe Garamond Pro" pitchFamily="18" charset="0"/>
              </a:rPr>
              <a:t>de </a:t>
            </a:r>
            <a:r>
              <a:rPr lang="ru-RU" sz="1400" dirty="0" err="1" smtClean="0">
                <a:latin typeface="Arno Pro Caption" pitchFamily="18" charset="0"/>
              </a:rPr>
              <a:t>droit</a:t>
            </a:r>
            <a:r>
              <a:rPr lang="ru-RU" sz="1400" dirty="0" smtClean="0">
                <a:latin typeface="Arno Pro Caption" pitchFamily="18" charset="0"/>
              </a:rPr>
              <a:t> </a:t>
            </a:r>
            <a:r>
              <a:rPr lang="ru-RU" sz="1400" dirty="0" err="1" smtClean="0">
                <a:latin typeface="Arno Pro Caption" pitchFamily="18" charset="0"/>
              </a:rPr>
              <a:t>public</a:t>
            </a:r>
            <a:r>
              <a:rPr lang="ru-RU" sz="1400" dirty="0" smtClean="0">
                <a:latin typeface="Arno Pro Caption" pitchFamily="18" charset="0"/>
              </a:rPr>
              <a:t> </a:t>
            </a:r>
            <a:r>
              <a:rPr lang="fr-FR" sz="1400" dirty="0" smtClean="0">
                <a:latin typeface="Adobe Garamond Pro" pitchFamily="18" charset="0"/>
              </a:rPr>
              <a:t>qui exerce sur son </a:t>
            </a:r>
            <a:r>
              <a:rPr lang="ru-RU" sz="1400" dirty="0" err="1" smtClean="0">
                <a:latin typeface="Arno Pro Caption" pitchFamily="18" charset="0"/>
              </a:rPr>
              <a:t>territoire</a:t>
            </a:r>
            <a:r>
              <a:rPr lang="ru-RU" sz="1400" dirty="0" smtClean="0">
                <a:latin typeface="Arno Pro Caption" pitchFamily="18" charset="0"/>
              </a:rPr>
              <a:t> </a:t>
            </a:r>
            <a:r>
              <a:rPr lang="fr-FR" sz="1400" dirty="0" smtClean="0">
                <a:latin typeface="Adobe Garamond Pro" pitchFamily="18" charset="0"/>
              </a:rPr>
              <a:t>certaines compétences qui lui sont dévolues par l'</a:t>
            </a:r>
            <a:r>
              <a:rPr lang="ru-RU" sz="1400" dirty="0" err="1" smtClean="0">
                <a:latin typeface="Arno Pro Caption" pitchFamily="18" charset="0"/>
              </a:rPr>
              <a:t>État</a:t>
            </a:r>
            <a:r>
              <a:rPr lang="fr-FR" sz="1400" dirty="0" smtClean="0">
                <a:latin typeface="Adobe Garamond Pro" pitchFamily="18" charset="0"/>
              </a:rPr>
              <a:t> ». L'existence des collectivités territoriales est prévue par la </a:t>
            </a:r>
            <a:r>
              <a:rPr lang="ru-RU" sz="1400" dirty="0" smtClean="0">
                <a:latin typeface="Arno Pro Caption" pitchFamily="18" charset="0"/>
              </a:rPr>
              <a:t>Constitution de la </a:t>
            </a:r>
            <a:r>
              <a:rPr lang="ru-RU" sz="1400" dirty="0" err="1" smtClean="0">
                <a:latin typeface="Arno Pro Caption" pitchFamily="18" charset="0"/>
              </a:rPr>
              <a:t>V</a:t>
            </a:r>
            <a:r>
              <a:rPr lang="ru-RU" sz="1400" baseline="30000" dirty="0" err="1" smtClean="0">
                <a:latin typeface="Arno Pro Caption" pitchFamily="18" charset="0"/>
              </a:rPr>
              <a:t>e</a:t>
            </a:r>
            <a:r>
              <a:rPr lang="ru-RU" sz="1400" baseline="30000" dirty="0" smtClean="0">
                <a:latin typeface="Arno Pro Caption" pitchFamily="18" charset="0"/>
              </a:rPr>
              <a:t> </a:t>
            </a:r>
            <a:r>
              <a:rPr lang="ru-RU" sz="1400" dirty="0" smtClean="0">
                <a:latin typeface="Arno Pro Caption" pitchFamily="18" charset="0"/>
              </a:rPr>
              <a:t>République </a:t>
            </a:r>
            <a:r>
              <a:rPr lang="fr-FR" sz="1400" dirty="0" smtClean="0">
                <a:latin typeface="Arno Pro Caption" pitchFamily="18" charset="0"/>
              </a:rPr>
              <a:t>, </a:t>
            </a:r>
            <a:r>
              <a:rPr lang="fr-FR" sz="1100" dirty="0" smtClean="0">
                <a:latin typeface="Adobe Garamond Pro" pitchFamily="18" charset="0"/>
              </a:rPr>
              <a:t>Titre XII.</a:t>
            </a:r>
            <a:endParaRPr lang="ru-RU" sz="1400" dirty="0">
              <a:latin typeface="Arno Pro Captio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p:txBody>
          <a:bodyPr>
            <a:normAutofit fontScale="92500" lnSpcReduction="10000"/>
          </a:bodyPr>
          <a:lstStyle/>
          <a:p>
            <a:pPr lvl="0"/>
            <a:r>
              <a:rPr lang="fr-FR" sz="2400" dirty="0" smtClean="0"/>
              <a:t>Les hauts  lieux à visiter</a:t>
            </a:r>
            <a:endParaRPr lang="ru-RU" sz="2400" dirty="0" smtClean="0"/>
          </a:p>
          <a:p>
            <a:endParaRPr lang="ru-RU" dirty="0"/>
          </a:p>
        </p:txBody>
      </p:sp>
      <p:sp>
        <p:nvSpPr>
          <p:cNvPr id="2" name="Заголовок 1"/>
          <p:cNvSpPr>
            <a:spLocks noGrp="1"/>
          </p:cNvSpPr>
          <p:nvPr>
            <p:ph type="title"/>
          </p:nvPr>
        </p:nvSpPr>
        <p:spPr/>
        <p:txBody>
          <a:bodyPr>
            <a:normAutofit/>
          </a:bodyPr>
          <a:lstStyle/>
          <a:p>
            <a:r>
              <a:rPr lang="fr-FR" sz="2800" dirty="0" smtClean="0">
                <a:latin typeface="Algerian" pitchFamily="82" charset="0"/>
              </a:rPr>
              <a:t>Un voyage en Corse</a:t>
            </a:r>
            <a:endParaRPr lang="ru-RU" sz="2800" dirty="0"/>
          </a:p>
        </p:txBody>
      </p:sp>
      <p:pic>
        <p:nvPicPr>
          <p:cNvPr id="7" name="Содержимое 5" descr="DSCN3738.jpg"/>
          <p:cNvPicPr>
            <a:picLocks noChangeAspect="1"/>
          </p:cNvPicPr>
          <p:nvPr/>
        </p:nvPicPr>
        <p:blipFill>
          <a:blip r:embed="rId2" cstate="print"/>
          <a:stretch>
            <a:fillRect/>
          </a:stretch>
        </p:blipFill>
        <p:spPr>
          <a:xfrm>
            <a:off x="6572264" y="357166"/>
            <a:ext cx="2302929" cy="1727197"/>
          </a:xfrm>
          <a:prstGeom prst="rect">
            <a:avLst/>
          </a:prstGeom>
        </p:spPr>
      </p:pic>
      <p:pic>
        <p:nvPicPr>
          <p:cNvPr id="9" name="Рисунок 8" descr="DSCN3775.jpg"/>
          <p:cNvPicPr>
            <a:picLocks noChangeAspect="1"/>
          </p:cNvPicPr>
          <p:nvPr/>
        </p:nvPicPr>
        <p:blipFill>
          <a:blip r:embed="rId3" cstate="print"/>
          <a:stretch>
            <a:fillRect/>
          </a:stretch>
        </p:blipFill>
        <p:spPr>
          <a:xfrm>
            <a:off x="928662" y="500042"/>
            <a:ext cx="4572032" cy="3429024"/>
          </a:xfrm>
          <a:prstGeom prst="rect">
            <a:avLst/>
          </a:prstGeom>
        </p:spPr>
      </p:pic>
      <p:pic>
        <p:nvPicPr>
          <p:cNvPr id="6" name="Содержимое 10" descr="DSCN3732.jpg"/>
          <p:cNvPicPr>
            <a:picLocks noChangeAspect="1"/>
          </p:cNvPicPr>
          <p:nvPr/>
        </p:nvPicPr>
        <p:blipFill>
          <a:blip r:embed="rId4" cstate="print"/>
          <a:srcRect l="3496" r="9897"/>
          <a:stretch>
            <a:fillRect/>
          </a:stretch>
        </p:blipFill>
        <p:spPr>
          <a:xfrm>
            <a:off x="6500826" y="4214818"/>
            <a:ext cx="2392320" cy="2071702"/>
          </a:xfrm>
          <a:prstGeom prst="ellipse">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fr-FR" dirty="0" smtClean="0">
                <a:latin typeface="Algerian" pitchFamily="82" charset="0"/>
              </a:rPr>
              <a:t>AJACCIO – ville  natale  </a:t>
            </a:r>
            <a:r>
              <a:rPr lang="fr-FR" sz="2700" dirty="0" smtClean="0">
                <a:latin typeface="Algerian" pitchFamily="82" charset="0"/>
              </a:rPr>
              <a:t>de</a:t>
            </a:r>
            <a:r>
              <a:rPr lang="fr-FR" dirty="0" smtClean="0">
                <a:latin typeface="Algerian" pitchFamily="82" charset="0"/>
              </a:rPr>
              <a:t>  NAPOLÉON</a:t>
            </a:r>
            <a:endParaRPr lang="ru-RU" dirty="0"/>
          </a:p>
        </p:txBody>
      </p:sp>
      <p:pic>
        <p:nvPicPr>
          <p:cNvPr id="4" name="Содержимое 3" descr="DSCN3758.jpg"/>
          <p:cNvPicPr>
            <a:picLocks noGrp="1" noChangeAspect="1"/>
          </p:cNvPicPr>
          <p:nvPr>
            <p:ph idx="1"/>
          </p:nvPr>
        </p:nvPicPr>
        <p:blipFill>
          <a:blip r:embed="rId2" cstate="print"/>
          <a:stretch>
            <a:fillRect/>
          </a:stretch>
        </p:blipFill>
        <p:spPr>
          <a:xfrm>
            <a:off x="214282" y="1071546"/>
            <a:ext cx="2214578" cy="2952771"/>
          </a:xfrm>
        </p:spPr>
      </p:pic>
      <p:pic>
        <p:nvPicPr>
          <p:cNvPr id="6" name="Объект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844" y="4122860"/>
            <a:ext cx="8897745" cy="2592288"/>
          </a:xfrm>
          <a:prstGeom prst="rect">
            <a:avLst/>
          </a:prstGeom>
        </p:spPr>
      </p:pic>
      <p:sp>
        <p:nvSpPr>
          <p:cNvPr id="7" name="TextBox 6"/>
          <p:cNvSpPr txBox="1"/>
          <p:nvPr/>
        </p:nvSpPr>
        <p:spPr>
          <a:xfrm>
            <a:off x="2571736" y="3077174"/>
            <a:ext cx="2143140" cy="923330"/>
          </a:xfrm>
          <a:prstGeom prst="rect">
            <a:avLst/>
          </a:prstGeom>
          <a:noFill/>
        </p:spPr>
        <p:txBody>
          <a:bodyPr wrap="square" rtlCol="0">
            <a:spAutoFit/>
          </a:bodyPr>
          <a:lstStyle/>
          <a:p>
            <a:r>
              <a:rPr lang="fr-FR" dirty="0" smtClean="0">
                <a:latin typeface="Adobe Garamond Pro" pitchFamily="18" charset="0"/>
              </a:rPr>
              <a:t>La ville d’Ajaccio </a:t>
            </a:r>
          </a:p>
          <a:p>
            <a:r>
              <a:rPr lang="fr-FR" dirty="0" smtClean="0">
                <a:latin typeface="Adobe Garamond Pro" pitchFamily="18" charset="0"/>
              </a:rPr>
              <a:t>et son port, le plus grand en Corse</a:t>
            </a:r>
            <a:endParaRPr lang="ru-RU" dirty="0"/>
          </a:p>
        </p:txBody>
      </p:sp>
      <p:pic>
        <p:nvPicPr>
          <p:cNvPr id="8" name="Содержимое 12" descr="DSCN3776.jpg"/>
          <p:cNvPicPr>
            <a:picLocks noChangeAspect="1"/>
          </p:cNvPicPr>
          <p:nvPr/>
        </p:nvPicPr>
        <p:blipFill>
          <a:blip r:embed="rId4" cstate="print"/>
          <a:stretch>
            <a:fillRect/>
          </a:stretch>
        </p:blipFill>
        <p:spPr>
          <a:xfrm>
            <a:off x="2566944" y="1071546"/>
            <a:ext cx="2190766" cy="1643074"/>
          </a:xfrm>
          <a:prstGeom prst="rect">
            <a:avLst/>
          </a:prstGeom>
        </p:spPr>
      </p:pic>
      <p:pic>
        <p:nvPicPr>
          <p:cNvPr id="9" name="Рисунок 8" descr="DSCN3743.jpg"/>
          <p:cNvPicPr>
            <a:picLocks noChangeAspect="1"/>
          </p:cNvPicPr>
          <p:nvPr/>
        </p:nvPicPr>
        <p:blipFill>
          <a:blip r:embed="rId5" cstate="print"/>
          <a:stretch>
            <a:fillRect/>
          </a:stretch>
        </p:blipFill>
        <p:spPr>
          <a:xfrm>
            <a:off x="4929190" y="1071546"/>
            <a:ext cx="4000496" cy="30003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Autofit/>
          </a:bodyPr>
          <a:lstStyle/>
          <a:p>
            <a:pPr algn="ctr"/>
            <a:r>
              <a:rPr lang="fr-FR" sz="2800" dirty="0" smtClean="0">
                <a:latin typeface="Algerian" pitchFamily="82" charset="0"/>
              </a:rPr>
              <a:t>Ajaccio, la capitale de la Corse</a:t>
            </a:r>
            <a:endParaRPr lang="ru-RU" sz="2800" dirty="0"/>
          </a:p>
        </p:txBody>
      </p:sp>
      <p:sp>
        <p:nvSpPr>
          <p:cNvPr id="5" name="Текст 4"/>
          <p:cNvSpPr>
            <a:spLocks noGrp="1"/>
          </p:cNvSpPr>
          <p:nvPr>
            <p:ph type="body" idx="1"/>
          </p:nvPr>
        </p:nvSpPr>
        <p:spPr/>
        <p:txBody>
          <a:bodyPr>
            <a:normAutofit fontScale="85000" lnSpcReduction="20000"/>
          </a:bodyPr>
          <a:lstStyle/>
          <a:p>
            <a:r>
              <a:rPr lang="fr-FR" b="0" dirty="0" smtClean="0">
                <a:solidFill>
                  <a:schemeClr val="tx1"/>
                </a:solidFill>
                <a:latin typeface="Adobe Garamond Pro" pitchFamily="18" charset="0"/>
              </a:rPr>
              <a:t>La place centrale: le monument à Napoléon et les quatre lions</a:t>
            </a:r>
            <a:endParaRPr lang="ru-RU" b="0" dirty="0">
              <a:solidFill>
                <a:schemeClr val="tx1"/>
              </a:solidFill>
            </a:endParaRPr>
          </a:p>
        </p:txBody>
      </p:sp>
      <p:pic>
        <p:nvPicPr>
          <p:cNvPr id="6" name="Содержимое 3" descr="DSCN3807.jpg"/>
          <p:cNvPicPr>
            <a:picLocks noGrp="1" noChangeAspect="1"/>
          </p:cNvPicPr>
          <p:nvPr>
            <p:ph sz="half" idx="2"/>
          </p:nvPr>
        </p:nvPicPr>
        <p:blipFill>
          <a:blip r:embed="rId2" cstate="print"/>
          <a:stretch>
            <a:fillRect/>
          </a:stretch>
        </p:blipFill>
        <p:spPr>
          <a:xfrm>
            <a:off x="457200" y="2636450"/>
            <a:ext cx="4040188" cy="3028138"/>
          </a:xfrm>
        </p:spPr>
      </p:pic>
      <p:sp>
        <p:nvSpPr>
          <p:cNvPr id="7" name="Текст 6"/>
          <p:cNvSpPr>
            <a:spLocks noGrp="1"/>
          </p:cNvSpPr>
          <p:nvPr>
            <p:ph type="body" sz="quarter" idx="3"/>
          </p:nvPr>
        </p:nvSpPr>
        <p:spPr/>
        <p:txBody>
          <a:bodyPr>
            <a:normAutofit/>
          </a:bodyPr>
          <a:lstStyle/>
          <a:p>
            <a:r>
              <a:rPr lang="fr-FR" sz="2000" b="0" dirty="0" smtClean="0">
                <a:solidFill>
                  <a:schemeClr val="tx1"/>
                </a:solidFill>
                <a:latin typeface="Adobe Garamond Pro" pitchFamily="18" charset="0"/>
              </a:rPr>
              <a:t>La citadelle d’Ajaccio</a:t>
            </a:r>
            <a:endParaRPr lang="ru-RU" sz="2000" b="0" dirty="0">
              <a:solidFill>
                <a:schemeClr val="tx1"/>
              </a:solidFill>
            </a:endParaRPr>
          </a:p>
        </p:txBody>
      </p:sp>
      <p:pic>
        <p:nvPicPr>
          <p:cNvPr id="17" name="Содержимое 16" descr="DSCN3842.jpg"/>
          <p:cNvPicPr>
            <a:picLocks noGrp="1" noChangeAspect="1"/>
          </p:cNvPicPr>
          <p:nvPr>
            <p:ph sz="quarter" idx="4"/>
          </p:nvPr>
        </p:nvPicPr>
        <p:blipFill>
          <a:blip r:embed="rId3" cstate="print"/>
          <a:stretch>
            <a:fillRect/>
          </a:stretch>
        </p:blipFill>
        <p:spPr>
          <a:xfrm>
            <a:off x="4645025" y="2634853"/>
            <a:ext cx="4041775" cy="3031331"/>
          </a:xfrm>
        </p:spPr>
      </p:pic>
    </p:spTree>
    <p:extLst>
      <p:ext uri="{BB962C8B-B14F-4D97-AF65-F5344CB8AC3E}">
        <p14:creationId xmlns:p14="http://schemas.microsoft.com/office/powerpoint/2010/main" xmlns="" val="3134634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fr-FR" sz="3000" dirty="0" smtClean="0">
                <a:latin typeface="Algerian" pitchFamily="82" charset="0"/>
              </a:rPr>
              <a:t>Les monuments aux hommes illustres</a:t>
            </a:r>
            <a:endParaRPr lang="ru-RU" sz="3000" dirty="0"/>
          </a:p>
        </p:txBody>
      </p:sp>
      <p:sp>
        <p:nvSpPr>
          <p:cNvPr id="3" name="Текст 2"/>
          <p:cNvSpPr>
            <a:spLocks noGrp="1"/>
          </p:cNvSpPr>
          <p:nvPr>
            <p:ph type="body" idx="1"/>
          </p:nvPr>
        </p:nvSpPr>
        <p:spPr/>
        <p:txBody>
          <a:bodyPr/>
          <a:lstStyle/>
          <a:p>
            <a:r>
              <a:rPr lang="fr-FR" b="0" dirty="0" smtClean="0">
                <a:solidFill>
                  <a:schemeClr val="tx1"/>
                </a:solidFill>
                <a:latin typeface="Adobe Garamond Pro" pitchFamily="18" charset="0"/>
              </a:rPr>
              <a:t>Pascal Paoli</a:t>
            </a:r>
            <a:endParaRPr lang="ru-RU" b="0" dirty="0">
              <a:solidFill>
                <a:schemeClr val="tx1"/>
              </a:solidFill>
            </a:endParaRPr>
          </a:p>
        </p:txBody>
      </p:sp>
      <p:pic>
        <p:nvPicPr>
          <p:cNvPr id="7" name="Содержимое 6" descr="DSCN3812.jpg"/>
          <p:cNvPicPr>
            <a:picLocks noGrp="1" noChangeAspect="1"/>
          </p:cNvPicPr>
          <p:nvPr>
            <p:ph sz="half" idx="2"/>
          </p:nvPr>
        </p:nvPicPr>
        <p:blipFill>
          <a:blip r:embed="rId2" cstate="print"/>
          <a:stretch>
            <a:fillRect/>
          </a:stretch>
        </p:blipFill>
        <p:spPr>
          <a:xfrm>
            <a:off x="1000100" y="2428868"/>
            <a:ext cx="2963466" cy="3951288"/>
          </a:xfrm>
        </p:spPr>
      </p:pic>
      <p:sp>
        <p:nvSpPr>
          <p:cNvPr id="5" name="Текст 4"/>
          <p:cNvSpPr>
            <a:spLocks noGrp="1"/>
          </p:cNvSpPr>
          <p:nvPr>
            <p:ph type="body" sz="quarter" idx="3"/>
          </p:nvPr>
        </p:nvSpPr>
        <p:spPr/>
        <p:txBody>
          <a:bodyPr/>
          <a:lstStyle/>
          <a:p>
            <a:r>
              <a:rPr lang="fr-FR" b="0" dirty="0" smtClean="0">
                <a:solidFill>
                  <a:schemeClr val="tx1"/>
                </a:solidFill>
                <a:latin typeface="Adobe Garamond Pro" pitchFamily="18" charset="0"/>
              </a:rPr>
              <a:t>Napoléon Bonaparte</a:t>
            </a:r>
            <a:endParaRPr lang="ru-RU" b="0" dirty="0">
              <a:solidFill>
                <a:schemeClr val="tx1"/>
              </a:solidFill>
            </a:endParaRPr>
          </a:p>
        </p:txBody>
      </p:sp>
      <p:pic>
        <p:nvPicPr>
          <p:cNvPr id="8" name="Содержимое 7" descr="DSCN4123.jpg"/>
          <p:cNvPicPr>
            <a:picLocks noGrp="1" noChangeAspect="1"/>
          </p:cNvPicPr>
          <p:nvPr>
            <p:ph sz="quarter" idx="4"/>
          </p:nvPr>
        </p:nvPicPr>
        <p:blipFill>
          <a:blip r:embed="rId3" cstate="print"/>
          <a:stretch>
            <a:fillRect/>
          </a:stretch>
        </p:blipFill>
        <p:spPr>
          <a:xfrm>
            <a:off x="5214942" y="2428868"/>
            <a:ext cx="2963466" cy="395128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a:bodyPr>
          <a:lstStyle/>
          <a:p>
            <a:pPr algn="ctr"/>
            <a:r>
              <a:rPr lang="fr-FR" sz="3200" dirty="0" smtClean="0">
                <a:latin typeface="Algerian" pitchFamily="82" charset="0"/>
              </a:rPr>
              <a:t>LeS muséeS d’Ajaccio</a:t>
            </a:r>
            <a:endParaRPr lang="ru-RU" sz="3200" dirty="0"/>
          </a:p>
        </p:txBody>
      </p:sp>
      <p:sp>
        <p:nvSpPr>
          <p:cNvPr id="5" name="Текст 4"/>
          <p:cNvSpPr>
            <a:spLocks noGrp="1"/>
          </p:cNvSpPr>
          <p:nvPr>
            <p:ph type="body" idx="1"/>
          </p:nvPr>
        </p:nvSpPr>
        <p:spPr>
          <a:xfrm>
            <a:off x="457200" y="1357298"/>
            <a:ext cx="4040188" cy="639762"/>
          </a:xfrm>
        </p:spPr>
        <p:txBody>
          <a:bodyPr>
            <a:normAutofit/>
          </a:bodyPr>
          <a:lstStyle/>
          <a:p>
            <a:r>
              <a:rPr lang="fr-FR" sz="2000" b="0" dirty="0" smtClean="0">
                <a:solidFill>
                  <a:schemeClr val="tx1"/>
                </a:solidFill>
                <a:latin typeface="Adobe Garamond Pro" pitchFamily="18" charset="0"/>
              </a:rPr>
              <a:t>Le musée Fesch</a:t>
            </a:r>
            <a:endParaRPr lang="ru-RU" sz="2000" b="0" dirty="0">
              <a:solidFill>
                <a:schemeClr val="tx1"/>
              </a:solidFill>
            </a:endParaRPr>
          </a:p>
        </p:txBody>
      </p:sp>
      <p:pic>
        <p:nvPicPr>
          <p:cNvPr id="4" name="Picture 2"/>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tretch>
            <a:fillRect/>
          </a:stretch>
        </p:blipFill>
        <p:spPr bwMode="auto">
          <a:xfrm>
            <a:off x="214282" y="2389181"/>
            <a:ext cx="4500594" cy="3040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Текст 5"/>
          <p:cNvSpPr>
            <a:spLocks noGrp="1"/>
          </p:cNvSpPr>
          <p:nvPr>
            <p:ph type="body" sz="quarter" idx="3"/>
          </p:nvPr>
        </p:nvSpPr>
        <p:spPr/>
        <p:txBody>
          <a:bodyPr>
            <a:normAutofit fontScale="85000" lnSpcReduction="20000"/>
          </a:bodyPr>
          <a:lstStyle/>
          <a:p>
            <a:r>
              <a:rPr lang="fr-FR" b="0" dirty="0" smtClean="0">
                <a:solidFill>
                  <a:schemeClr val="tx1"/>
                </a:solidFill>
                <a:latin typeface="Adobe Garamond Pro" pitchFamily="18" charset="0"/>
              </a:rPr>
              <a:t>La maison natale et le musée de Napoléon Bonaparte</a:t>
            </a:r>
            <a:endParaRPr lang="ru-RU" b="0" dirty="0">
              <a:solidFill>
                <a:schemeClr val="tx1"/>
              </a:solidFill>
            </a:endParaRPr>
          </a:p>
        </p:txBody>
      </p:sp>
      <p:pic>
        <p:nvPicPr>
          <p:cNvPr id="8" name="Содержимое 7" descr="DSCN3872.jpg"/>
          <p:cNvPicPr>
            <a:picLocks noGrp="1" noChangeAspect="1"/>
          </p:cNvPicPr>
          <p:nvPr>
            <p:ph sz="quarter" idx="4"/>
          </p:nvPr>
        </p:nvPicPr>
        <p:blipFill>
          <a:blip r:embed="rId3" cstate="print"/>
          <a:stretch>
            <a:fillRect/>
          </a:stretch>
        </p:blipFill>
        <p:spPr>
          <a:xfrm>
            <a:off x="4786314" y="2397933"/>
            <a:ext cx="4041775" cy="3031331"/>
          </a:xfrm>
        </p:spPr>
      </p:pic>
      <p:pic>
        <p:nvPicPr>
          <p:cNvPr id="9" name="Рисунок 8" descr="DSCN3924.jpg"/>
          <p:cNvPicPr>
            <a:picLocks noChangeAspect="1"/>
          </p:cNvPicPr>
          <p:nvPr/>
        </p:nvPicPr>
        <p:blipFill>
          <a:blip r:embed="rId4" cstate="print"/>
          <a:stretch>
            <a:fillRect/>
          </a:stretch>
        </p:blipFill>
        <p:spPr>
          <a:xfrm>
            <a:off x="4929190" y="4857761"/>
            <a:ext cx="1285884" cy="1714512"/>
          </a:xfrm>
          <a:prstGeom prst="rect">
            <a:avLst/>
          </a:prstGeom>
        </p:spPr>
      </p:pic>
      <p:pic>
        <p:nvPicPr>
          <p:cNvPr id="10" name="Рисунок 9" descr="DSCN4081.jpg"/>
          <p:cNvPicPr>
            <a:picLocks noChangeAspect="1"/>
          </p:cNvPicPr>
          <p:nvPr/>
        </p:nvPicPr>
        <p:blipFill>
          <a:blip r:embed="rId5" cstate="print"/>
          <a:srcRect b="17460"/>
          <a:stretch>
            <a:fillRect/>
          </a:stretch>
        </p:blipFill>
        <p:spPr>
          <a:xfrm>
            <a:off x="1214414" y="5000636"/>
            <a:ext cx="2500298" cy="15478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14356"/>
            <a:ext cx="8229600" cy="511156"/>
          </a:xfrm>
        </p:spPr>
        <p:txBody>
          <a:bodyPr>
            <a:noAutofit/>
          </a:bodyPr>
          <a:lstStyle/>
          <a:p>
            <a:pPr algn="ctr"/>
            <a:r>
              <a:rPr lang="fr-FR" dirty="0" smtClean="0">
                <a:latin typeface="Algerian" pitchFamily="82" charset="0"/>
              </a:rPr>
              <a:t>Ville de Bonifacio</a:t>
            </a:r>
            <a:endParaRPr lang="ru-RU" dirty="0"/>
          </a:p>
        </p:txBody>
      </p:sp>
      <p:sp>
        <p:nvSpPr>
          <p:cNvPr id="3" name="Текст 2"/>
          <p:cNvSpPr>
            <a:spLocks noGrp="1"/>
          </p:cNvSpPr>
          <p:nvPr>
            <p:ph type="body" idx="1"/>
          </p:nvPr>
        </p:nvSpPr>
        <p:spPr/>
        <p:txBody>
          <a:bodyPr/>
          <a:lstStyle/>
          <a:p>
            <a:r>
              <a:rPr lang="fr-FR" b="0" dirty="0" smtClean="0">
                <a:solidFill>
                  <a:schemeClr val="tx1"/>
                </a:solidFill>
                <a:latin typeface="Adobe Garamond Pro" pitchFamily="18" charset="0"/>
              </a:rPr>
              <a:t>Le port</a:t>
            </a:r>
            <a:endParaRPr lang="ru-RU" b="0" dirty="0">
              <a:solidFill>
                <a:schemeClr val="tx1"/>
              </a:solidFill>
            </a:endParaRPr>
          </a:p>
        </p:txBody>
      </p:sp>
      <p:pic>
        <p:nvPicPr>
          <p:cNvPr id="7" name="Содержимое 6" descr="DSCN4370.jpg"/>
          <p:cNvPicPr>
            <a:picLocks noGrp="1" noChangeAspect="1"/>
          </p:cNvPicPr>
          <p:nvPr>
            <p:ph sz="half" idx="2"/>
          </p:nvPr>
        </p:nvPicPr>
        <p:blipFill>
          <a:blip r:embed="rId2" cstate="print"/>
          <a:stretch>
            <a:fillRect/>
          </a:stretch>
        </p:blipFill>
        <p:spPr>
          <a:xfrm>
            <a:off x="457200" y="2635448"/>
            <a:ext cx="4040188" cy="3030141"/>
          </a:xfrm>
        </p:spPr>
      </p:pic>
      <p:sp>
        <p:nvSpPr>
          <p:cNvPr id="5" name="Текст 4"/>
          <p:cNvSpPr>
            <a:spLocks noGrp="1"/>
          </p:cNvSpPr>
          <p:nvPr>
            <p:ph type="body" sz="quarter" idx="3"/>
          </p:nvPr>
        </p:nvSpPr>
        <p:spPr/>
        <p:txBody>
          <a:bodyPr/>
          <a:lstStyle/>
          <a:p>
            <a:r>
              <a:rPr lang="fr-FR" b="0" dirty="0" smtClean="0">
                <a:solidFill>
                  <a:schemeClr val="tx1"/>
                </a:solidFill>
                <a:latin typeface="Adobe Garamond Pro" pitchFamily="18" charset="0"/>
              </a:rPr>
              <a:t>La citadelle</a:t>
            </a:r>
            <a:endParaRPr lang="ru-RU" b="0" dirty="0">
              <a:solidFill>
                <a:schemeClr val="tx1"/>
              </a:solidFill>
            </a:endParaRPr>
          </a:p>
        </p:txBody>
      </p:sp>
      <p:pic>
        <p:nvPicPr>
          <p:cNvPr id="8" name="Содержимое 7" descr="DSCN4229.jpg"/>
          <p:cNvPicPr>
            <a:picLocks noGrp="1" noChangeAspect="1"/>
          </p:cNvPicPr>
          <p:nvPr>
            <p:ph sz="quarter" idx="4"/>
          </p:nvPr>
        </p:nvPicPr>
        <p:blipFill>
          <a:blip r:embed="rId3" cstate="print"/>
          <a:stretch>
            <a:fillRect/>
          </a:stretch>
        </p:blipFill>
        <p:spPr>
          <a:xfrm>
            <a:off x="4645025" y="2634853"/>
            <a:ext cx="4041775" cy="3031331"/>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fr-FR" dirty="0" smtClean="0">
                <a:latin typeface="Algerian" pitchFamily="82" charset="0"/>
              </a:rPr>
              <a:t>La ville de bastia /</a:t>
            </a:r>
            <a:r>
              <a:rPr lang="fr-FR" b="0" dirty="0" smtClean="0">
                <a:solidFill>
                  <a:schemeClr val="tx1"/>
                </a:solidFill>
                <a:latin typeface="Adobe Garamond Pro" pitchFamily="18" charset="0"/>
              </a:rPr>
              <a:t>la Haute Corse</a:t>
            </a:r>
            <a:r>
              <a:rPr lang="fr-FR" dirty="0" smtClean="0">
                <a:latin typeface="Algerian" pitchFamily="82" charset="0"/>
              </a:rPr>
              <a:t>/</a:t>
            </a:r>
            <a:endParaRPr lang="ru-RU" dirty="0"/>
          </a:p>
        </p:txBody>
      </p:sp>
      <p:sp>
        <p:nvSpPr>
          <p:cNvPr id="3" name="Текст 2"/>
          <p:cNvSpPr>
            <a:spLocks noGrp="1"/>
          </p:cNvSpPr>
          <p:nvPr>
            <p:ph type="body" idx="1"/>
          </p:nvPr>
        </p:nvSpPr>
        <p:spPr/>
        <p:txBody>
          <a:bodyPr/>
          <a:lstStyle/>
          <a:p>
            <a:r>
              <a:rPr lang="fr-FR" b="0" dirty="0" smtClean="0">
                <a:solidFill>
                  <a:schemeClr val="tx1"/>
                </a:solidFill>
                <a:latin typeface="Adobe Garamond Pro" pitchFamily="18" charset="0"/>
              </a:rPr>
              <a:t>Le vieux port</a:t>
            </a:r>
            <a:endParaRPr lang="ru-RU" b="0" dirty="0">
              <a:solidFill>
                <a:schemeClr val="tx1"/>
              </a:solidFill>
            </a:endParaRPr>
          </a:p>
        </p:txBody>
      </p:sp>
      <p:pic>
        <p:nvPicPr>
          <p:cNvPr id="7" name="Содержимое 6" descr="F1300020 corse bastia port.JPG"/>
          <p:cNvPicPr>
            <a:picLocks noGrp="1" noChangeAspect="1"/>
          </p:cNvPicPr>
          <p:nvPr>
            <p:ph sz="half" idx="2"/>
          </p:nvPr>
        </p:nvPicPr>
        <p:blipFill>
          <a:blip r:embed="rId2"/>
          <a:stretch>
            <a:fillRect/>
          </a:stretch>
        </p:blipFill>
        <p:spPr>
          <a:xfrm>
            <a:off x="411646" y="2830112"/>
            <a:ext cx="4085742" cy="2670590"/>
          </a:xfrm>
        </p:spPr>
      </p:pic>
      <p:sp>
        <p:nvSpPr>
          <p:cNvPr id="5" name="Текст 4"/>
          <p:cNvSpPr>
            <a:spLocks noGrp="1"/>
          </p:cNvSpPr>
          <p:nvPr>
            <p:ph type="body" sz="quarter" idx="3"/>
          </p:nvPr>
        </p:nvSpPr>
        <p:spPr/>
        <p:txBody>
          <a:bodyPr/>
          <a:lstStyle/>
          <a:p>
            <a:r>
              <a:rPr lang="fr-FR" b="0" dirty="0" smtClean="0">
                <a:solidFill>
                  <a:schemeClr val="tx1"/>
                </a:solidFill>
                <a:latin typeface="Adobe Garamond Pro" pitchFamily="18" charset="0"/>
              </a:rPr>
              <a:t>La citadelle</a:t>
            </a:r>
            <a:endParaRPr lang="ru-RU" b="0" dirty="0">
              <a:solidFill>
                <a:schemeClr val="tx1"/>
              </a:solidFill>
            </a:endParaRPr>
          </a:p>
        </p:txBody>
      </p:sp>
      <p:pic>
        <p:nvPicPr>
          <p:cNvPr id="8" name="Содержимое 7" descr="pt29386.jpg"/>
          <p:cNvPicPr>
            <a:picLocks noGrp="1" noChangeAspect="1"/>
          </p:cNvPicPr>
          <p:nvPr>
            <p:ph sz="quarter" idx="4"/>
          </p:nvPr>
        </p:nvPicPr>
        <p:blipFill>
          <a:blip r:embed="rId3"/>
          <a:stretch>
            <a:fillRect/>
          </a:stretch>
        </p:blipFill>
        <p:spPr>
          <a:xfrm>
            <a:off x="4645025" y="2803260"/>
            <a:ext cx="4041775" cy="269451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smtClean="0">
                <a:latin typeface="Algerian" pitchFamily="82" charset="0"/>
              </a:rPr>
              <a:t>L’archipel des Sanguinaires</a:t>
            </a:r>
            <a:endParaRPr lang="ru-RU" dirty="0"/>
          </a:p>
        </p:txBody>
      </p:sp>
      <p:pic>
        <p:nvPicPr>
          <p:cNvPr id="9" name="Содержимое 8" descr="DSCN3998.jpg"/>
          <p:cNvPicPr>
            <a:picLocks noGrp="1" noChangeAspect="1"/>
          </p:cNvPicPr>
          <p:nvPr>
            <p:ph sz="half" idx="1"/>
          </p:nvPr>
        </p:nvPicPr>
        <p:blipFill>
          <a:blip r:embed="rId2" cstate="print"/>
          <a:stretch>
            <a:fillRect/>
          </a:stretch>
        </p:blipFill>
        <p:spPr>
          <a:xfrm>
            <a:off x="4891118" y="2143116"/>
            <a:ext cx="4038600" cy="3028950"/>
          </a:xfrm>
        </p:spPr>
      </p:pic>
      <p:pic>
        <p:nvPicPr>
          <p:cNvPr id="10" name="Picture 3"/>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bwMode="auto">
          <a:xfrm>
            <a:off x="214282" y="2143116"/>
            <a:ext cx="4572032" cy="30461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428604"/>
            <a:ext cx="8229600" cy="989034"/>
          </a:xfrm>
        </p:spPr>
        <p:txBody>
          <a:bodyPr>
            <a:normAutofit fontScale="90000"/>
          </a:bodyPr>
          <a:lstStyle/>
          <a:p>
            <a:pPr lvl="0"/>
            <a:r>
              <a:rPr lang="fr-FR" dirty="0" smtClean="0"/>
              <a:t/>
            </a:r>
            <a:br>
              <a:rPr lang="fr-FR" dirty="0" smtClean="0"/>
            </a:br>
            <a:r>
              <a:rPr lang="fr-FR" dirty="0" smtClean="0"/>
              <a:t/>
            </a:r>
            <a:br>
              <a:rPr lang="fr-FR" dirty="0" smtClean="0"/>
            </a:br>
            <a:r>
              <a:rPr lang="fr-FR" dirty="0" smtClean="0">
                <a:solidFill>
                  <a:srgbClr val="00B050"/>
                </a:solidFill>
                <a:latin typeface="Algerian" pitchFamily="82" charset="0"/>
              </a:rPr>
              <a:t>Les </a:t>
            </a:r>
            <a:r>
              <a:rPr lang="fr-FR" dirty="0" smtClean="0">
                <a:solidFill>
                  <a:srgbClr val="00B050"/>
                </a:solidFill>
                <a:latin typeface="Algerian" pitchFamily="82" charset="0"/>
              </a:rPr>
              <a:t>spécialités de la cuisine corse</a:t>
            </a:r>
            <a:r>
              <a:rPr lang="ru-RU" dirty="0" smtClean="0">
                <a:solidFill>
                  <a:srgbClr val="00B050"/>
                </a:solidFill>
              </a:rPr>
              <a:t/>
            </a:r>
            <a:br>
              <a:rPr lang="ru-RU" dirty="0" smtClean="0">
                <a:solidFill>
                  <a:srgbClr val="00B050"/>
                </a:solidFill>
              </a:rPr>
            </a:br>
            <a:endParaRPr lang="ru-RU" dirty="0">
              <a:solidFill>
                <a:srgbClr val="00B050"/>
              </a:solidFill>
            </a:endParaRPr>
          </a:p>
        </p:txBody>
      </p:sp>
      <p:pic>
        <p:nvPicPr>
          <p:cNvPr id="7" name="Содержимое 6" descr="Gastronomie_corse.jpg"/>
          <p:cNvPicPr>
            <a:picLocks noGrp="1" noChangeAspect="1"/>
          </p:cNvPicPr>
          <p:nvPr>
            <p:ph idx="1"/>
          </p:nvPr>
        </p:nvPicPr>
        <p:blipFill>
          <a:blip r:embed="rId2" cstate="print"/>
          <a:stretch>
            <a:fillRect/>
          </a:stretch>
        </p:blipFill>
        <p:spPr>
          <a:xfrm>
            <a:off x="5715008" y="1928802"/>
            <a:ext cx="2667019" cy="2000264"/>
          </a:xfrm>
        </p:spPr>
      </p:pic>
      <p:pic>
        <p:nvPicPr>
          <p:cNvPr id="8" name="Рисунок 7" descr="DSCN3935.jpg"/>
          <p:cNvPicPr>
            <a:picLocks noChangeAspect="1"/>
          </p:cNvPicPr>
          <p:nvPr/>
        </p:nvPicPr>
        <p:blipFill>
          <a:blip r:embed="rId3" cstate="print"/>
          <a:stretch>
            <a:fillRect/>
          </a:stretch>
        </p:blipFill>
        <p:spPr>
          <a:xfrm>
            <a:off x="5857884" y="4357694"/>
            <a:ext cx="3071802" cy="2303852"/>
          </a:xfrm>
          <a:prstGeom prst="rect">
            <a:avLst/>
          </a:prstGeom>
        </p:spPr>
      </p:pic>
      <p:pic>
        <p:nvPicPr>
          <p:cNvPr id="9" name="Рисунок 8" descr="DSCN3766.jpg"/>
          <p:cNvPicPr>
            <a:picLocks noChangeAspect="1"/>
          </p:cNvPicPr>
          <p:nvPr/>
        </p:nvPicPr>
        <p:blipFill>
          <a:blip r:embed="rId4" cstate="print"/>
          <a:stretch>
            <a:fillRect/>
          </a:stretch>
        </p:blipFill>
        <p:spPr>
          <a:xfrm>
            <a:off x="428596" y="4429132"/>
            <a:ext cx="2571768" cy="1928826"/>
          </a:xfrm>
          <a:prstGeom prst="rect">
            <a:avLst/>
          </a:prstGeom>
        </p:spPr>
      </p:pic>
      <p:pic>
        <p:nvPicPr>
          <p:cNvPr id="10" name="Рисунок 9" descr="DSCN3767.jpg"/>
          <p:cNvPicPr>
            <a:picLocks noChangeAspect="1"/>
          </p:cNvPicPr>
          <p:nvPr/>
        </p:nvPicPr>
        <p:blipFill>
          <a:blip r:embed="rId5" cstate="print"/>
          <a:stretch>
            <a:fillRect/>
          </a:stretch>
        </p:blipFill>
        <p:spPr>
          <a:xfrm>
            <a:off x="3286116" y="4857760"/>
            <a:ext cx="2381235" cy="1785926"/>
          </a:xfrm>
          <a:prstGeom prst="rect">
            <a:avLst/>
          </a:prstGeom>
        </p:spPr>
      </p:pic>
      <p:pic>
        <p:nvPicPr>
          <p:cNvPr id="11" name="Рисунок 10" descr="DSCN3768.jpg"/>
          <p:cNvPicPr>
            <a:picLocks noChangeAspect="1"/>
          </p:cNvPicPr>
          <p:nvPr/>
        </p:nvPicPr>
        <p:blipFill>
          <a:blip r:embed="rId6" cstate="print"/>
          <a:stretch>
            <a:fillRect/>
          </a:stretch>
        </p:blipFill>
        <p:spPr>
          <a:xfrm>
            <a:off x="2928926" y="2500306"/>
            <a:ext cx="2428892" cy="1821669"/>
          </a:xfrm>
          <a:prstGeom prst="rect">
            <a:avLst/>
          </a:prstGeom>
        </p:spPr>
      </p:pic>
      <p:pic>
        <p:nvPicPr>
          <p:cNvPr id="12" name="Рисунок 11" descr="DSCN3764.jpg"/>
          <p:cNvPicPr>
            <a:picLocks noChangeAspect="1"/>
          </p:cNvPicPr>
          <p:nvPr/>
        </p:nvPicPr>
        <p:blipFill>
          <a:blip r:embed="rId7" cstate="print"/>
          <a:stretch>
            <a:fillRect/>
          </a:stretch>
        </p:blipFill>
        <p:spPr>
          <a:xfrm>
            <a:off x="285720" y="1500174"/>
            <a:ext cx="2571768" cy="192882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fr-FR" sz="2800" dirty="0" smtClean="0">
                <a:solidFill>
                  <a:srgbClr val="00B050"/>
                </a:solidFill>
                <a:latin typeface="Algerian" pitchFamily="82" charset="0"/>
              </a:rPr>
              <a:t>La Corse: « une  montagne  dans  la  mer »</a:t>
            </a:r>
            <a:endParaRPr lang="ru-RU" sz="2800" dirty="0">
              <a:solidFill>
                <a:srgbClr val="00B05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42843" y="1357298"/>
            <a:ext cx="8032853" cy="5357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Рисунок 5" descr="carte_de_la_corse.jpg"/>
          <p:cNvPicPr>
            <a:picLocks noChangeAspect="1"/>
          </p:cNvPicPr>
          <p:nvPr/>
        </p:nvPicPr>
        <p:blipFill>
          <a:blip r:embed="rId3"/>
          <a:stretch>
            <a:fillRect/>
          </a:stretch>
        </p:blipFill>
        <p:spPr>
          <a:xfrm>
            <a:off x="5944292" y="1357298"/>
            <a:ext cx="3056864" cy="53578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Autofit/>
          </a:bodyPr>
          <a:lstStyle/>
          <a:p>
            <a:r>
              <a:rPr lang="fr-FR" sz="2400" dirty="0" smtClean="0">
                <a:latin typeface="Algerian" pitchFamily="82" charset="0"/>
              </a:rPr>
              <a:t>Les fruits de mer au marché de poissons</a:t>
            </a:r>
            <a:endParaRPr lang="ru-RU" sz="2400" dirty="0"/>
          </a:p>
        </p:txBody>
      </p:sp>
      <p:pic>
        <p:nvPicPr>
          <p:cNvPr id="4" name="Объект 3"/>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28596" y="1285860"/>
            <a:ext cx="3429024" cy="2572549"/>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2066" y="1285860"/>
            <a:ext cx="3143272" cy="2574232"/>
          </a:xfrm>
          <a:prstGeom prst="rect">
            <a:avLst/>
          </a:prstGeom>
        </p:spPr>
      </p:pic>
      <p:pic>
        <p:nvPicPr>
          <p:cNvPr id="7" name="Рисунок 6" descr="DSCN3799.jpg"/>
          <p:cNvPicPr>
            <a:picLocks noChangeAspect="1"/>
          </p:cNvPicPr>
          <p:nvPr/>
        </p:nvPicPr>
        <p:blipFill>
          <a:blip r:embed="rId4" cstate="print"/>
          <a:stretch>
            <a:fillRect/>
          </a:stretch>
        </p:blipFill>
        <p:spPr>
          <a:xfrm>
            <a:off x="428596" y="4071942"/>
            <a:ext cx="3429024" cy="2571768"/>
          </a:xfrm>
          <a:prstGeom prst="rect">
            <a:avLst/>
          </a:prstGeom>
        </p:spPr>
      </p:pic>
      <p:pic>
        <p:nvPicPr>
          <p:cNvPr id="8" name="Рисунок 7" descr="DSCN3803.jpg"/>
          <p:cNvPicPr>
            <a:picLocks noChangeAspect="1"/>
          </p:cNvPicPr>
          <p:nvPr/>
        </p:nvPicPr>
        <p:blipFill>
          <a:blip r:embed="rId5" cstate="print"/>
          <a:stretch>
            <a:fillRect/>
          </a:stretch>
        </p:blipFill>
        <p:spPr>
          <a:xfrm>
            <a:off x="5072066" y="4071942"/>
            <a:ext cx="3262336" cy="2446752"/>
          </a:xfrm>
          <a:prstGeom prst="rect">
            <a:avLst/>
          </a:prstGeom>
        </p:spPr>
      </p:pic>
    </p:spTree>
    <p:extLst>
      <p:ext uri="{BB962C8B-B14F-4D97-AF65-F5344CB8AC3E}">
        <p14:creationId xmlns:p14="http://schemas.microsoft.com/office/powerpoint/2010/main" xmlns="" val="2267910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fr-FR" sz="3200" dirty="0" smtClean="0">
                <a:latin typeface="Algerian" pitchFamily="82" charset="0"/>
              </a:rPr>
              <a:t>Les plats corses</a:t>
            </a:r>
            <a:endParaRPr lang="ru-RU" sz="3200" dirty="0"/>
          </a:p>
        </p:txBody>
      </p:sp>
      <p:sp>
        <p:nvSpPr>
          <p:cNvPr id="6" name="Текст 5"/>
          <p:cNvSpPr>
            <a:spLocks noGrp="1"/>
          </p:cNvSpPr>
          <p:nvPr>
            <p:ph type="body" idx="1"/>
          </p:nvPr>
        </p:nvSpPr>
        <p:spPr/>
        <p:txBody>
          <a:bodyPr/>
          <a:lstStyle/>
          <a:p>
            <a:r>
              <a:rPr lang="fr-FR" b="0" dirty="0" smtClean="0">
                <a:solidFill>
                  <a:schemeClr val="tx1"/>
                </a:solidFill>
                <a:latin typeface="Adobe Garamond Pro" pitchFamily="18" charset="0"/>
              </a:rPr>
              <a:t>Coppa de Corse et mesclun</a:t>
            </a:r>
            <a:endParaRPr lang="ru-RU" b="0" dirty="0">
              <a:solidFill>
                <a:schemeClr val="tx1"/>
              </a:solidFill>
            </a:endParaRPr>
          </a:p>
        </p:txBody>
      </p:sp>
      <p:pic>
        <p:nvPicPr>
          <p:cNvPr id="5" name="Содержимое 4" descr="Coppa_de_Corse_et_mesclun.JPG"/>
          <p:cNvPicPr>
            <a:picLocks noGrp="1" noChangeAspect="1"/>
          </p:cNvPicPr>
          <p:nvPr>
            <p:ph sz="half" idx="2"/>
          </p:nvPr>
        </p:nvPicPr>
        <p:blipFill>
          <a:blip r:embed="rId2"/>
          <a:stretch>
            <a:fillRect/>
          </a:stretch>
        </p:blipFill>
        <p:spPr>
          <a:xfrm>
            <a:off x="457200" y="2635448"/>
            <a:ext cx="4040188" cy="3030141"/>
          </a:xfrm>
        </p:spPr>
      </p:pic>
      <p:sp>
        <p:nvSpPr>
          <p:cNvPr id="7" name="Текст 6"/>
          <p:cNvSpPr>
            <a:spLocks noGrp="1"/>
          </p:cNvSpPr>
          <p:nvPr>
            <p:ph type="body" sz="quarter" idx="3"/>
          </p:nvPr>
        </p:nvSpPr>
        <p:spPr/>
        <p:txBody>
          <a:bodyPr/>
          <a:lstStyle/>
          <a:p>
            <a:r>
              <a:rPr lang="fr-FR" b="0" dirty="0" smtClean="0">
                <a:solidFill>
                  <a:schemeClr val="tx1"/>
                </a:solidFill>
                <a:latin typeface="Adobe Garamond Pro" pitchFamily="18" charset="0"/>
              </a:rPr>
              <a:t>Un plat bonifacien aux légumes</a:t>
            </a:r>
            <a:endParaRPr lang="ru-RU" b="0" dirty="0">
              <a:solidFill>
                <a:schemeClr val="tx1"/>
              </a:solidFill>
            </a:endParaRPr>
          </a:p>
        </p:txBody>
      </p:sp>
      <p:pic>
        <p:nvPicPr>
          <p:cNvPr id="9" name="Содержимое 8" descr="DSCN4078.jpg"/>
          <p:cNvPicPr>
            <a:picLocks noGrp="1" noChangeAspect="1"/>
          </p:cNvPicPr>
          <p:nvPr>
            <p:ph sz="quarter" idx="4"/>
          </p:nvPr>
        </p:nvPicPr>
        <p:blipFill>
          <a:blip r:embed="rId3" cstate="print"/>
          <a:stretch>
            <a:fillRect/>
          </a:stretch>
        </p:blipFill>
        <p:spPr>
          <a:xfrm>
            <a:off x="4645025" y="2634853"/>
            <a:ext cx="4041775" cy="3031331"/>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fr-FR" sz="3200" dirty="0" smtClean="0">
                <a:latin typeface="Algerian" pitchFamily="82" charset="0"/>
              </a:rPr>
              <a:t>Les plats corses</a:t>
            </a:r>
            <a:endParaRPr lang="ru-RU" sz="3200" dirty="0"/>
          </a:p>
        </p:txBody>
      </p:sp>
      <p:sp>
        <p:nvSpPr>
          <p:cNvPr id="6" name="Текст 5"/>
          <p:cNvSpPr>
            <a:spLocks noGrp="1"/>
          </p:cNvSpPr>
          <p:nvPr>
            <p:ph type="body" idx="1"/>
          </p:nvPr>
        </p:nvSpPr>
        <p:spPr/>
        <p:txBody>
          <a:bodyPr/>
          <a:lstStyle/>
          <a:p>
            <a:r>
              <a:rPr lang="fr-FR" b="0" dirty="0" smtClean="0">
                <a:solidFill>
                  <a:schemeClr val="tx1"/>
                </a:solidFill>
                <a:latin typeface="Adobe Garamond Pro" pitchFamily="18" charset="0"/>
              </a:rPr>
              <a:t>Moules</a:t>
            </a:r>
            <a:r>
              <a:rPr lang="fr-FR" b="0" dirty="0" smtClean="0">
                <a:solidFill>
                  <a:schemeClr val="tx1"/>
                </a:solidFill>
              </a:rPr>
              <a:t> </a:t>
            </a:r>
            <a:endParaRPr lang="ru-RU" b="0" dirty="0">
              <a:solidFill>
                <a:schemeClr val="tx1"/>
              </a:solidFill>
            </a:endParaRPr>
          </a:p>
        </p:txBody>
      </p:sp>
      <p:sp>
        <p:nvSpPr>
          <p:cNvPr id="7" name="Текст 6"/>
          <p:cNvSpPr>
            <a:spLocks noGrp="1"/>
          </p:cNvSpPr>
          <p:nvPr>
            <p:ph type="body" sz="quarter" idx="3"/>
          </p:nvPr>
        </p:nvSpPr>
        <p:spPr/>
        <p:txBody>
          <a:bodyPr>
            <a:normAutofit/>
          </a:bodyPr>
          <a:lstStyle/>
          <a:p>
            <a:r>
              <a:rPr lang="fr-FR" b="0" dirty="0" smtClean="0">
                <a:solidFill>
                  <a:schemeClr val="tx1"/>
                </a:solidFill>
                <a:latin typeface="Adobe Garamond Pro" pitchFamily="18" charset="0"/>
              </a:rPr>
              <a:t>Un plat de poisson</a:t>
            </a:r>
            <a:endParaRPr lang="ru-RU" b="0" dirty="0">
              <a:solidFill>
                <a:schemeClr val="tx1"/>
              </a:solidFill>
            </a:endParaRPr>
          </a:p>
        </p:txBody>
      </p:sp>
      <p:pic>
        <p:nvPicPr>
          <p:cNvPr id="10" name="Содержимое 9" descr="DSCN4332.jpg"/>
          <p:cNvPicPr>
            <a:picLocks noGrp="1" noChangeAspect="1"/>
          </p:cNvPicPr>
          <p:nvPr>
            <p:ph sz="half" idx="2"/>
          </p:nvPr>
        </p:nvPicPr>
        <p:blipFill>
          <a:blip r:embed="rId2" cstate="print"/>
          <a:stretch>
            <a:fillRect/>
          </a:stretch>
        </p:blipFill>
        <p:spPr>
          <a:xfrm>
            <a:off x="457200" y="2635448"/>
            <a:ext cx="4040188" cy="3030141"/>
          </a:xfrm>
        </p:spPr>
      </p:pic>
      <p:pic>
        <p:nvPicPr>
          <p:cNvPr id="12" name="Содержимое 11" descr="DSCN4333.jpg"/>
          <p:cNvPicPr>
            <a:picLocks noGrp="1" noChangeAspect="1"/>
          </p:cNvPicPr>
          <p:nvPr>
            <p:ph sz="quarter" idx="4"/>
          </p:nvPr>
        </p:nvPicPr>
        <p:blipFill>
          <a:blip r:embed="rId3" cstate="print"/>
          <a:stretch>
            <a:fillRect/>
          </a:stretch>
        </p:blipFill>
        <p:spPr>
          <a:xfrm>
            <a:off x="4645025" y="2634853"/>
            <a:ext cx="4041775" cy="3031331"/>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fr-FR" sz="3200" dirty="0" smtClean="0">
                <a:latin typeface="Algerian" pitchFamily="82" charset="0"/>
              </a:rPr>
              <a:t>Les fromages corses</a:t>
            </a:r>
            <a:endParaRPr lang="ru-RU" sz="3200" dirty="0"/>
          </a:p>
        </p:txBody>
      </p:sp>
      <p:pic>
        <p:nvPicPr>
          <p:cNvPr id="8" name="Содержимое 7" descr="DSCN3769.jpg"/>
          <p:cNvPicPr>
            <a:picLocks noGrp="1" noChangeAspect="1"/>
          </p:cNvPicPr>
          <p:nvPr>
            <p:ph idx="1"/>
          </p:nvPr>
        </p:nvPicPr>
        <p:blipFill>
          <a:blip r:embed="rId2" cstate="print"/>
          <a:stretch>
            <a:fillRect/>
          </a:stretch>
        </p:blipFill>
        <p:spPr>
          <a:xfrm>
            <a:off x="1554691" y="1600200"/>
            <a:ext cx="6232019" cy="467401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pPr algn="ctr"/>
            <a:r>
              <a:rPr lang="fr-FR" sz="2400" dirty="0" smtClean="0">
                <a:latin typeface="Algerian" pitchFamily="82" charset="0"/>
              </a:rPr>
              <a:t>Cacavelli  </a:t>
            </a:r>
            <a:r>
              <a:rPr lang="fr-FR" sz="2400" dirty="0" smtClean="0">
                <a:latin typeface="Algerian" pitchFamily="82" charset="0"/>
              </a:rPr>
              <a:t>et pâtisserie de Paques</a:t>
            </a:r>
            <a:endParaRPr lang="ru-RU" sz="2400" dirty="0"/>
          </a:p>
        </p:txBody>
      </p:sp>
      <p:pic>
        <p:nvPicPr>
          <p:cNvPr id="4" name="Содержимое 3" descr="DSCN3762.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fr-FR" sz="2400" dirty="0" smtClean="0">
                <a:latin typeface="Algerian" pitchFamily="82" charset="0"/>
              </a:rPr>
              <a:t>Les desserts</a:t>
            </a:r>
            <a:endParaRPr lang="ru-RU" sz="2400" dirty="0"/>
          </a:p>
        </p:txBody>
      </p:sp>
      <p:sp>
        <p:nvSpPr>
          <p:cNvPr id="7" name="Текст 6"/>
          <p:cNvSpPr>
            <a:spLocks noGrp="1"/>
          </p:cNvSpPr>
          <p:nvPr>
            <p:ph type="body" idx="1"/>
          </p:nvPr>
        </p:nvSpPr>
        <p:spPr/>
        <p:txBody>
          <a:bodyPr/>
          <a:lstStyle/>
          <a:p>
            <a:r>
              <a:rPr lang="fr-FR" b="0" dirty="0" smtClean="0">
                <a:solidFill>
                  <a:schemeClr val="tx1"/>
                </a:solidFill>
                <a:latin typeface="Adobe Garamond Pro" pitchFamily="18" charset="0"/>
              </a:rPr>
              <a:t>Un dessert aux poires</a:t>
            </a:r>
            <a:endParaRPr lang="ru-RU" b="0" dirty="0">
              <a:solidFill>
                <a:schemeClr val="tx1"/>
              </a:solidFill>
            </a:endParaRPr>
          </a:p>
        </p:txBody>
      </p:sp>
      <p:pic>
        <p:nvPicPr>
          <p:cNvPr id="4" name="Объект 3"/>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l="9040" r="7794"/>
          <a:stretch>
            <a:fillRect/>
          </a:stretch>
        </p:blipFill>
        <p:spPr>
          <a:xfrm rot="5400000">
            <a:off x="618290" y="2096298"/>
            <a:ext cx="3286148" cy="3951288"/>
          </a:xfrm>
        </p:spPr>
      </p:pic>
      <p:sp>
        <p:nvSpPr>
          <p:cNvPr id="8" name="Текст 7"/>
          <p:cNvSpPr>
            <a:spLocks noGrp="1"/>
          </p:cNvSpPr>
          <p:nvPr>
            <p:ph type="body" sz="quarter" idx="3"/>
          </p:nvPr>
        </p:nvSpPr>
        <p:spPr/>
        <p:txBody>
          <a:bodyPr/>
          <a:lstStyle/>
          <a:p>
            <a:r>
              <a:rPr lang="fr-FR" b="0" dirty="0" smtClean="0">
                <a:solidFill>
                  <a:schemeClr val="tx1"/>
                </a:solidFill>
                <a:latin typeface="Adobe Garamond Pro" pitchFamily="18" charset="0"/>
              </a:rPr>
              <a:t>Flan de chataignes corses</a:t>
            </a:r>
            <a:endParaRPr lang="ru-RU" b="0" dirty="0">
              <a:solidFill>
                <a:schemeClr val="tx1"/>
              </a:solidFill>
            </a:endParaRPr>
          </a:p>
        </p:txBody>
      </p:sp>
      <p:pic>
        <p:nvPicPr>
          <p:cNvPr id="6" name="Содержимое 5" descr="1280px-Flan_de_chataignes_corses.jpg"/>
          <p:cNvPicPr>
            <a:picLocks noGrp="1" noChangeAspect="1"/>
          </p:cNvPicPr>
          <p:nvPr>
            <p:ph sz="quarter" idx="4"/>
          </p:nvPr>
        </p:nvPicPr>
        <p:blipFill>
          <a:blip r:embed="rId3"/>
          <a:stretch>
            <a:fillRect/>
          </a:stretch>
        </p:blipFill>
        <p:spPr>
          <a:xfrm>
            <a:off x="4429124" y="2428869"/>
            <a:ext cx="4381531" cy="3286148"/>
          </a:xfrm>
        </p:spPr>
      </p:pic>
    </p:spTree>
    <p:extLst>
      <p:ext uri="{BB962C8B-B14F-4D97-AF65-F5344CB8AC3E}">
        <p14:creationId xmlns:p14="http://schemas.microsoft.com/office/powerpoint/2010/main" xmlns="" val="2021022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er\Рабочий стол\creperie-terra-nova-20200-bastia (1).fr"/>
          <p:cNvPicPr>
            <a:picLocks noChangeAspect="1" noChangeArrowheads="1"/>
          </p:cNvPicPr>
          <p:nvPr/>
        </p:nvPicPr>
        <p:blipFill>
          <a:blip r:embed="rId2"/>
          <a:srcRect/>
          <a:stretch>
            <a:fillRect/>
          </a:stretch>
        </p:blipFill>
        <p:spPr bwMode="auto">
          <a:xfrm>
            <a:off x="2500298" y="2500306"/>
            <a:ext cx="3958749" cy="2643206"/>
          </a:xfrm>
          <a:prstGeom prst="rect">
            <a:avLst/>
          </a:prstGeom>
          <a:noFill/>
        </p:spPr>
      </p:pic>
      <p:sp>
        <p:nvSpPr>
          <p:cNvPr id="8" name="Заголовок 7"/>
          <p:cNvSpPr>
            <a:spLocks noGrp="1"/>
          </p:cNvSpPr>
          <p:nvPr>
            <p:ph type="title"/>
          </p:nvPr>
        </p:nvSpPr>
        <p:spPr/>
        <p:txBody>
          <a:bodyPr>
            <a:normAutofit/>
          </a:bodyPr>
          <a:lstStyle/>
          <a:p>
            <a:pPr algn="ctr"/>
            <a:r>
              <a:rPr lang="fr-FR" sz="3200" b="0" dirty="0" smtClean="0">
                <a:solidFill>
                  <a:schemeClr val="tx1"/>
                </a:solidFill>
                <a:latin typeface="Adobe Garamond Pro Bold" pitchFamily="18" charset="0"/>
              </a:rPr>
              <a:t>Composez votre menu au restaurant corse!</a:t>
            </a:r>
            <a:endParaRPr lang="ru-RU" sz="3200" b="0"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pPr lvl="0" algn="ctr"/>
            <a:r>
              <a:rPr lang="fr-FR" dirty="0" smtClean="0">
                <a:solidFill>
                  <a:srgbClr val="00B050"/>
                </a:solidFill>
                <a:latin typeface="Algerian" pitchFamily="82" charset="0"/>
              </a:rPr>
              <a:t>Conclusion </a:t>
            </a:r>
            <a:r>
              <a:rPr lang="fr-FR" dirty="0" smtClean="0">
                <a:solidFill>
                  <a:srgbClr val="00B050"/>
                </a:solidFill>
                <a:latin typeface="Algerian" pitchFamily="82" charset="0"/>
              </a:rPr>
              <a:t>et </a:t>
            </a:r>
            <a:r>
              <a:rPr lang="fr-FR" dirty="0" smtClean="0">
                <a:solidFill>
                  <a:srgbClr val="00B050"/>
                </a:solidFill>
                <a:latin typeface="Algerian" pitchFamily="82" charset="0"/>
              </a:rPr>
              <a:t>évaluation</a:t>
            </a:r>
            <a:endParaRPr lang="ru-RU" dirty="0">
              <a:solidFill>
                <a:srgbClr val="00B050"/>
              </a:solidFill>
            </a:endParaRPr>
          </a:p>
        </p:txBody>
      </p:sp>
      <p:sp>
        <p:nvSpPr>
          <p:cNvPr id="4" name="Содержимое 3"/>
          <p:cNvSpPr>
            <a:spLocks noGrp="1"/>
          </p:cNvSpPr>
          <p:nvPr>
            <p:ph idx="1"/>
          </p:nvPr>
        </p:nvSpPr>
        <p:spPr>
          <a:xfrm>
            <a:off x="214282" y="1600200"/>
            <a:ext cx="8643998" cy="4525963"/>
          </a:xfrm>
        </p:spPr>
        <p:txBody>
          <a:bodyPr/>
          <a:lstStyle/>
          <a:p>
            <a:pPr lvl="1"/>
            <a:r>
              <a:rPr lang="fr-FR" dirty="0" smtClean="0"/>
              <a:t>Pourquoi la culture corse reflète-t-elle les traits des civilisations différentes ?</a:t>
            </a:r>
            <a:endParaRPr lang="ru-RU" sz="2400" dirty="0" smtClean="0"/>
          </a:p>
          <a:p>
            <a:pPr lvl="1"/>
            <a:r>
              <a:rPr lang="fr-FR" dirty="0" smtClean="0"/>
              <a:t>Quelles sont les particularités géographiques et naturelles de la Corse ?</a:t>
            </a:r>
            <a:endParaRPr lang="ru-RU" sz="2400" dirty="0" smtClean="0"/>
          </a:p>
          <a:p>
            <a:pPr lvl="1"/>
            <a:r>
              <a:rPr lang="fr-FR" dirty="0" smtClean="0"/>
              <a:t>Que représente et signifie le drapeau de la Corse ?</a:t>
            </a:r>
            <a:endParaRPr lang="ru-RU" sz="2400" dirty="0" smtClean="0"/>
          </a:p>
          <a:p>
            <a:pPr lvl="1"/>
            <a:r>
              <a:rPr lang="fr-FR" dirty="0" smtClean="0"/>
              <a:t>En quoi consiste le statut particulier administratif de la Corse ?</a:t>
            </a:r>
            <a:endParaRPr lang="ru-RU" sz="2400" dirty="0" smtClean="0"/>
          </a:p>
          <a:p>
            <a:pPr lvl="1"/>
            <a:r>
              <a:rPr lang="fr-FR" dirty="0" smtClean="0"/>
              <a:t>Quelles personnalités remarquables sons connus dans l’histoire de la Corse ?</a:t>
            </a:r>
            <a:endParaRPr lang="ru-RU" sz="2400" dirty="0" smtClean="0"/>
          </a:p>
          <a:p>
            <a:endParaRPr lang="ru-RU" dirty="0"/>
          </a:p>
        </p:txBody>
      </p:sp>
      <p:sp>
        <p:nvSpPr>
          <p:cNvPr id="6" name="Заголовок 1"/>
          <p:cNvSpPr txBox="1">
            <a:spLocks/>
          </p:cNvSpPr>
          <p:nvPr/>
        </p:nvSpPr>
        <p:spPr>
          <a:xfrm>
            <a:off x="500034" y="3571876"/>
            <a:ext cx="8229600" cy="868346"/>
          </a:xfrm>
          <a:prstGeom prst="rect">
            <a:avLst/>
          </a:prstGeom>
        </p:spPr>
        <p:txBody>
          <a:bodyPr vert="horz" lIns="91440" tIns="45720" rIns="91440" bIns="45720" rtlCol="0" anchor="b">
            <a:normAutofit/>
          </a:bodyPr>
          <a:lstStyle/>
          <a:p>
            <a:pPr marL="0" marR="0" lvl="0" indent="0" defTabSz="914400" rtl="0" eaLnBrk="1" fontAlgn="auto" latinLnBrk="0" hangingPunct="1">
              <a:lnSpc>
                <a:spcPct val="100000"/>
              </a:lnSpc>
              <a:spcBef>
                <a:spcPct val="0"/>
              </a:spcBef>
              <a:spcAft>
                <a:spcPts val="0"/>
              </a:spcAft>
              <a:buClrTx/>
              <a:buSzTx/>
              <a:buFontTx/>
              <a:buNone/>
              <a:tabLst>
                <a:tab pos="3830638" algn="l"/>
              </a:tabLst>
              <a:defRPr/>
            </a:pPr>
            <a:r>
              <a:rPr kumimoji="0" lang="fr-FR" sz="3200" b="1" i="0" u="none" strike="noStrike" kern="1200" cap="none" spc="50" normalizeH="0" baseline="0" noProof="0" dirty="0" smtClean="0">
                <a:ln w="13335" cmpd="sng">
                  <a:solidFill>
                    <a:schemeClr val="accent1">
                      <a:lumMod val="50000"/>
                    </a:schemeClr>
                  </a:solidFill>
                  <a:prstDash val="solid"/>
                </a:ln>
                <a:solidFill>
                  <a:srgbClr val="00B050"/>
                </a:solidFill>
                <a:effectLst/>
                <a:uLnTx/>
                <a:uFillTx/>
                <a:latin typeface="Algerian" pitchFamily="82" charset="0"/>
                <a:ea typeface="+mj-ea"/>
                <a:cs typeface="+mj-cs"/>
              </a:rPr>
              <a:t>TEST: ConNAISSEZ-VOUS LA CORSE</a:t>
            </a:r>
            <a:endParaRPr kumimoji="0" lang="ru-RU" sz="3200" b="1" i="0" u="none" strike="noStrike" kern="1200" cap="none" spc="50" normalizeH="0" baseline="0" noProof="0" dirty="0">
              <a:ln w="13335" cmpd="sng">
                <a:solidFill>
                  <a:schemeClr val="accent1">
                    <a:lumMod val="50000"/>
                  </a:schemeClr>
                </a:solidFill>
                <a:prstDash val="solid"/>
              </a:ln>
              <a:solidFill>
                <a:srgbClr val="00B050"/>
              </a:solidFill>
              <a:effectLst/>
              <a:uLnTx/>
              <a:uFillTx/>
              <a:latin typeface="+mj-lt"/>
              <a:ea typeface="+mj-ea"/>
              <a:cs typeface="+mj-cs"/>
            </a:endParaRPr>
          </a:p>
        </p:txBody>
      </p:sp>
      <p:pic>
        <p:nvPicPr>
          <p:cNvPr id="7" name="Содержимое 5" descr="11951319_523623204463491_7561417805190738843_n.png"/>
          <p:cNvPicPr>
            <a:picLocks noChangeAspect="1"/>
          </p:cNvPicPr>
          <p:nvPr/>
        </p:nvPicPr>
        <p:blipFill>
          <a:blip r:embed="rId2" cstate="print"/>
          <a:stretch>
            <a:fillRect/>
          </a:stretch>
        </p:blipFill>
        <p:spPr>
          <a:xfrm>
            <a:off x="4143372" y="5500702"/>
            <a:ext cx="870020" cy="856471"/>
          </a:xfrm>
          <a:prstGeom prst="rect">
            <a:avLst/>
          </a:prstGeom>
        </p:spPr>
      </p:pic>
      <p:sp>
        <p:nvSpPr>
          <p:cNvPr id="8" name="TextBox 7"/>
          <p:cNvSpPr txBox="1"/>
          <p:nvPr/>
        </p:nvSpPr>
        <p:spPr>
          <a:xfrm>
            <a:off x="2500298" y="4786322"/>
            <a:ext cx="4071966" cy="400110"/>
          </a:xfrm>
          <a:prstGeom prst="rect">
            <a:avLst/>
          </a:prstGeom>
          <a:noFill/>
        </p:spPr>
        <p:txBody>
          <a:bodyPr wrap="square" rtlCol="0">
            <a:spAutoFit/>
          </a:bodyPr>
          <a:lstStyle/>
          <a:p>
            <a:r>
              <a:rPr lang="fr-FR" sz="2000" b="1" dirty="0" smtClean="0">
                <a:hlinkClick r:id="rId3" action="ppaction://hlinksldjump"/>
              </a:rPr>
              <a:t>Choisissez de bonnes réponses </a:t>
            </a:r>
            <a:endParaRPr lang="ru-RU"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82726"/>
          </a:xfrm>
        </p:spPr>
        <p:txBody>
          <a:bodyPr>
            <a:normAutofit fontScale="90000"/>
          </a:bodyPr>
          <a:lstStyle/>
          <a:p>
            <a:r>
              <a:rPr lang="fr-FR" sz="3100" dirty="0" smtClean="0">
                <a:latin typeface="Arial" pitchFamily="34" charset="0"/>
                <a:cs typeface="Arial" pitchFamily="34" charset="0"/>
              </a:rPr>
              <a:t>1). La Corse est la plus petite des régions françaises.</a:t>
            </a:r>
            <a:r>
              <a:rPr lang="ru-RU" dirty="0" smtClean="0"/>
              <a:t/>
            </a:r>
            <a:br>
              <a:rPr lang="ru-RU" dirty="0" smtClean="0"/>
            </a:br>
            <a:endParaRPr lang="ru-RU" dirty="0"/>
          </a:p>
        </p:txBody>
      </p:sp>
      <p:sp>
        <p:nvSpPr>
          <p:cNvPr id="3" name="Содержимое 2"/>
          <p:cNvSpPr>
            <a:spLocks noGrp="1"/>
          </p:cNvSpPr>
          <p:nvPr>
            <p:ph idx="1"/>
          </p:nvPr>
        </p:nvSpPr>
        <p:spPr>
          <a:xfrm>
            <a:off x="457200" y="2071678"/>
            <a:ext cx="8229600" cy="4054485"/>
          </a:xfrm>
        </p:spPr>
        <p:txBody>
          <a:bodyPr/>
          <a:lstStyle/>
          <a:p>
            <a:r>
              <a:rPr lang="fr-FR" sz="2800" dirty="0" smtClean="0">
                <a:solidFill>
                  <a:schemeClr val="tx1"/>
                </a:solidFill>
                <a:hlinkClick r:id="rId2" action="ppaction://hlinksldjump"/>
              </a:rPr>
              <a:t>a. vrai</a:t>
            </a:r>
            <a:endParaRPr lang="ru-RU" sz="2800" dirty="0" smtClean="0">
              <a:solidFill>
                <a:schemeClr val="tx1"/>
              </a:solidFill>
            </a:endParaRPr>
          </a:p>
          <a:p>
            <a:r>
              <a:rPr lang="fr-FR" sz="2800" dirty="0" smtClean="0">
                <a:solidFill>
                  <a:schemeClr val="tx1"/>
                </a:solidFill>
                <a:hlinkClick r:id="rId3" action="ppaction://hlinksldjump"/>
              </a:rPr>
              <a:t>b. faux</a:t>
            </a:r>
            <a:endParaRPr lang="ru-RU" sz="2800" dirty="0" smtClean="0">
              <a:solidFill>
                <a:schemeClr val="tx1"/>
              </a:solidFill>
            </a:endParaRPr>
          </a:p>
          <a:p>
            <a:endParaRPr lang="ru-RU" dirty="0"/>
          </a:p>
        </p:txBody>
      </p:sp>
      <p:pic>
        <p:nvPicPr>
          <p:cNvPr id="4" name="Рисунок 3" descr="France_relief_location_map.jpg"/>
          <p:cNvPicPr>
            <a:picLocks noChangeAspect="1"/>
          </p:cNvPicPr>
          <p:nvPr/>
        </p:nvPicPr>
        <p:blipFill>
          <a:blip r:embed="rId4"/>
          <a:srcRect l="2706" b="1429"/>
          <a:stretch>
            <a:fillRect/>
          </a:stretch>
        </p:blipFill>
        <p:spPr>
          <a:xfrm>
            <a:off x="5214942" y="2500306"/>
            <a:ext cx="3302046" cy="3214710"/>
          </a:xfrm>
          <a:prstGeom prst="round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fr-FR" dirty="0" smtClean="0"/>
              <a:t/>
            </a:r>
            <a:br>
              <a:rPr lang="fr-FR" dirty="0" smtClean="0"/>
            </a:br>
            <a:r>
              <a:rPr lang="fr-FR" dirty="0" smtClean="0"/>
              <a:t/>
            </a:r>
            <a:br>
              <a:rPr lang="fr-FR" dirty="0" smtClean="0"/>
            </a:br>
            <a:r>
              <a:rPr lang="fr-FR" sz="3100" dirty="0" smtClean="0">
                <a:latin typeface="Arial" pitchFamily="34" charset="0"/>
                <a:cs typeface="Arial" pitchFamily="34" charset="0"/>
              </a:rPr>
              <a:t>2</a:t>
            </a:r>
            <a:r>
              <a:rPr lang="fr-FR" sz="3100" dirty="0" smtClean="0">
                <a:latin typeface="Arial" pitchFamily="34" charset="0"/>
                <a:cs typeface="Arial" pitchFamily="34" charset="0"/>
              </a:rPr>
              <a:t>). On appelle la Corse…</a:t>
            </a:r>
            <a:r>
              <a:rPr lang="ru-RU" sz="3100" dirty="0" smtClean="0">
                <a:latin typeface="Arial" pitchFamily="34" charset="0"/>
                <a:cs typeface="Arial" pitchFamily="34" charset="0"/>
              </a:rPr>
              <a:t/>
            </a:r>
            <a:br>
              <a:rPr lang="ru-RU" sz="3100" dirty="0" smtClean="0">
                <a:latin typeface="Arial" pitchFamily="34" charset="0"/>
                <a:cs typeface="Arial" pitchFamily="34" charset="0"/>
              </a:rPr>
            </a:br>
            <a:endParaRPr lang="ru-RU" sz="3100" dirty="0">
              <a:latin typeface="Arial" pitchFamily="34" charset="0"/>
              <a:cs typeface="Arial" pitchFamily="34" charset="0"/>
            </a:endParaRPr>
          </a:p>
        </p:txBody>
      </p:sp>
      <p:sp>
        <p:nvSpPr>
          <p:cNvPr id="3" name="Содержимое 2"/>
          <p:cNvSpPr>
            <a:spLocks noGrp="1"/>
          </p:cNvSpPr>
          <p:nvPr>
            <p:ph idx="1"/>
          </p:nvPr>
        </p:nvSpPr>
        <p:spPr/>
        <p:txBody>
          <a:bodyPr/>
          <a:lstStyle/>
          <a:p>
            <a:r>
              <a:rPr lang="fr-FR" sz="2800" dirty="0" smtClean="0">
                <a:solidFill>
                  <a:schemeClr val="tx1"/>
                </a:solidFill>
                <a:hlinkClick r:id="rId2" action="ppaction://hlinksldjump"/>
              </a:rPr>
              <a:t>a. « petite île dans la mer »</a:t>
            </a:r>
            <a:endParaRPr lang="ru-RU" sz="2800" dirty="0" smtClean="0">
              <a:solidFill>
                <a:schemeClr val="tx1"/>
              </a:solidFill>
            </a:endParaRPr>
          </a:p>
          <a:p>
            <a:r>
              <a:rPr lang="fr-FR" sz="2800" dirty="0" smtClean="0">
                <a:solidFill>
                  <a:schemeClr val="tx1"/>
                </a:solidFill>
                <a:hlinkClick r:id="rId3" action="ppaction://hlinksldjump"/>
              </a:rPr>
              <a:t>b. « montagne dans la mer »</a:t>
            </a:r>
            <a:endParaRPr lang="ru-RU" sz="2800" dirty="0" smtClean="0">
              <a:solidFill>
                <a:schemeClr val="tx1"/>
              </a:solidFill>
            </a:endParaRPr>
          </a:p>
          <a:p>
            <a:r>
              <a:rPr lang="fr-FR" sz="2800" dirty="0" smtClean="0">
                <a:solidFill>
                  <a:schemeClr val="tx1"/>
                </a:solidFill>
                <a:hlinkClick r:id="rId2" action="ppaction://hlinksldjump"/>
              </a:rPr>
              <a:t>c. « grande île dans la mer »</a:t>
            </a:r>
            <a:endParaRPr lang="ru-RU" sz="2800" dirty="0" smtClean="0">
              <a:solidFill>
                <a:schemeClr val="tx1"/>
              </a:solidFill>
            </a:endParaRPr>
          </a:p>
          <a:p>
            <a:endParaRPr lang="ru-RU" dirty="0"/>
          </a:p>
        </p:txBody>
      </p:sp>
      <p:pic>
        <p:nvPicPr>
          <p:cNvPr id="4" name="Рисунок 3" descr="golfe-de-porto.jpg"/>
          <p:cNvPicPr>
            <a:picLocks noChangeAspect="1"/>
          </p:cNvPicPr>
          <p:nvPr/>
        </p:nvPicPr>
        <p:blipFill>
          <a:blip r:embed="rId4" cstate="print"/>
          <a:stretch>
            <a:fillRect/>
          </a:stretch>
        </p:blipFill>
        <p:spPr>
          <a:xfrm>
            <a:off x="4929190" y="3643314"/>
            <a:ext cx="3428992" cy="2571744"/>
          </a:xfrm>
          <a:prstGeom prst="round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pPr algn="ctr"/>
            <a:r>
              <a:rPr lang="fr-FR" sz="2800" dirty="0" smtClean="0">
                <a:solidFill>
                  <a:srgbClr val="00B050"/>
                </a:solidFill>
                <a:latin typeface="Algerian" pitchFamily="82" charset="0"/>
              </a:rPr>
              <a:t>Les origines historiques de la Corse</a:t>
            </a:r>
            <a:endParaRPr lang="ru-RU" sz="3200" dirty="0">
              <a:solidFill>
                <a:srgbClr val="00B05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00100" y="1928802"/>
            <a:ext cx="7191689" cy="3857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fr-FR" sz="3100" dirty="0" smtClean="0">
                <a:latin typeface="Arial" pitchFamily="34" charset="0"/>
                <a:cs typeface="Arial" pitchFamily="34" charset="0"/>
              </a:rPr>
              <a:t>3). La Corse est rattaché à la France depuis…</a:t>
            </a:r>
            <a:r>
              <a:rPr lang="ru-RU" dirty="0" smtClean="0"/>
              <a:t/>
            </a:r>
            <a:br>
              <a:rPr lang="ru-RU" dirty="0" smtClean="0"/>
            </a:br>
            <a:endParaRPr lang="ru-RU" dirty="0"/>
          </a:p>
        </p:txBody>
      </p:sp>
      <p:sp>
        <p:nvSpPr>
          <p:cNvPr id="3" name="Содержимое 2"/>
          <p:cNvSpPr>
            <a:spLocks noGrp="1"/>
          </p:cNvSpPr>
          <p:nvPr>
            <p:ph idx="1"/>
          </p:nvPr>
        </p:nvSpPr>
        <p:spPr/>
        <p:txBody>
          <a:bodyPr/>
          <a:lstStyle/>
          <a:p>
            <a:r>
              <a:rPr lang="fr-FR" sz="2800" dirty="0" smtClean="0">
                <a:solidFill>
                  <a:schemeClr val="tx1"/>
                </a:solidFill>
                <a:hlinkClick r:id="rId2" action="ppaction://hlinksldjump"/>
              </a:rPr>
              <a:t>a. le XVIII</a:t>
            </a:r>
            <a:r>
              <a:rPr lang="fr-FR" sz="2800" baseline="30000" dirty="0" smtClean="0">
                <a:solidFill>
                  <a:schemeClr val="tx1"/>
                </a:solidFill>
                <a:hlinkClick r:id="rId2" action="ppaction://hlinksldjump"/>
              </a:rPr>
              <a:t>e</a:t>
            </a:r>
            <a:r>
              <a:rPr lang="fr-FR" sz="2800" dirty="0" smtClean="0">
                <a:solidFill>
                  <a:schemeClr val="tx1"/>
                </a:solidFill>
                <a:hlinkClick r:id="rId2" action="ppaction://hlinksldjump"/>
              </a:rPr>
              <a:t> siècle</a:t>
            </a:r>
            <a:endParaRPr lang="ru-RU" sz="2800" dirty="0" smtClean="0">
              <a:solidFill>
                <a:schemeClr val="tx1"/>
              </a:solidFill>
            </a:endParaRPr>
          </a:p>
          <a:p>
            <a:r>
              <a:rPr lang="fr-FR" sz="2800" dirty="0" smtClean="0">
                <a:solidFill>
                  <a:schemeClr val="tx1"/>
                </a:solidFill>
                <a:hlinkClick r:id="rId3" action="ppaction://hlinksldjump"/>
              </a:rPr>
              <a:t>b. le XIX</a:t>
            </a:r>
            <a:r>
              <a:rPr lang="fr-FR" sz="2800" baseline="30000" dirty="0" smtClean="0">
                <a:solidFill>
                  <a:schemeClr val="tx1"/>
                </a:solidFill>
                <a:hlinkClick r:id="rId3" action="ppaction://hlinksldjump"/>
              </a:rPr>
              <a:t>e</a:t>
            </a:r>
            <a:r>
              <a:rPr lang="fr-FR" sz="2800" dirty="0" smtClean="0">
                <a:solidFill>
                  <a:schemeClr val="tx1"/>
                </a:solidFill>
                <a:hlinkClick r:id="rId3" action="ppaction://hlinksldjump"/>
              </a:rPr>
              <a:t> siècle</a:t>
            </a:r>
            <a:endParaRPr lang="ru-RU" sz="2800" dirty="0" smtClean="0">
              <a:solidFill>
                <a:schemeClr val="tx1"/>
              </a:solidFill>
            </a:endParaRPr>
          </a:p>
          <a:p>
            <a:r>
              <a:rPr lang="fr-FR" sz="2800" dirty="0" smtClean="0">
                <a:solidFill>
                  <a:schemeClr val="tx1"/>
                </a:solidFill>
                <a:hlinkClick r:id="rId3" action="ppaction://hlinksldjump"/>
              </a:rPr>
              <a:t>c. le XX</a:t>
            </a:r>
            <a:r>
              <a:rPr lang="fr-FR" sz="2800" baseline="30000" dirty="0" smtClean="0">
                <a:solidFill>
                  <a:schemeClr val="tx1"/>
                </a:solidFill>
                <a:hlinkClick r:id="rId3" action="ppaction://hlinksldjump"/>
              </a:rPr>
              <a:t>e</a:t>
            </a:r>
            <a:r>
              <a:rPr lang="fr-FR" sz="2800" dirty="0" smtClean="0">
                <a:solidFill>
                  <a:schemeClr val="tx1"/>
                </a:solidFill>
                <a:hlinkClick r:id="rId3" action="ppaction://hlinksldjump"/>
              </a:rPr>
              <a:t> siècle</a:t>
            </a:r>
            <a:endParaRPr lang="ru-RU" sz="2800" dirty="0" smtClean="0">
              <a:solidFill>
                <a:schemeClr val="tx1"/>
              </a:solidFill>
            </a:endParaRPr>
          </a:p>
          <a:p>
            <a:endParaRPr lang="ru-RU" dirty="0"/>
          </a:p>
        </p:txBody>
      </p:sp>
      <p:pic>
        <p:nvPicPr>
          <p:cNvPr id="4" name="Рисунок 3" descr="corse-drapeau.jpg"/>
          <p:cNvPicPr>
            <a:picLocks noChangeAspect="1"/>
          </p:cNvPicPr>
          <p:nvPr/>
        </p:nvPicPr>
        <p:blipFill>
          <a:blip r:embed="rId4"/>
          <a:stretch>
            <a:fillRect/>
          </a:stretch>
        </p:blipFill>
        <p:spPr>
          <a:xfrm>
            <a:off x="5357818" y="3214686"/>
            <a:ext cx="3033713" cy="3033713"/>
          </a:xfrm>
          <a:prstGeom prst="round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11288"/>
          </a:xfrm>
        </p:spPr>
        <p:txBody>
          <a:bodyPr>
            <a:normAutofit/>
          </a:bodyPr>
          <a:lstStyle/>
          <a:p>
            <a:r>
              <a:rPr lang="fr-FR" sz="2800" dirty="0" smtClean="0">
                <a:latin typeface="Arial" pitchFamily="34" charset="0"/>
                <a:cs typeface="Arial" pitchFamily="34" charset="0"/>
              </a:rPr>
              <a:t>4). De quelle année date la loi qui a substitué à la Corse le statut administratif particulier ?</a:t>
            </a:r>
            <a:r>
              <a:rPr lang="ru-RU" sz="2800" dirty="0" smtClean="0">
                <a:latin typeface="Arial" pitchFamily="34" charset="0"/>
                <a:cs typeface="Arial" pitchFamily="34" charset="0"/>
              </a:rPr>
              <a:t/>
            </a:r>
            <a:br>
              <a:rPr lang="ru-RU" sz="2800" dirty="0" smtClean="0">
                <a:latin typeface="Arial" pitchFamily="34" charset="0"/>
                <a:cs typeface="Arial" pitchFamily="34" charset="0"/>
              </a:rPr>
            </a:br>
            <a:endParaRPr lang="ru-RU" sz="2800" dirty="0">
              <a:latin typeface="Arial" pitchFamily="34" charset="0"/>
              <a:cs typeface="Arial" pitchFamily="34" charset="0"/>
            </a:endParaRPr>
          </a:p>
        </p:txBody>
      </p:sp>
      <p:sp>
        <p:nvSpPr>
          <p:cNvPr id="3" name="Содержимое 2"/>
          <p:cNvSpPr>
            <a:spLocks noGrp="1"/>
          </p:cNvSpPr>
          <p:nvPr>
            <p:ph idx="1"/>
          </p:nvPr>
        </p:nvSpPr>
        <p:spPr/>
        <p:txBody>
          <a:bodyPr/>
          <a:lstStyle/>
          <a:p>
            <a:r>
              <a:rPr lang="fr-FR" sz="2800" dirty="0" smtClean="0">
                <a:solidFill>
                  <a:schemeClr val="tx1"/>
                </a:solidFill>
                <a:hlinkClick r:id="rId2" action="ppaction://hlinksldjump"/>
              </a:rPr>
              <a:t>a. 1735</a:t>
            </a:r>
            <a:endParaRPr lang="ru-RU" sz="2800" dirty="0" smtClean="0">
              <a:solidFill>
                <a:schemeClr val="tx1"/>
              </a:solidFill>
            </a:endParaRPr>
          </a:p>
          <a:p>
            <a:r>
              <a:rPr lang="fr-FR" sz="2800" dirty="0" smtClean="0">
                <a:solidFill>
                  <a:schemeClr val="tx1"/>
                </a:solidFill>
                <a:hlinkClick r:id="rId2" action="ppaction://hlinksldjump"/>
              </a:rPr>
              <a:t>b. 1944</a:t>
            </a:r>
            <a:endParaRPr lang="ru-RU" sz="2800" dirty="0" smtClean="0">
              <a:solidFill>
                <a:schemeClr val="tx1"/>
              </a:solidFill>
            </a:endParaRPr>
          </a:p>
          <a:p>
            <a:r>
              <a:rPr lang="fr-FR" sz="2800" dirty="0" smtClean="0">
                <a:solidFill>
                  <a:schemeClr val="tx1"/>
                </a:solidFill>
                <a:hlinkClick r:id="rId3" action="ppaction://hlinksldjump"/>
              </a:rPr>
              <a:t>c. 1991</a:t>
            </a:r>
            <a:endParaRPr lang="ru-RU" sz="2800" dirty="0" smtClean="0">
              <a:solidFill>
                <a:schemeClr val="tx1"/>
              </a:solidFill>
            </a:endParaRPr>
          </a:p>
          <a:p>
            <a:endParaRPr lang="ru-RU" dirty="0"/>
          </a:p>
        </p:txBody>
      </p:sp>
      <p:pic>
        <p:nvPicPr>
          <p:cNvPr id="5" name="Рисунок 4" descr="Рисунок1.jpg"/>
          <p:cNvPicPr>
            <a:picLocks noChangeAspect="1"/>
          </p:cNvPicPr>
          <p:nvPr/>
        </p:nvPicPr>
        <p:blipFill>
          <a:blip r:embed="rId4"/>
          <a:stretch>
            <a:fillRect/>
          </a:stretch>
        </p:blipFill>
        <p:spPr>
          <a:xfrm>
            <a:off x="4429124" y="2714620"/>
            <a:ext cx="3357586" cy="2858173"/>
          </a:xfrm>
          <a:prstGeom prst="round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4638"/>
            <a:ext cx="8786874" cy="1582726"/>
          </a:xfrm>
        </p:spPr>
        <p:txBody>
          <a:bodyPr>
            <a:normAutofit fontScale="90000"/>
          </a:bodyPr>
          <a:lstStyle/>
          <a:p>
            <a:r>
              <a:rPr lang="fr-FR" sz="3100" dirty="0" smtClean="0">
                <a:latin typeface="Arial" pitchFamily="34" charset="0"/>
                <a:cs typeface="Arial" pitchFamily="34" charset="0"/>
              </a:rPr>
              <a:t>5). La culture corse est plus proche de celle de…</a:t>
            </a:r>
            <a:r>
              <a:rPr lang="ru-RU" dirty="0" smtClean="0"/>
              <a:t/>
            </a:r>
            <a:br>
              <a:rPr lang="ru-RU" dirty="0" smtClean="0"/>
            </a:br>
            <a:endParaRPr lang="ru-RU" dirty="0"/>
          </a:p>
        </p:txBody>
      </p:sp>
      <p:sp>
        <p:nvSpPr>
          <p:cNvPr id="3" name="Содержимое 2"/>
          <p:cNvSpPr>
            <a:spLocks noGrp="1"/>
          </p:cNvSpPr>
          <p:nvPr>
            <p:ph idx="1"/>
          </p:nvPr>
        </p:nvSpPr>
        <p:spPr>
          <a:xfrm>
            <a:off x="457200" y="2143116"/>
            <a:ext cx="8229600" cy="3983047"/>
          </a:xfrm>
        </p:spPr>
        <p:txBody>
          <a:bodyPr>
            <a:normAutofit/>
          </a:bodyPr>
          <a:lstStyle/>
          <a:p>
            <a:r>
              <a:rPr lang="fr-FR" sz="2800" dirty="0" smtClean="0">
                <a:solidFill>
                  <a:schemeClr val="tx1"/>
                </a:solidFill>
                <a:hlinkClick r:id="rId2" action="ppaction://hlinksldjump"/>
              </a:rPr>
              <a:t>a. </a:t>
            </a:r>
            <a:r>
              <a:rPr lang="fr-FR" sz="2800" dirty="0" smtClean="0">
                <a:solidFill>
                  <a:schemeClr val="tx1"/>
                </a:solidFill>
                <a:hlinkClick r:id="rId2" action="ppaction://hlinksldjump"/>
              </a:rPr>
              <a:t> la </a:t>
            </a:r>
            <a:r>
              <a:rPr lang="fr-FR" sz="2800" dirty="0" smtClean="0">
                <a:solidFill>
                  <a:schemeClr val="tx1"/>
                </a:solidFill>
                <a:hlinkClick r:id="rId2" action="ppaction://hlinksldjump"/>
              </a:rPr>
              <a:t>Provence</a:t>
            </a:r>
            <a:endParaRPr lang="ru-RU" sz="2800" dirty="0" smtClean="0">
              <a:solidFill>
                <a:schemeClr val="tx1"/>
              </a:solidFill>
            </a:endParaRPr>
          </a:p>
          <a:p>
            <a:r>
              <a:rPr lang="fr-FR" sz="2800" dirty="0" smtClean="0">
                <a:solidFill>
                  <a:schemeClr val="tx1"/>
                </a:solidFill>
                <a:hlinkClick r:id="rId2" action="ppaction://hlinksldjump"/>
              </a:rPr>
              <a:t>b. </a:t>
            </a:r>
            <a:r>
              <a:rPr lang="fr-FR" sz="2800" dirty="0" smtClean="0">
                <a:solidFill>
                  <a:schemeClr val="tx1"/>
                </a:solidFill>
                <a:hlinkClick r:id="rId2" action="ppaction://hlinksldjump"/>
              </a:rPr>
              <a:t> la </a:t>
            </a:r>
            <a:r>
              <a:rPr lang="fr-FR" sz="2800" dirty="0" smtClean="0">
                <a:solidFill>
                  <a:schemeClr val="tx1"/>
                </a:solidFill>
                <a:hlinkClick r:id="rId2" action="ppaction://hlinksldjump"/>
              </a:rPr>
              <a:t>France</a:t>
            </a:r>
            <a:endParaRPr lang="ru-RU" sz="2800" dirty="0" smtClean="0">
              <a:solidFill>
                <a:schemeClr val="tx1"/>
              </a:solidFill>
            </a:endParaRPr>
          </a:p>
          <a:p>
            <a:r>
              <a:rPr lang="fr-FR" sz="2800" dirty="0" smtClean="0">
                <a:solidFill>
                  <a:schemeClr val="tx1"/>
                </a:solidFill>
                <a:hlinkClick r:id="rId3" action="ppaction://hlinksldjump"/>
              </a:rPr>
              <a:t>c. </a:t>
            </a:r>
            <a:r>
              <a:rPr lang="fr-FR" sz="2800" dirty="0" smtClean="0">
                <a:solidFill>
                  <a:schemeClr val="tx1"/>
                </a:solidFill>
                <a:hlinkClick r:id="rId3" action="ppaction://hlinksldjump"/>
              </a:rPr>
              <a:t> l’Italie</a:t>
            </a:r>
            <a:endParaRPr lang="ru-RU" sz="2800" dirty="0">
              <a:solidFill>
                <a:schemeClr val="tx1"/>
              </a:solidFill>
            </a:endParaRPr>
          </a:p>
        </p:txBody>
      </p:sp>
      <p:pic>
        <p:nvPicPr>
          <p:cNvPr id="4" name="Рисунок 3" descr="la-corse-dans-la-mediterranee.jpg"/>
          <p:cNvPicPr>
            <a:picLocks noChangeAspect="1"/>
          </p:cNvPicPr>
          <p:nvPr/>
        </p:nvPicPr>
        <p:blipFill>
          <a:blip r:embed="rId4" cstate="print"/>
          <a:stretch>
            <a:fillRect/>
          </a:stretch>
        </p:blipFill>
        <p:spPr>
          <a:xfrm>
            <a:off x="5572132" y="3500438"/>
            <a:ext cx="2074635" cy="1809228"/>
          </a:xfrm>
          <a:prstGeom prst="round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39850"/>
          </a:xfrm>
        </p:spPr>
        <p:txBody>
          <a:bodyPr>
            <a:normAutofit fontScale="90000"/>
          </a:bodyPr>
          <a:lstStyle/>
          <a:p>
            <a:r>
              <a:rPr lang="fr-FR" sz="3100" dirty="0" smtClean="0">
                <a:latin typeface="Arial" pitchFamily="34" charset="0"/>
                <a:cs typeface="Arial" pitchFamily="34" charset="0"/>
              </a:rPr>
              <a:t>6). La langue régionale corse est une langue issue…</a:t>
            </a:r>
            <a:r>
              <a:rPr lang="ru-RU" dirty="0" smtClean="0"/>
              <a:t/>
            </a:r>
            <a:br>
              <a:rPr lang="ru-RU" dirty="0" smtClean="0"/>
            </a:br>
            <a:endParaRPr lang="ru-RU" dirty="0"/>
          </a:p>
        </p:txBody>
      </p:sp>
      <p:sp>
        <p:nvSpPr>
          <p:cNvPr id="3" name="Содержимое 2"/>
          <p:cNvSpPr>
            <a:spLocks noGrp="1"/>
          </p:cNvSpPr>
          <p:nvPr>
            <p:ph idx="1"/>
          </p:nvPr>
        </p:nvSpPr>
        <p:spPr>
          <a:xfrm>
            <a:off x="457200" y="2285992"/>
            <a:ext cx="8229600" cy="3840171"/>
          </a:xfrm>
        </p:spPr>
        <p:txBody>
          <a:bodyPr/>
          <a:lstStyle/>
          <a:p>
            <a:r>
              <a:rPr lang="fr-FR" sz="2800" dirty="0" smtClean="0">
                <a:solidFill>
                  <a:schemeClr val="tx1"/>
                </a:solidFill>
                <a:hlinkClick r:id="rId2" action="ppaction://hlinksldjump"/>
              </a:rPr>
              <a:t>a. du grec</a:t>
            </a:r>
            <a:endParaRPr lang="ru-RU" sz="2800" dirty="0" smtClean="0">
              <a:solidFill>
                <a:schemeClr val="tx1"/>
              </a:solidFill>
            </a:endParaRPr>
          </a:p>
          <a:p>
            <a:r>
              <a:rPr lang="fr-FR" sz="2800" dirty="0" smtClean="0">
                <a:solidFill>
                  <a:schemeClr val="tx1"/>
                </a:solidFill>
                <a:hlinkClick r:id="rId3" action="ppaction://hlinksldjump"/>
              </a:rPr>
              <a:t>b. du toscan</a:t>
            </a:r>
            <a:endParaRPr lang="ru-RU" sz="2800" dirty="0" smtClean="0">
              <a:solidFill>
                <a:schemeClr val="tx1"/>
              </a:solidFill>
            </a:endParaRPr>
          </a:p>
          <a:p>
            <a:r>
              <a:rPr lang="fr-FR" sz="2800" dirty="0" smtClean="0">
                <a:solidFill>
                  <a:schemeClr val="tx1"/>
                </a:solidFill>
                <a:hlinkClick r:id="rId2" action="ppaction://hlinksldjump"/>
              </a:rPr>
              <a:t>c. de l’arabe</a:t>
            </a:r>
            <a:endParaRPr lang="ru-RU" sz="2800" dirty="0" smtClean="0">
              <a:solidFill>
                <a:schemeClr val="tx1"/>
              </a:solidFill>
            </a:endParaRPr>
          </a:p>
          <a:p>
            <a:endParaRPr lang="ru-RU" dirty="0"/>
          </a:p>
        </p:txBody>
      </p:sp>
      <p:pic>
        <p:nvPicPr>
          <p:cNvPr id="4" name="Рисунок 3" descr="Corse Dio vi salve Regina.jpg"/>
          <p:cNvPicPr>
            <a:picLocks noChangeAspect="1"/>
          </p:cNvPicPr>
          <p:nvPr/>
        </p:nvPicPr>
        <p:blipFill>
          <a:blip r:embed="rId4"/>
          <a:srcRect b="34091"/>
          <a:stretch>
            <a:fillRect/>
          </a:stretch>
        </p:blipFill>
        <p:spPr>
          <a:xfrm>
            <a:off x="4643438" y="2928934"/>
            <a:ext cx="3508384" cy="3270321"/>
          </a:xfrm>
          <a:prstGeom prst="round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54230"/>
          </a:xfrm>
        </p:spPr>
        <p:txBody>
          <a:bodyPr>
            <a:normAutofit/>
          </a:bodyPr>
          <a:lstStyle/>
          <a:p>
            <a:r>
              <a:rPr lang="fr-FR" sz="2800" dirty="0" smtClean="0">
                <a:latin typeface="Arial" pitchFamily="34" charset="0"/>
                <a:cs typeface="Arial" pitchFamily="34" charset="0"/>
              </a:rPr>
              <a:t>7). Quel personage historique a fait de la Corse symbole d’une nation indépendante </a:t>
            </a:r>
            <a:r>
              <a:rPr lang="fr-FR" sz="2800" dirty="0" smtClean="0">
                <a:latin typeface="Arial" pitchFamily="34" charset="0"/>
                <a:cs typeface="Arial" pitchFamily="34" charset="0"/>
              </a:rPr>
              <a:t/>
            </a:r>
            <a:br>
              <a:rPr lang="fr-FR" sz="2800" dirty="0" smtClean="0">
                <a:latin typeface="Arial" pitchFamily="34" charset="0"/>
                <a:cs typeface="Arial" pitchFamily="34" charset="0"/>
              </a:rPr>
            </a:br>
            <a:r>
              <a:rPr lang="fr-FR" sz="2800" dirty="0" smtClean="0">
                <a:latin typeface="Arial" pitchFamily="34" charset="0"/>
                <a:cs typeface="Arial" pitchFamily="34" charset="0"/>
              </a:rPr>
              <a:t>au </a:t>
            </a:r>
            <a:r>
              <a:rPr lang="fr-FR" sz="2800" dirty="0" smtClean="0">
                <a:latin typeface="Arial" pitchFamily="34" charset="0"/>
                <a:cs typeface="Arial" pitchFamily="34" charset="0"/>
              </a:rPr>
              <a:t>XVIII</a:t>
            </a:r>
            <a:r>
              <a:rPr lang="fr-FR" sz="2800" baseline="30000" dirty="0" smtClean="0">
                <a:latin typeface="Arial" pitchFamily="34" charset="0"/>
                <a:cs typeface="Arial" pitchFamily="34" charset="0"/>
              </a:rPr>
              <a:t>e</a:t>
            </a:r>
            <a:r>
              <a:rPr lang="fr-FR" sz="2800" dirty="0" smtClean="0">
                <a:latin typeface="Arial" pitchFamily="34" charset="0"/>
                <a:cs typeface="Arial" pitchFamily="34" charset="0"/>
              </a:rPr>
              <a:t> siècle ?</a:t>
            </a:r>
            <a:r>
              <a:rPr lang="ru-RU" dirty="0" smtClean="0"/>
              <a:t/>
            </a:r>
            <a:br>
              <a:rPr lang="ru-RU" dirty="0" smtClean="0"/>
            </a:br>
            <a:endParaRPr lang="ru-RU" dirty="0"/>
          </a:p>
        </p:txBody>
      </p:sp>
      <p:sp>
        <p:nvSpPr>
          <p:cNvPr id="3" name="Содержимое 2"/>
          <p:cNvSpPr>
            <a:spLocks noGrp="1"/>
          </p:cNvSpPr>
          <p:nvPr>
            <p:ph idx="1"/>
          </p:nvPr>
        </p:nvSpPr>
        <p:spPr>
          <a:xfrm>
            <a:off x="457200" y="2357430"/>
            <a:ext cx="8229600" cy="3768733"/>
          </a:xfrm>
        </p:spPr>
        <p:txBody>
          <a:bodyPr>
            <a:normAutofit/>
          </a:bodyPr>
          <a:lstStyle/>
          <a:p>
            <a:r>
              <a:rPr lang="fr-FR" sz="2800" dirty="0" smtClean="0">
                <a:solidFill>
                  <a:schemeClr val="tx1"/>
                </a:solidFill>
                <a:hlinkClick r:id="rId2" action="ppaction://hlinksldjump"/>
              </a:rPr>
              <a:t>a. Napoléon Bonaparte</a:t>
            </a:r>
            <a:r>
              <a:rPr lang="fr-FR" sz="2800" dirty="0" smtClean="0">
                <a:solidFill>
                  <a:schemeClr val="tx1"/>
                </a:solidFill>
              </a:rPr>
              <a:t> </a:t>
            </a:r>
            <a:endParaRPr lang="ru-RU" sz="2800" dirty="0" smtClean="0">
              <a:solidFill>
                <a:schemeClr val="tx1"/>
              </a:solidFill>
            </a:endParaRPr>
          </a:p>
          <a:p>
            <a:r>
              <a:rPr lang="fr-FR" sz="2800" dirty="0" smtClean="0">
                <a:solidFill>
                  <a:schemeClr val="tx1"/>
                </a:solidFill>
                <a:hlinkClick r:id="rId3" action="ppaction://hlinksldjump"/>
              </a:rPr>
              <a:t>b. Pascal Paoli</a:t>
            </a:r>
            <a:endParaRPr lang="ru-RU" sz="2800" dirty="0" smtClean="0">
              <a:solidFill>
                <a:schemeClr val="tx1"/>
              </a:solidFill>
            </a:endParaRPr>
          </a:p>
          <a:p>
            <a:r>
              <a:rPr lang="fr-FR" sz="2800" dirty="0" smtClean="0">
                <a:solidFill>
                  <a:schemeClr val="tx1"/>
                </a:solidFill>
                <a:hlinkClick r:id="rId2" action="ppaction://hlinksldjump"/>
              </a:rPr>
              <a:t>c. Joseph Fesch</a:t>
            </a:r>
            <a:endParaRPr lang="ru-RU" sz="2800" dirty="0">
              <a:solidFill>
                <a:schemeClr val="tx1"/>
              </a:solidFill>
            </a:endParaRPr>
          </a:p>
        </p:txBody>
      </p:sp>
      <p:pic>
        <p:nvPicPr>
          <p:cNvPr id="4" name="Рисунок 3" descr="drapeau-corse.jpg"/>
          <p:cNvPicPr>
            <a:picLocks noChangeAspect="1"/>
          </p:cNvPicPr>
          <p:nvPr/>
        </p:nvPicPr>
        <p:blipFill>
          <a:blip r:embed="rId4" cstate="print"/>
          <a:stretch>
            <a:fillRect/>
          </a:stretch>
        </p:blipFill>
        <p:spPr>
          <a:xfrm>
            <a:off x="6072198" y="3929066"/>
            <a:ext cx="1476362" cy="1476362"/>
          </a:xfrm>
          <a:prstGeom prst="round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82726"/>
          </a:xfrm>
        </p:spPr>
        <p:txBody>
          <a:bodyPr>
            <a:normAutofit fontScale="90000"/>
          </a:bodyPr>
          <a:lstStyle/>
          <a:p>
            <a:r>
              <a:rPr lang="fr-FR" sz="3100" dirty="0" smtClean="0">
                <a:latin typeface="Arial" pitchFamily="34" charset="0"/>
                <a:cs typeface="Arial" pitchFamily="34" charset="0"/>
              </a:rPr>
              <a:t>8). Jusqu’à 1975 la Corse formait un département de la région française...</a:t>
            </a:r>
            <a:r>
              <a:rPr lang="ru-RU" dirty="0" smtClean="0"/>
              <a:t/>
            </a:r>
            <a:br>
              <a:rPr lang="ru-RU" dirty="0" smtClean="0"/>
            </a:br>
            <a:endParaRPr lang="ru-RU" dirty="0"/>
          </a:p>
        </p:txBody>
      </p:sp>
      <p:sp>
        <p:nvSpPr>
          <p:cNvPr id="3" name="Содержимое 2"/>
          <p:cNvSpPr>
            <a:spLocks noGrp="1"/>
          </p:cNvSpPr>
          <p:nvPr>
            <p:ph idx="1"/>
          </p:nvPr>
        </p:nvSpPr>
        <p:spPr>
          <a:xfrm>
            <a:off x="457200" y="2500306"/>
            <a:ext cx="8229600" cy="3625857"/>
          </a:xfrm>
        </p:spPr>
        <p:txBody>
          <a:bodyPr/>
          <a:lstStyle/>
          <a:p>
            <a:r>
              <a:rPr lang="fr-FR" sz="2800" dirty="0" smtClean="0">
                <a:solidFill>
                  <a:schemeClr val="tx1"/>
                </a:solidFill>
                <a:hlinkClick r:id="rId2" action="ppaction://hlinksldjump"/>
              </a:rPr>
              <a:t>a. Provence-Alpes-Cotê-d’Azur</a:t>
            </a:r>
            <a:endParaRPr lang="ru-RU" sz="2800" dirty="0" smtClean="0">
              <a:solidFill>
                <a:schemeClr val="tx1"/>
              </a:solidFill>
            </a:endParaRPr>
          </a:p>
          <a:p>
            <a:r>
              <a:rPr lang="fr-FR" sz="2800" dirty="0" smtClean="0">
                <a:solidFill>
                  <a:schemeClr val="tx1"/>
                </a:solidFill>
                <a:hlinkClick r:id="rId3" action="ppaction://hlinksldjump"/>
              </a:rPr>
              <a:t>b. Languedoc Roussillon</a:t>
            </a:r>
            <a:endParaRPr lang="ru-RU" sz="2800" dirty="0" smtClean="0">
              <a:solidFill>
                <a:schemeClr val="tx1"/>
              </a:solidFill>
            </a:endParaRPr>
          </a:p>
          <a:p>
            <a:r>
              <a:rPr lang="fr-FR" sz="2800" dirty="0" smtClean="0">
                <a:solidFill>
                  <a:schemeClr val="tx1"/>
                </a:solidFill>
                <a:hlinkClick r:id="rId3" action="ppaction://hlinksldjump"/>
              </a:rPr>
              <a:t>c. </a:t>
            </a:r>
            <a:r>
              <a:rPr lang="en-US" sz="2800" dirty="0" smtClean="0">
                <a:solidFill>
                  <a:schemeClr val="tx1"/>
                </a:solidFill>
                <a:hlinkClick r:id="rId3" action="ppaction://hlinksldjump"/>
              </a:rPr>
              <a:t>Midi-</a:t>
            </a:r>
            <a:r>
              <a:rPr lang="fr-FR" sz="2800" dirty="0" smtClean="0">
                <a:solidFill>
                  <a:schemeClr val="tx1"/>
                </a:solidFill>
                <a:hlinkClick r:id="rId3" action="ppaction://hlinksldjump"/>
              </a:rPr>
              <a:t>Pyrènèes</a:t>
            </a:r>
            <a:endParaRPr lang="ru-RU" sz="2800" dirty="0" smtClean="0">
              <a:solidFill>
                <a:schemeClr val="tx1"/>
              </a:solidFill>
            </a:endParaRPr>
          </a:p>
          <a:p>
            <a:endParaRPr lang="ru-RU" dirty="0"/>
          </a:p>
        </p:txBody>
      </p:sp>
      <p:pic>
        <p:nvPicPr>
          <p:cNvPr id="5" name="Рисунок 4" descr="carte_v17.jpg"/>
          <p:cNvPicPr>
            <a:picLocks noChangeAspect="1"/>
          </p:cNvPicPr>
          <p:nvPr/>
        </p:nvPicPr>
        <p:blipFill>
          <a:blip r:embed="rId4"/>
          <a:srcRect b="5000"/>
          <a:stretch>
            <a:fillRect/>
          </a:stretch>
        </p:blipFill>
        <p:spPr>
          <a:xfrm>
            <a:off x="5429256" y="3337209"/>
            <a:ext cx="3124198" cy="2901674"/>
          </a:xfrm>
          <a:prstGeom prst="round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54164"/>
          </a:xfrm>
        </p:spPr>
        <p:txBody>
          <a:bodyPr>
            <a:normAutofit/>
          </a:bodyPr>
          <a:lstStyle/>
          <a:p>
            <a:r>
              <a:rPr lang="fr-FR" sz="3100" dirty="0" smtClean="0">
                <a:latin typeface="Arial" pitchFamily="34" charset="0"/>
                <a:cs typeface="Arial" pitchFamily="34" charset="0"/>
              </a:rPr>
              <a:t>9). La formation des buissons xériques très répandus en Corse s’appelle…</a:t>
            </a:r>
            <a:r>
              <a:rPr lang="ru-RU" dirty="0" smtClean="0"/>
              <a:t/>
            </a:r>
            <a:br>
              <a:rPr lang="ru-RU" dirty="0" smtClean="0"/>
            </a:br>
            <a:endParaRPr lang="ru-RU" dirty="0"/>
          </a:p>
        </p:txBody>
      </p:sp>
      <p:sp>
        <p:nvSpPr>
          <p:cNvPr id="3" name="Содержимое 2"/>
          <p:cNvSpPr>
            <a:spLocks noGrp="1"/>
          </p:cNvSpPr>
          <p:nvPr>
            <p:ph idx="1"/>
          </p:nvPr>
        </p:nvSpPr>
        <p:spPr/>
        <p:txBody>
          <a:bodyPr/>
          <a:lstStyle/>
          <a:p>
            <a:r>
              <a:rPr lang="fr-FR" sz="2800" dirty="0" smtClean="0">
                <a:solidFill>
                  <a:schemeClr val="tx1"/>
                </a:solidFill>
                <a:hlinkClick r:id="rId2" action="ppaction://hlinksldjump"/>
              </a:rPr>
              <a:t>a. la forêt</a:t>
            </a:r>
            <a:endParaRPr lang="ru-RU" sz="2800" dirty="0" smtClean="0">
              <a:solidFill>
                <a:schemeClr val="tx1"/>
              </a:solidFill>
            </a:endParaRPr>
          </a:p>
          <a:p>
            <a:r>
              <a:rPr lang="fr-FR" sz="2800" dirty="0" smtClean="0">
                <a:solidFill>
                  <a:schemeClr val="tx1"/>
                </a:solidFill>
                <a:hlinkClick r:id="rId3" action="ppaction://hlinksldjump"/>
              </a:rPr>
              <a:t>b. le maquis</a:t>
            </a:r>
            <a:r>
              <a:rPr lang="fr-FR" sz="2800" dirty="0" smtClean="0">
                <a:solidFill>
                  <a:schemeClr val="tx1"/>
                </a:solidFill>
              </a:rPr>
              <a:t> </a:t>
            </a:r>
            <a:endParaRPr lang="ru-RU" sz="2800" dirty="0" smtClean="0">
              <a:solidFill>
                <a:schemeClr val="tx1"/>
              </a:solidFill>
            </a:endParaRPr>
          </a:p>
          <a:p>
            <a:r>
              <a:rPr lang="fr-FR" sz="2800" dirty="0" smtClean="0">
                <a:solidFill>
                  <a:schemeClr val="tx1"/>
                </a:solidFill>
                <a:hlinkClick r:id="rId2" action="ppaction://hlinksldjump"/>
              </a:rPr>
              <a:t>c. l’archipel</a:t>
            </a:r>
            <a:endParaRPr lang="ru-RU" sz="2800" dirty="0" smtClean="0">
              <a:solidFill>
                <a:schemeClr val="tx1"/>
              </a:solidFill>
            </a:endParaRPr>
          </a:p>
          <a:p>
            <a:endParaRPr lang="ru-RU" dirty="0"/>
          </a:p>
        </p:txBody>
      </p:sp>
      <p:pic>
        <p:nvPicPr>
          <p:cNvPr id="4" name="Рисунок 3" descr="DSCN3994.jpg"/>
          <p:cNvPicPr>
            <a:picLocks noChangeAspect="1"/>
          </p:cNvPicPr>
          <p:nvPr/>
        </p:nvPicPr>
        <p:blipFill>
          <a:blip r:embed="rId4" cstate="print"/>
          <a:stretch>
            <a:fillRect/>
          </a:stretch>
        </p:blipFill>
        <p:spPr>
          <a:xfrm>
            <a:off x="4571999" y="3000372"/>
            <a:ext cx="3429023" cy="2571768"/>
          </a:xfrm>
          <a:prstGeom prst="round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68412"/>
          </a:xfrm>
        </p:spPr>
        <p:txBody>
          <a:bodyPr>
            <a:normAutofit/>
          </a:bodyPr>
          <a:lstStyle/>
          <a:p>
            <a:r>
              <a:rPr lang="fr-FR" sz="2800" dirty="0" smtClean="0">
                <a:latin typeface="Arial" pitchFamily="34" charset="0"/>
                <a:cs typeface="Arial" pitchFamily="34" charset="0"/>
              </a:rPr>
              <a:t>10). Quel fromage est produit en Corse ?</a:t>
            </a:r>
            <a:r>
              <a:rPr lang="ru-RU" sz="2800" dirty="0" smtClean="0">
                <a:latin typeface="Arial" pitchFamily="34" charset="0"/>
                <a:cs typeface="Arial" pitchFamily="34" charset="0"/>
              </a:rPr>
              <a:t/>
            </a:r>
            <a:br>
              <a:rPr lang="ru-RU" sz="2800" dirty="0" smtClean="0">
                <a:latin typeface="Arial" pitchFamily="34" charset="0"/>
                <a:cs typeface="Arial" pitchFamily="34" charset="0"/>
              </a:rPr>
            </a:br>
            <a:endParaRPr lang="ru-RU" sz="2800" dirty="0">
              <a:latin typeface="Arial" pitchFamily="34" charset="0"/>
              <a:cs typeface="Arial" pitchFamily="34" charset="0"/>
            </a:endParaRPr>
          </a:p>
        </p:txBody>
      </p:sp>
      <p:sp>
        <p:nvSpPr>
          <p:cNvPr id="3" name="Содержимое 2"/>
          <p:cNvSpPr>
            <a:spLocks noGrp="1"/>
          </p:cNvSpPr>
          <p:nvPr>
            <p:ph idx="1"/>
          </p:nvPr>
        </p:nvSpPr>
        <p:spPr/>
        <p:txBody>
          <a:bodyPr/>
          <a:lstStyle/>
          <a:p>
            <a:r>
              <a:rPr lang="fr-FR" sz="2800" dirty="0" smtClean="0">
                <a:solidFill>
                  <a:schemeClr val="tx1"/>
                </a:solidFill>
                <a:hlinkClick r:id="rId2" action="ppaction://hlinksldjump"/>
              </a:rPr>
              <a:t>a. le Camembert</a:t>
            </a:r>
            <a:endParaRPr lang="ru-RU" sz="2800" dirty="0" smtClean="0">
              <a:solidFill>
                <a:schemeClr val="tx1"/>
              </a:solidFill>
            </a:endParaRPr>
          </a:p>
          <a:p>
            <a:r>
              <a:rPr lang="fr-FR" sz="2800" dirty="0" smtClean="0">
                <a:solidFill>
                  <a:schemeClr val="tx1"/>
                </a:solidFill>
                <a:hlinkClick r:id="rId3" action="ppaction://hlinksldjump"/>
              </a:rPr>
              <a:t>b. le Brocciu</a:t>
            </a:r>
            <a:endParaRPr lang="ru-RU" sz="2800" dirty="0" smtClean="0">
              <a:solidFill>
                <a:schemeClr val="tx1"/>
              </a:solidFill>
            </a:endParaRPr>
          </a:p>
          <a:p>
            <a:r>
              <a:rPr lang="fr-FR" sz="2800" dirty="0" smtClean="0">
                <a:solidFill>
                  <a:schemeClr val="tx1"/>
                </a:solidFill>
                <a:hlinkClick r:id="rId2" action="ppaction://hlinksldjump"/>
              </a:rPr>
              <a:t>c. le Parmesan</a:t>
            </a:r>
            <a:endParaRPr lang="ru-RU" sz="2800" dirty="0" smtClean="0">
              <a:solidFill>
                <a:schemeClr val="tx1"/>
              </a:solidFill>
            </a:endParaRPr>
          </a:p>
          <a:p>
            <a:endParaRPr lang="ru-RU" dirty="0"/>
          </a:p>
        </p:txBody>
      </p:sp>
      <p:pic>
        <p:nvPicPr>
          <p:cNvPr id="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857752" y="3214686"/>
            <a:ext cx="3009993" cy="2410392"/>
          </a:xfrm>
          <a:prstGeom prst="round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736"/>
            <a:ext cx="8229600" cy="1143000"/>
          </a:xfrm>
        </p:spPr>
        <p:txBody>
          <a:bodyPr/>
          <a:lstStyle/>
          <a:p>
            <a:pPr algn="ctr"/>
            <a:r>
              <a:rPr lang="fr-FR" dirty="0" smtClean="0">
                <a:solidFill>
                  <a:srgbClr val="002060"/>
                </a:solidFill>
                <a:latin typeface="Algerian" pitchFamily="82" charset="0"/>
              </a:rPr>
              <a:t>C’est faux!</a:t>
            </a:r>
            <a:endParaRPr lang="ru-RU" dirty="0">
              <a:solidFill>
                <a:srgbClr val="002060"/>
              </a:solidFill>
            </a:endParaRPr>
          </a:p>
        </p:txBody>
      </p:sp>
      <p:pic>
        <p:nvPicPr>
          <p:cNvPr id="10" name="Содержимое 9" descr="1509983_10206689434381379_3205317627629796161_n.jpg"/>
          <p:cNvPicPr>
            <a:picLocks noGrp="1" noChangeAspect="1"/>
          </p:cNvPicPr>
          <p:nvPr>
            <p:ph idx="1"/>
          </p:nvPr>
        </p:nvPicPr>
        <p:blipFill>
          <a:blip r:embed="rId2"/>
          <a:stretch>
            <a:fillRect/>
          </a:stretch>
        </p:blipFill>
        <p:spPr>
          <a:xfrm>
            <a:off x="3286116" y="3500438"/>
            <a:ext cx="2786082" cy="2501669"/>
          </a:xfrm>
        </p:spPr>
      </p:pic>
      <p:sp>
        <p:nvSpPr>
          <p:cNvPr id="11" name="Управляющая кнопка: назад 10">
            <a:hlinkClick r:id="" action="ppaction://hlinkshowjump?jump=lastslideviewed" highlightClick="1"/>
          </p:cNvPr>
          <p:cNvSpPr/>
          <p:nvPr/>
        </p:nvSpPr>
        <p:spPr>
          <a:xfrm>
            <a:off x="857224" y="5786454"/>
            <a:ext cx="785818" cy="57150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2725734"/>
          </a:xfrm>
        </p:spPr>
        <p:txBody>
          <a:bodyPr>
            <a:normAutofit/>
          </a:bodyPr>
          <a:lstStyle/>
          <a:p>
            <a:pPr algn="ctr"/>
            <a:r>
              <a:rPr lang="fr-FR" dirty="0" smtClean="0">
                <a:solidFill>
                  <a:srgbClr val="7030A0"/>
                </a:solidFill>
                <a:latin typeface="Algerian" pitchFamily="82" charset="0"/>
              </a:rPr>
              <a:t>BRAVO !  </a:t>
            </a:r>
            <a:br>
              <a:rPr lang="fr-FR" dirty="0" smtClean="0">
                <a:solidFill>
                  <a:srgbClr val="7030A0"/>
                </a:solidFill>
                <a:latin typeface="Algerian" pitchFamily="82" charset="0"/>
              </a:rPr>
            </a:br>
            <a:r>
              <a:rPr lang="fr-FR" dirty="0" smtClean="0">
                <a:solidFill>
                  <a:srgbClr val="7030A0"/>
                </a:solidFill>
                <a:latin typeface="Algerian" pitchFamily="82" charset="0"/>
              </a:rPr>
              <a:t>MERCI !</a:t>
            </a:r>
            <a:endParaRPr lang="ru-RU" dirty="0">
              <a:solidFill>
                <a:srgbClr val="7030A0"/>
              </a:solidFill>
            </a:endParaRPr>
          </a:p>
        </p:txBody>
      </p:sp>
      <p:pic>
        <p:nvPicPr>
          <p:cNvPr id="7" name="Рисунок 6" descr="VF70mXFvw9vArCdV2K2_H222AKw@640x520.gif"/>
          <p:cNvPicPr>
            <a:picLocks noChangeAspect="1"/>
          </p:cNvPicPr>
          <p:nvPr/>
        </p:nvPicPr>
        <p:blipFill>
          <a:blip r:embed="rId2" cstate="print"/>
          <a:stretch>
            <a:fillRect/>
          </a:stretch>
        </p:blipFill>
        <p:spPr>
          <a:xfrm>
            <a:off x="3357554" y="4357694"/>
            <a:ext cx="2547934" cy="207019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algn="ctr"/>
            <a:r>
              <a:rPr lang="fr-FR" dirty="0" smtClean="0">
                <a:solidFill>
                  <a:srgbClr val="00B050"/>
                </a:solidFill>
              </a:rPr>
              <a:t>La Corse était-elle toujours française?</a:t>
            </a:r>
            <a:endParaRPr lang="ru-RU" dirty="0">
              <a:solidFill>
                <a:srgbClr val="00B050"/>
              </a:solidFill>
            </a:endParaRPr>
          </a:p>
        </p:txBody>
      </p:sp>
      <p:graphicFrame>
        <p:nvGraphicFramePr>
          <p:cNvPr id="5" name="Таблица 4"/>
          <p:cNvGraphicFramePr>
            <a:graphicFrameLocks noGrp="1"/>
          </p:cNvGraphicFramePr>
          <p:nvPr/>
        </p:nvGraphicFramePr>
        <p:xfrm>
          <a:off x="928663" y="1571616"/>
          <a:ext cx="7215237" cy="4714901"/>
        </p:xfrm>
        <a:graphic>
          <a:graphicData uri="http://schemas.openxmlformats.org/drawingml/2006/table">
            <a:tbl>
              <a:tblPr/>
              <a:tblGrid>
                <a:gridCol w="2140629"/>
                <a:gridCol w="1239312"/>
                <a:gridCol w="3835296"/>
              </a:tblGrid>
              <a:tr h="336604">
                <a:tc>
                  <a:txBody>
                    <a:bodyPr/>
                    <a:lstStyle/>
                    <a:p>
                      <a:pPr>
                        <a:spcAft>
                          <a:spcPts val="0"/>
                        </a:spcAft>
                      </a:pPr>
                      <a:r>
                        <a:rPr lang="fr-FR" sz="1600" dirty="0" smtClean="0">
                          <a:latin typeface="Times New Roman"/>
                          <a:ea typeface="ArialMT"/>
                        </a:rPr>
                        <a:t>6000-2000 </a:t>
                      </a:r>
                      <a:r>
                        <a:rPr lang="fr-FR" sz="1600" dirty="0">
                          <a:latin typeface="Times New Roman"/>
                          <a:ea typeface="ArialMT"/>
                        </a:rPr>
                        <a:t>av. J.-C.</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a:t>
                      </a:r>
                      <a:r>
                        <a:rPr lang="ru-RU" sz="1600">
                          <a:latin typeface="Times New Roman"/>
                          <a:ea typeface="ArialMT"/>
                        </a:rPr>
                        <a:t>es "Torréens"</a:t>
                      </a:r>
                      <a:r>
                        <a:rPr lang="fr-FR" sz="1600">
                          <a:latin typeface="Times New Roman"/>
                          <a:ea typeface="ArialMT"/>
                        </a:rPr>
                        <a:t>- </a:t>
                      </a:r>
                      <a:r>
                        <a:rPr lang="ru-RU" sz="1600">
                          <a:latin typeface="Times New Roman"/>
                          <a:ea typeface="ArialMT"/>
                        </a:rPr>
                        <a:t>hommes préhistoriques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dirty="0">
                          <a:latin typeface="Times New Roman"/>
                          <a:ea typeface="ArialMT"/>
                        </a:rPr>
                        <a:t>vers 565 av. </a:t>
                      </a:r>
                      <a:r>
                        <a:rPr lang="ru-RU" sz="1600" dirty="0">
                          <a:latin typeface="Times New Roman"/>
                          <a:ea typeface="ArialMT"/>
                        </a:rPr>
                        <a:t>J.-C.</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dirty="0">
                          <a:latin typeface="Times New Roman"/>
                          <a:ea typeface="ArialMT"/>
                        </a:rPr>
                        <a:t>l</a:t>
                      </a:r>
                      <a:r>
                        <a:rPr lang="ru-RU" sz="1600" dirty="0" err="1">
                          <a:latin typeface="Times New Roman"/>
                          <a:ea typeface="ArialMT"/>
                        </a:rPr>
                        <a:t>es</a:t>
                      </a:r>
                      <a:r>
                        <a:rPr lang="ru-RU" sz="1600" dirty="0">
                          <a:latin typeface="Times New Roman"/>
                          <a:ea typeface="ArialMT"/>
                        </a:rPr>
                        <a:t> </a:t>
                      </a:r>
                      <a:r>
                        <a:rPr lang="ru-RU" sz="1600" dirty="0" err="1">
                          <a:latin typeface="Times New Roman"/>
                          <a:ea typeface="ArialMT"/>
                        </a:rPr>
                        <a:t>Grecs</a:t>
                      </a:r>
                      <a:r>
                        <a:rPr lang="fr-FR" sz="1600" dirty="0">
                          <a:latin typeface="Times New Roman"/>
                          <a:ea typeface="ArialMT"/>
                        </a:rPr>
                        <a:t> (</a:t>
                      </a:r>
                      <a:r>
                        <a:rPr lang="ru-RU" sz="1600" dirty="0">
                          <a:latin typeface="Times New Roman"/>
                          <a:ea typeface="ArialMT"/>
                        </a:rPr>
                        <a:t> les </a:t>
                      </a:r>
                      <a:r>
                        <a:rPr lang="ru-RU" sz="1600" dirty="0" err="1">
                          <a:latin typeface="Times New Roman"/>
                          <a:ea typeface="ArialMT"/>
                        </a:rPr>
                        <a:t>Phocéens</a:t>
                      </a:r>
                      <a:r>
                        <a:rPr lang="fr-FR" sz="1600" dirty="0">
                          <a:latin typeface="Times New Roman"/>
                          <a:ea typeface="ArialMT"/>
                        </a:rPr>
                        <a:t>)</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a:latin typeface="Times New Roman"/>
                          <a:ea typeface="ArialMT"/>
                        </a:rPr>
                        <a:t>vers </a:t>
                      </a:r>
                      <a:r>
                        <a:rPr lang="ru-RU" sz="1600">
                          <a:latin typeface="Times New Roman"/>
                          <a:ea typeface="ArialMT"/>
                        </a:rPr>
                        <a:t>540</a:t>
                      </a:r>
                      <a:r>
                        <a:rPr lang="fr-FR" sz="1600">
                          <a:latin typeface="Times New Roman"/>
                          <a:ea typeface="ArialMT"/>
                        </a:rPr>
                        <a:t>-</a:t>
                      </a:r>
                      <a:r>
                        <a:rPr lang="ru-RU" sz="1600">
                          <a:latin typeface="Times New Roman"/>
                          <a:ea typeface="ArialMT"/>
                        </a:rPr>
                        <a:t> av. J.-C.</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a:t>
                      </a:r>
                      <a:r>
                        <a:rPr lang="ru-RU" sz="1600">
                          <a:latin typeface="Times New Roman"/>
                          <a:ea typeface="ArialMT"/>
                        </a:rPr>
                        <a:t>es Étrusques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ru-RU" sz="1600" dirty="0" err="1">
                          <a:latin typeface="Times New Roman"/>
                          <a:ea typeface="ArialMT"/>
                        </a:rPr>
                        <a:t>vers</a:t>
                      </a:r>
                      <a:r>
                        <a:rPr lang="ru-RU" sz="1600" dirty="0">
                          <a:latin typeface="Times New Roman"/>
                          <a:ea typeface="ArialMT"/>
                        </a:rPr>
                        <a:t> 271 </a:t>
                      </a:r>
                      <a:r>
                        <a:rPr lang="ru-RU" sz="1600" dirty="0" err="1">
                          <a:latin typeface="Times New Roman"/>
                          <a:ea typeface="ArialMT"/>
                        </a:rPr>
                        <a:t>av</a:t>
                      </a:r>
                      <a:r>
                        <a:rPr lang="ru-RU" sz="1600" dirty="0">
                          <a:latin typeface="Times New Roman"/>
                          <a:ea typeface="ArialMT"/>
                        </a:rPr>
                        <a:t>. J.-C.</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600" dirty="0">
                          <a:latin typeface="Times New Roman"/>
                          <a:ea typeface="ArialMT"/>
                        </a:rPr>
                        <a:t>les Carthaginois</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419">
                <a:tc>
                  <a:txBody>
                    <a:bodyPr/>
                    <a:lstStyle/>
                    <a:p>
                      <a:pPr>
                        <a:spcAft>
                          <a:spcPts val="0"/>
                        </a:spcAft>
                      </a:pPr>
                      <a:r>
                        <a:rPr lang="fr-FR" sz="1600" dirty="0">
                          <a:latin typeface="Times New Roman"/>
                          <a:ea typeface="ArialMT"/>
                        </a:rPr>
                        <a:t>vers </a:t>
                      </a:r>
                      <a:r>
                        <a:rPr lang="ru-RU" sz="1600" dirty="0">
                          <a:latin typeface="Times New Roman"/>
                          <a:ea typeface="ArialMT"/>
                        </a:rPr>
                        <a:t>259 </a:t>
                      </a:r>
                      <a:r>
                        <a:rPr lang="ru-RU" sz="1600" dirty="0" err="1">
                          <a:latin typeface="Times New Roman"/>
                          <a:ea typeface="ArialMT"/>
                        </a:rPr>
                        <a:t>av</a:t>
                      </a:r>
                      <a:r>
                        <a:rPr lang="ru-RU" sz="1600" dirty="0">
                          <a:latin typeface="Times New Roman"/>
                          <a:ea typeface="ArialMT"/>
                        </a:rPr>
                        <a:t>. J.-C</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rPr>
                        <a:t>les Romains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ru-RU" sz="1600">
                          <a:latin typeface="Times New Roman"/>
                          <a:ea typeface="ArialMT"/>
                        </a:rPr>
                        <a:t>IIe siècle</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600" dirty="0">
                          <a:latin typeface="Times New Roman"/>
                          <a:ea typeface="ArialMT"/>
                        </a:rPr>
                        <a:t>les </a:t>
                      </a:r>
                      <a:r>
                        <a:rPr lang="ru-RU" sz="1600" dirty="0" err="1">
                          <a:latin typeface="Times New Roman"/>
                          <a:ea typeface="ArialMT"/>
                        </a:rPr>
                        <a:t>premiers</a:t>
                      </a:r>
                      <a:r>
                        <a:rPr lang="ru-RU" sz="1600" dirty="0">
                          <a:latin typeface="Times New Roman"/>
                          <a:ea typeface="ArialMT"/>
                        </a:rPr>
                        <a:t> missionnaires chrétiens</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a:latin typeface="Times New Roman"/>
                          <a:ea typeface="ArialMT"/>
                        </a:rPr>
                        <a:t>vers le </a:t>
                      </a:r>
                      <a:r>
                        <a:rPr lang="ru-RU" sz="1600">
                          <a:latin typeface="Times New Roman"/>
                          <a:ea typeface="ArialMT"/>
                        </a:rPr>
                        <a:t>Ve siècle</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a:t>
                      </a:r>
                      <a:r>
                        <a:rPr lang="ru-RU" sz="1600">
                          <a:latin typeface="Times New Roman"/>
                          <a:ea typeface="ArialMT"/>
                        </a:rPr>
                        <a:t>es Vandales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ru-RU" sz="1600">
                          <a:latin typeface="Times New Roman"/>
                          <a:ea typeface="ArialMT"/>
                        </a:rPr>
                        <a:t>vers 533</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600" dirty="0">
                          <a:latin typeface="Times New Roman"/>
                          <a:ea typeface="ArialMT"/>
                        </a:rPr>
                        <a:t>les </a:t>
                      </a:r>
                      <a:r>
                        <a:rPr lang="ru-RU" sz="1600" dirty="0" err="1">
                          <a:latin typeface="Times New Roman"/>
                          <a:ea typeface="ArialMT"/>
                        </a:rPr>
                        <a:t>Byzantins</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419">
                <a:tc>
                  <a:txBody>
                    <a:bodyPr/>
                    <a:lstStyle/>
                    <a:p>
                      <a:pPr>
                        <a:spcAft>
                          <a:spcPts val="0"/>
                        </a:spcAft>
                      </a:pPr>
                      <a:r>
                        <a:rPr lang="fr-FR" sz="1600" dirty="0">
                          <a:latin typeface="Times New Roman"/>
                          <a:ea typeface="ArialMT"/>
                        </a:rPr>
                        <a:t>vers </a:t>
                      </a:r>
                      <a:r>
                        <a:rPr lang="ru-RU" sz="1600" dirty="0">
                          <a:latin typeface="Times New Roman"/>
                          <a:ea typeface="ArialMT"/>
                        </a:rPr>
                        <a:t>725</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a:t>
                      </a:r>
                      <a:r>
                        <a:rPr lang="ru-RU" sz="1600">
                          <a:latin typeface="Times New Roman"/>
                          <a:ea typeface="ArialMT"/>
                        </a:rPr>
                        <a:t>es Lombards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dirty="0">
                          <a:latin typeface="Times New Roman"/>
                          <a:ea typeface="ArialMT"/>
                        </a:rPr>
                        <a:t>vers le </a:t>
                      </a:r>
                      <a:r>
                        <a:rPr lang="ru-RU" sz="1600" dirty="0" err="1">
                          <a:latin typeface="Times New Roman"/>
                          <a:ea typeface="ArialMT"/>
                        </a:rPr>
                        <a:t>XIe</a:t>
                      </a:r>
                      <a:r>
                        <a:rPr lang="ru-RU" sz="1600" dirty="0">
                          <a:latin typeface="Times New Roman"/>
                          <a:ea typeface="ArialMT"/>
                        </a:rPr>
                        <a:t> </a:t>
                      </a:r>
                      <a:r>
                        <a:rPr lang="ru-RU" sz="1600" dirty="0" err="1">
                          <a:latin typeface="Times New Roman"/>
                          <a:ea typeface="ArialMT"/>
                        </a:rPr>
                        <a:t>siècle</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les Pisans puis les Gênois</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a:latin typeface="Times New Roman"/>
                          <a:ea typeface="ArialMT"/>
                        </a:rPr>
                        <a:t>1765-1769</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ArialMT"/>
                        </a:rPr>
                        <a:t>→</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république indépendante de P.Paoli</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dirty="0">
                          <a:latin typeface="Times New Roman"/>
                          <a:ea typeface="ArialMT"/>
                        </a:rPr>
                        <a:t>1769-1789</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ArialMT"/>
                        </a:rPr>
                        <a:t>→</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la France</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604">
                <a:tc>
                  <a:txBody>
                    <a:bodyPr/>
                    <a:lstStyle/>
                    <a:p>
                      <a:pPr>
                        <a:spcAft>
                          <a:spcPts val="0"/>
                        </a:spcAft>
                      </a:pPr>
                      <a:r>
                        <a:rPr lang="fr-FR" sz="1600">
                          <a:latin typeface="Times New Roman"/>
                          <a:ea typeface="ArialMT"/>
                        </a:rPr>
                        <a:t>1789-1794</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ArialMT"/>
                        </a:rPr>
                        <a:t>→</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ArialMT"/>
                        </a:rPr>
                        <a:t>le royaume Anglo-Corse</a:t>
                      </a:r>
                      <a:endParaRPr lang="ru-RU"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419">
                <a:tc>
                  <a:txBody>
                    <a:bodyPr/>
                    <a:lstStyle/>
                    <a:p>
                      <a:pPr>
                        <a:spcAft>
                          <a:spcPts val="0"/>
                        </a:spcAft>
                      </a:pPr>
                      <a:r>
                        <a:rPr lang="fr-FR" sz="1600" dirty="0">
                          <a:latin typeface="Times New Roman"/>
                          <a:ea typeface="ArialMT"/>
                        </a:rPr>
                        <a:t>1796</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ArialMT"/>
                        </a:rPr>
                        <a:t>→</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dirty="0">
                          <a:latin typeface="Times New Roman"/>
                          <a:ea typeface="ArialMT"/>
                        </a:rPr>
                        <a:t>la France</a:t>
                      </a:r>
                      <a:endParaRPr lang="ru-RU"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fr-FR" i="1" dirty="0" smtClean="0"/>
              <a:t>Ressources :</a:t>
            </a:r>
            <a:r>
              <a:rPr lang="ru-RU" dirty="0" smtClean="0"/>
              <a:t/>
            </a:r>
            <a:br>
              <a:rPr lang="ru-RU" dirty="0" smtClean="0"/>
            </a:br>
            <a:endParaRPr lang="ru-RU" dirty="0"/>
          </a:p>
        </p:txBody>
      </p:sp>
      <p:sp>
        <p:nvSpPr>
          <p:cNvPr id="4" name="Содержимое 3"/>
          <p:cNvSpPr>
            <a:spLocks noGrp="1"/>
          </p:cNvSpPr>
          <p:nvPr>
            <p:ph idx="1"/>
          </p:nvPr>
        </p:nvSpPr>
        <p:spPr/>
        <p:txBody>
          <a:bodyPr>
            <a:normAutofit fontScale="85000" lnSpcReduction="20000"/>
          </a:bodyPr>
          <a:lstStyle/>
          <a:p>
            <a:r>
              <a:rPr lang="fr-FR" dirty="0" smtClean="0">
                <a:solidFill>
                  <a:schemeClr val="tx1"/>
                </a:solidFill>
              </a:rPr>
              <a:t>Olivier Jehasse. Corse : île de beauté. – Edité et imprimé par Plurigraf, Narni-Terni, Italia.</a:t>
            </a:r>
            <a:endParaRPr lang="ru-RU" dirty="0" smtClean="0">
              <a:solidFill>
                <a:schemeClr val="tx1"/>
              </a:solidFill>
            </a:endParaRPr>
          </a:p>
          <a:p>
            <a:r>
              <a:rPr lang="fr-FR" dirty="0" smtClean="0">
                <a:solidFill>
                  <a:schemeClr val="tx1"/>
                </a:solidFill>
              </a:rPr>
              <a:t>Vincent Noyoux. Corse – http://voyages.orange.fr/guide-voyage/europe/france/corse-presentation</a:t>
            </a:r>
            <a:endParaRPr lang="ru-RU" dirty="0" smtClean="0">
              <a:solidFill>
                <a:schemeClr val="tx1"/>
              </a:solidFill>
            </a:endParaRPr>
          </a:p>
          <a:p>
            <a:r>
              <a:rPr lang="fr-FR" dirty="0" smtClean="0">
                <a:solidFill>
                  <a:schemeClr val="tx1"/>
                </a:solidFill>
              </a:rPr>
              <a:t>http://encyclo.voila.fr.wiki</a:t>
            </a:r>
            <a:endParaRPr lang="ru-RU" dirty="0" smtClean="0">
              <a:solidFill>
                <a:schemeClr val="tx1"/>
              </a:solidFill>
            </a:endParaRPr>
          </a:p>
          <a:p>
            <a:r>
              <a:rPr lang="fr-FR" dirty="0" smtClean="0">
                <a:solidFill>
                  <a:schemeClr val="tx1"/>
                </a:solidFill>
              </a:rPr>
              <a:t>https://fr.wikipedia.org/wiki/Corse</a:t>
            </a:r>
            <a:endParaRPr lang="ru-RU" dirty="0" smtClean="0">
              <a:solidFill>
                <a:schemeClr val="tx1"/>
              </a:solidFill>
            </a:endParaRPr>
          </a:p>
          <a:p>
            <a:r>
              <a:rPr lang="ru-RU" dirty="0" smtClean="0">
                <a:solidFill>
                  <a:schemeClr val="tx1"/>
                </a:solidFill>
              </a:rPr>
              <a:t>http://travel.rambler.ru/guide/europe/france/isla_corse/places/</a:t>
            </a:r>
          </a:p>
          <a:p>
            <a:r>
              <a:rPr lang="ru-RU" dirty="0" smtClean="0">
                <a:solidFill>
                  <a:schemeClr val="tx1"/>
                </a:solidFill>
              </a:rPr>
              <a:t>http://www.france-world.ru/Region/Corse/</a:t>
            </a:r>
          </a:p>
          <a:p>
            <a:r>
              <a:rPr lang="en-GB" dirty="0" err="1" smtClean="0">
                <a:solidFill>
                  <a:schemeClr val="tx1"/>
                </a:solidFill>
              </a:rPr>
              <a:t>Dio</a:t>
            </a:r>
            <a:r>
              <a:rPr lang="en-GB" dirty="0" smtClean="0">
                <a:solidFill>
                  <a:schemeClr val="tx1"/>
                </a:solidFill>
              </a:rPr>
              <a:t> Vi </a:t>
            </a:r>
            <a:r>
              <a:rPr lang="en-GB" dirty="0" err="1" smtClean="0">
                <a:solidFill>
                  <a:schemeClr val="tx1"/>
                </a:solidFill>
              </a:rPr>
              <a:t>Salvi</a:t>
            </a:r>
            <a:r>
              <a:rPr lang="en-GB" dirty="0" smtClean="0">
                <a:solidFill>
                  <a:schemeClr val="tx1"/>
                </a:solidFill>
              </a:rPr>
              <a:t> Regina// https://www.youtube.com/watch?v=5EDXgUducfo</a:t>
            </a:r>
            <a:endParaRPr lang="ru-RU" dirty="0" smtClean="0">
              <a:solidFill>
                <a:schemeClr val="tx1"/>
              </a:solidFill>
            </a:endParaRPr>
          </a:p>
          <a:p>
            <a:r>
              <a:rPr lang="en-GB" dirty="0" smtClean="0">
                <a:solidFill>
                  <a:schemeClr val="tx1"/>
                </a:solidFill>
              </a:rPr>
              <a:t>www.routard.com/guide/code_dest/corse.htm</a:t>
            </a:r>
            <a:endParaRPr lang="ru-RU" dirty="0" smtClean="0">
              <a:solidFill>
                <a:schemeClr val="tx1"/>
              </a:solidFill>
            </a:endParaRPr>
          </a:p>
          <a:p>
            <a:r>
              <a:rPr lang="en-GB" dirty="0" smtClean="0">
                <a:solidFill>
                  <a:schemeClr val="tx1"/>
                </a:solidFill>
              </a:rPr>
              <a:t>www.toute-la-corse.com</a:t>
            </a:r>
            <a:endParaRPr lang="ru-RU" dirty="0" smtClean="0">
              <a:solidFill>
                <a:schemeClr val="tx1"/>
              </a:solidFill>
            </a:endParaRPr>
          </a:p>
          <a:p>
            <a:r>
              <a:rPr lang="fr-FR" dirty="0" smtClean="0">
                <a:solidFill>
                  <a:schemeClr val="tx1"/>
                </a:solidFill>
              </a:rPr>
              <a:t>images : https://www.google.ru</a:t>
            </a:r>
            <a:endParaRPr lang="ru-RU" dirty="0" smtClean="0">
              <a:solidFill>
                <a:schemeClr val="tx1"/>
              </a:solidFill>
            </a:endParaRPr>
          </a:p>
          <a:p>
            <a:r>
              <a:rPr lang="fr-FR" dirty="0" smtClean="0">
                <a:solidFill>
                  <a:schemeClr val="tx1"/>
                </a:solidFill>
              </a:rPr>
              <a:t>photos des diapos n</a:t>
            </a:r>
            <a:r>
              <a:rPr lang="fr-FR" baseline="30000" dirty="0" smtClean="0">
                <a:solidFill>
                  <a:schemeClr val="tx1"/>
                </a:solidFill>
              </a:rPr>
              <a:t>o</a:t>
            </a:r>
            <a:r>
              <a:rPr lang="fr-FR" dirty="0" smtClean="0">
                <a:solidFill>
                  <a:schemeClr val="tx1"/>
                </a:solidFill>
              </a:rPr>
              <a:t>n</a:t>
            </a:r>
            <a:r>
              <a:rPr lang="fr-FR" baseline="30000" dirty="0" smtClean="0">
                <a:solidFill>
                  <a:schemeClr val="tx1"/>
                </a:solidFill>
              </a:rPr>
              <a:t>o</a:t>
            </a:r>
            <a:r>
              <a:rPr lang="fr-FR" dirty="0" smtClean="0">
                <a:solidFill>
                  <a:schemeClr val="tx1"/>
                </a:solidFill>
              </a:rPr>
              <a:t> 11-16, 18-25 </a:t>
            </a:r>
            <a:r>
              <a:rPr lang="fr-FR" dirty="0" smtClean="0">
                <a:solidFill>
                  <a:schemeClr val="tx1"/>
                </a:solidFill>
              </a:rPr>
              <a:t>faites </a:t>
            </a:r>
            <a:r>
              <a:rPr lang="fr-FR" dirty="0" smtClean="0">
                <a:solidFill>
                  <a:schemeClr val="tx1"/>
                </a:solidFill>
              </a:rPr>
              <a:t>par I.L.Karantééva au cors d’un voyage en Corse</a:t>
            </a:r>
            <a:endParaRPr lang="ru-RU" dirty="0" smtClean="0">
              <a:solidFill>
                <a:schemeClr val="tx1"/>
              </a:solidFill>
            </a:endParaRP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fr-FR" sz="2800" dirty="0" smtClean="0">
                <a:solidFill>
                  <a:srgbClr val="00B050"/>
                </a:solidFill>
                <a:latin typeface="Algerian" pitchFamily="82" charset="0"/>
              </a:rPr>
              <a:t>Les  particularités  naturelles  et géographiques  de  l’île  de  la  Corse</a:t>
            </a:r>
            <a:endParaRPr lang="ru-RU" sz="2800" dirty="0">
              <a:solidFill>
                <a:srgbClr val="00B050"/>
              </a:solidFill>
            </a:endParaRPr>
          </a:p>
        </p:txBody>
      </p:sp>
      <p:sp>
        <p:nvSpPr>
          <p:cNvPr id="20" name="Содержимое 19"/>
          <p:cNvSpPr>
            <a:spLocks noGrp="1"/>
          </p:cNvSpPr>
          <p:nvPr>
            <p:ph sz="half" idx="2"/>
          </p:nvPr>
        </p:nvSpPr>
        <p:spPr/>
        <p:txBody>
          <a:bodyPr>
            <a:normAutofit/>
          </a:bodyPr>
          <a:lstStyle/>
          <a:p>
            <a:r>
              <a:rPr lang="fr-FR" sz="2400" dirty="0" smtClean="0"/>
              <a:t>« </a:t>
            </a:r>
            <a:r>
              <a:rPr lang="fr-FR" sz="2400" i="1" dirty="0" smtClean="0"/>
              <a:t>La Corse. J’attachais mes yeux sur ses golfes merveilleux aux arabesques d’agate, sur ses plages, sur ses criques secrètes, sur ses monts aiguisés de neige, ses forêts, ses maquis mystérieux, ses cours d’eau, ses cascades et ses mille senteurs.</a:t>
            </a:r>
            <a:r>
              <a:rPr lang="fr-FR" sz="2400" dirty="0" smtClean="0"/>
              <a:t> » </a:t>
            </a:r>
            <a:endParaRPr lang="ru-RU" sz="2400" dirty="0" smtClean="0"/>
          </a:p>
          <a:p>
            <a:pPr algn="r">
              <a:buNone/>
            </a:pPr>
            <a:r>
              <a:rPr lang="fr-FR" sz="1800" dirty="0" smtClean="0"/>
              <a:t>Antoine de Saint-Exupéry, 1944</a:t>
            </a:r>
            <a:endParaRPr lang="ru-RU" sz="1800" dirty="0"/>
          </a:p>
        </p:txBody>
      </p:sp>
      <p:pic>
        <p:nvPicPr>
          <p:cNvPr id="21" name="Рисунок 20" descr="grain-de-sable-bonifacio.jpg"/>
          <p:cNvPicPr>
            <a:picLocks noChangeAspect="1"/>
          </p:cNvPicPr>
          <p:nvPr/>
        </p:nvPicPr>
        <p:blipFill>
          <a:blip r:embed="rId2"/>
          <a:stretch>
            <a:fillRect/>
          </a:stretch>
        </p:blipFill>
        <p:spPr>
          <a:xfrm>
            <a:off x="357158" y="1500174"/>
            <a:ext cx="3643338" cy="2430627"/>
          </a:xfrm>
          <a:prstGeom prst="rect">
            <a:avLst/>
          </a:prstGeom>
        </p:spPr>
      </p:pic>
      <p:pic>
        <p:nvPicPr>
          <p:cNvPr id="22" name="Рисунок 21" descr="912c29f0ef632e1ebcc48c6329befbe9.jpg"/>
          <p:cNvPicPr>
            <a:picLocks noChangeAspect="1"/>
          </p:cNvPicPr>
          <p:nvPr/>
        </p:nvPicPr>
        <p:blipFill>
          <a:blip r:embed="rId3"/>
          <a:stretch>
            <a:fillRect/>
          </a:stretch>
        </p:blipFill>
        <p:spPr>
          <a:xfrm>
            <a:off x="1285852" y="4000504"/>
            <a:ext cx="3552826" cy="262988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85728"/>
            <a:ext cx="8643998" cy="928694"/>
          </a:xfrm>
        </p:spPr>
        <p:txBody>
          <a:bodyPr>
            <a:normAutofit/>
          </a:bodyPr>
          <a:lstStyle/>
          <a:p>
            <a:pPr algn="ctr"/>
            <a:r>
              <a:rPr lang="fr-FR" sz="2600" dirty="0" smtClean="0">
                <a:solidFill>
                  <a:srgbClr val="00B050"/>
                </a:solidFill>
              </a:rPr>
              <a:t>Associez les noms des variétés rivales corses aux images: </a:t>
            </a:r>
            <a:endParaRPr lang="ru-RU" sz="2600" dirty="0">
              <a:solidFill>
                <a:srgbClr val="00B050"/>
              </a:solidFill>
            </a:endParaRPr>
          </a:p>
        </p:txBody>
      </p:sp>
      <p:sp>
        <p:nvSpPr>
          <p:cNvPr id="16" name="Содержимое 15"/>
          <p:cNvSpPr>
            <a:spLocks noGrp="1"/>
          </p:cNvSpPr>
          <p:nvPr>
            <p:ph sz="half" idx="2"/>
          </p:nvPr>
        </p:nvSpPr>
        <p:spPr>
          <a:xfrm>
            <a:off x="6143636" y="1600200"/>
            <a:ext cx="2543164" cy="4525963"/>
          </a:xfrm>
        </p:spPr>
        <p:txBody>
          <a:bodyPr>
            <a:normAutofit/>
          </a:bodyPr>
          <a:lstStyle/>
          <a:p>
            <a:pPr>
              <a:lnSpc>
                <a:spcPct val="150000"/>
              </a:lnSpc>
            </a:pPr>
            <a:r>
              <a:rPr lang="fr-FR" sz="1700" dirty="0" smtClean="0">
                <a:latin typeface="Adobe Garamond Pro" pitchFamily="18" charset="0"/>
              </a:rPr>
              <a:t>une dune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 maquis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 îlot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 cap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une calanque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une plage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une falaise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pPr>
              <a:lnSpc>
                <a:spcPct val="150000"/>
              </a:lnSpc>
            </a:pPr>
            <a:r>
              <a:rPr lang="fr-FR" sz="1700" dirty="0" smtClean="0">
                <a:latin typeface="Adobe Garamond Pro" pitchFamily="18" charset="0"/>
              </a:rPr>
              <a:t>un golfe -  n</a:t>
            </a:r>
            <a:r>
              <a:rPr lang="fr-FR" sz="1700" baseline="30000" dirty="0" smtClean="0">
                <a:latin typeface="Adobe Garamond Pro" pitchFamily="18" charset="0"/>
              </a:rPr>
              <a:t>o</a:t>
            </a:r>
            <a:r>
              <a:rPr lang="fr-FR" sz="1700" dirty="0" smtClean="0">
                <a:latin typeface="Adobe Garamond Pro" pitchFamily="18" charset="0"/>
              </a:rPr>
              <a:t>____</a:t>
            </a:r>
            <a:endParaRPr lang="ru-RU" sz="1700" dirty="0" smtClean="0">
              <a:latin typeface="Arno Pro Smbd Caption" pitchFamily="18" charset="0"/>
            </a:endParaRPr>
          </a:p>
          <a:p>
            <a:endParaRPr lang="ru-RU" dirty="0"/>
          </a:p>
        </p:txBody>
      </p:sp>
      <p:pic>
        <p:nvPicPr>
          <p:cNvPr id="2057" name="Picture 9" descr="golfe-de-porto"/>
          <p:cNvPicPr>
            <a:picLocks noChangeAspect="1" noChangeArrowheads="1"/>
          </p:cNvPicPr>
          <p:nvPr/>
        </p:nvPicPr>
        <p:blipFill>
          <a:blip r:embed="rId2" cstate="print"/>
          <a:srcRect/>
          <a:stretch>
            <a:fillRect/>
          </a:stretch>
        </p:blipFill>
        <p:spPr bwMode="auto">
          <a:xfrm>
            <a:off x="428596" y="1857364"/>
            <a:ext cx="1539100" cy="1143008"/>
          </a:xfrm>
          <a:prstGeom prst="rect">
            <a:avLst/>
          </a:prstGeom>
          <a:noFill/>
          <a:ln w="9525">
            <a:noFill/>
            <a:miter lim="800000"/>
            <a:headEnd/>
            <a:tailEnd/>
          </a:ln>
        </p:spPr>
      </p:pic>
      <p:pic>
        <p:nvPicPr>
          <p:cNvPr id="2058" name="Picture 10" descr="falaises_de_bonifacio"/>
          <p:cNvPicPr>
            <a:picLocks noChangeAspect="1" noChangeArrowheads="1"/>
          </p:cNvPicPr>
          <p:nvPr/>
        </p:nvPicPr>
        <p:blipFill>
          <a:blip r:embed="rId3" cstate="print"/>
          <a:srcRect r="8031"/>
          <a:stretch>
            <a:fillRect/>
          </a:stretch>
        </p:blipFill>
        <p:spPr bwMode="auto">
          <a:xfrm>
            <a:off x="2143108" y="1857364"/>
            <a:ext cx="1581738" cy="1143008"/>
          </a:xfrm>
          <a:prstGeom prst="rect">
            <a:avLst/>
          </a:prstGeom>
          <a:noFill/>
          <a:ln w="9525">
            <a:noFill/>
            <a:miter lim="800000"/>
            <a:headEnd/>
            <a:tailEnd/>
          </a:ln>
        </p:spPr>
      </p:pic>
      <p:pic>
        <p:nvPicPr>
          <p:cNvPr id="2059" name="Picture 11" descr="le_cap_corse_et_ses_criques"/>
          <p:cNvPicPr>
            <a:picLocks noChangeAspect="1" noChangeArrowheads="1"/>
          </p:cNvPicPr>
          <p:nvPr/>
        </p:nvPicPr>
        <p:blipFill>
          <a:blip r:embed="rId4"/>
          <a:srcRect r="14977"/>
          <a:stretch>
            <a:fillRect/>
          </a:stretch>
        </p:blipFill>
        <p:spPr bwMode="auto">
          <a:xfrm>
            <a:off x="3857620" y="1857364"/>
            <a:ext cx="1737839" cy="1143008"/>
          </a:xfrm>
          <a:prstGeom prst="rect">
            <a:avLst/>
          </a:prstGeom>
          <a:noFill/>
          <a:ln w="9525">
            <a:noFill/>
            <a:miter lim="800000"/>
            <a:headEnd/>
            <a:tailEnd/>
          </a:ln>
        </p:spPr>
      </p:pic>
      <p:pic>
        <p:nvPicPr>
          <p:cNvPr id="2060" name="Picture 12" descr="les-calanques-de-piana-corse-800x533"/>
          <p:cNvPicPr>
            <a:picLocks noChangeAspect="1" noChangeArrowheads="1"/>
          </p:cNvPicPr>
          <p:nvPr/>
        </p:nvPicPr>
        <p:blipFill>
          <a:blip r:embed="rId5" cstate="print"/>
          <a:srcRect/>
          <a:stretch>
            <a:fillRect/>
          </a:stretch>
        </p:blipFill>
        <p:spPr bwMode="auto">
          <a:xfrm>
            <a:off x="357158" y="3357562"/>
            <a:ext cx="1643074" cy="1099083"/>
          </a:xfrm>
          <a:prstGeom prst="rect">
            <a:avLst/>
          </a:prstGeom>
          <a:noFill/>
          <a:ln w="9525">
            <a:noFill/>
            <a:miter lim="800000"/>
            <a:headEnd/>
            <a:tailEnd/>
          </a:ln>
        </p:spPr>
      </p:pic>
      <p:pic>
        <p:nvPicPr>
          <p:cNvPr id="2061" name="Picture 13" descr="plage-de-corse-ostriconi_5517623"/>
          <p:cNvPicPr>
            <a:picLocks noChangeAspect="1" noChangeArrowheads="1"/>
          </p:cNvPicPr>
          <p:nvPr/>
        </p:nvPicPr>
        <p:blipFill>
          <a:blip r:embed="rId6"/>
          <a:srcRect l="3006"/>
          <a:stretch>
            <a:fillRect/>
          </a:stretch>
        </p:blipFill>
        <p:spPr bwMode="auto">
          <a:xfrm>
            <a:off x="2143108" y="3357562"/>
            <a:ext cx="1855084" cy="1071570"/>
          </a:xfrm>
          <a:prstGeom prst="rect">
            <a:avLst/>
          </a:prstGeom>
          <a:noFill/>
          <a:ln w="9525">
            <a:noFill/>
            <a:miter lim="800000"/>
            <a:headEnd/>
            <a:tailEnd/>
          </a:ln>
        </p:spPr>
      </p:pic>
      <p:pic>
        <p:nvPicPr>
          <p:cNvPr id="2062" name="Picture 14" descr="Dunes de Barcaggio"/>
          <p:cNvPicPr>
            <a:picLocks noChangeAspect="1" noChangeArrowheads="1"/>
          </p:cNvPicPr>
          <p:nvPr/>
        </p:nvPicPr>
        <p:blipFill>
          <a:blip r:embed="rId7" cstate="print"/>
          <a:srcRect/>
          <a:stretch>
            <a:fillRect/>
          </a:stretch>
        </p:blipFill>
        <p:spPr bwMode="auto">
          <a:xfrm>
            <a:off x="4143372" y="3357562"/>
            <a:ext cx="1629224" cy="1071570"/>
          </a:xfrm>
          <a:prstGeom prst="rect">
            <a:avLst/>
          </a:prstGeom>
          <a:noFill/>
          <a:ln w="9525">
            <a:noFill/>
            <a:miter lim="800000"/>
            <a:headEnd/>
            <a:tailEnd/>
          </a:ln>
        </p:spPr>
      </p:pic>
      <p:pic>
        <p:nvPicPr>
          <p:cNvPr id="2063" name="Picture 15" descr="cc147da7d2e016ac40cffea5c92b52a9"/>
          <p:cNvPicPr>
            <a:picLocks noChangeAspect="1" noChangeArrowheads="1"/>
          </p:cNvPicPr>
          <p:nvPr/>
        </p:nvPicPr>
        <p:blipFill>
          <a:blip r:embed="rId8" cstate="print"/>
          <a:srcRect/>
          <a:stretch>
            <a:fillRect/>
          </a:stretch>
        </p:blipFill>
        <p:spPr bwMode="auto">
          <a:xfrm>
            <a:off x="785786" y="4929198"/>
            <a:ext cx="1785950" cy="1186638"/>
          </a:xfrm>
          <a:prstGeom prst="rect">
            <a:avLst/>
          </a:prstGeom>
          <a:noFill/>
          <a:ln w="9525">
            <a:noFill/>
            <a:miter lim="800000"/>
            <a:headEnd/>
            <a:tailEnd/>
          </a:ln>
        </p:spPr>
      </p:pic>
      <p:pic>
        <p:nvPicPr>
          <p:cNvPr id="2064" name="Picture 16" descr="2016_9_30_12_23_28_Ajaccio-Sanguinaires"/>
          <p:cNvPicPr>
            <a:picLocks noChangeAspect="1" noChangeArrowheads="1"/>
          </p:cNvPicPr>
          <p:nvPr/>
        </p:nvPicPr>
        <p:blipFill>
          <a:blip r:embed="rId9" cstate="print"/>
          <a:srcRect l="2663" r="7060"/>
          <a:stretch>
            <a:fillRect/>
          </a:stretch>
        </p:blipFill>
        <p:spPr bwMode="auto">
          <a:xfrm>
            <a:off x="3214678" y="4929198"/>
            <a:ext cx="1847286" cy="1143008"/>
          </a:xfrm>
          <a:prstGeom prst="rect">
            <a:avLst/>
          </a:prstGeom>
          <a:noFill/>
          <a:ln w="9525">
            <a:noFill/>
            <a:miter lim="800000"/>
            <a:headEnd/>
            <a:tailEnd/>
          </a:ln>
        </p:spPr>
      </p:pic>
      <p:sp>
        <p:nvSpPr>
          <p:cNvPr id="25" name="TextBox 24"/>
          <p:cNvSpPr txBox="1"/>
          <p:nvPr/>
        </p:nvSpPr>
        <p:spPr>
          <a:xfrm>
            <a:off x="357158" y="2947570"/>
            <a:ext cx="214314" cy="338554"/>
          </a:xfrm>
          <a:prstGeom prst="rect">
            <a:avLst/>
          </a:prstGeom>
          <a:noFill/>
        </p:spPr>
        <p:txBody>
          <a:bodyPr wrap="square" rtlCol="0">
            <a:spAutoFit/>
          </a:bodyPr>
          <a:lstStyle/>
          <a:p>
            <a:r>
              <a:rPr lang="fr-FR" sz="1600" dirty="0" smtClean="0">
                <a:latin typeface="Arno Pro Smbd Caption" pitchFamily="18" charset="0"/>
              </a:rPr>
              <a:t>1</a:t>
            </a:r>
            <a:endParaRPr lang="ru-RU" sz="1600" dirty="0">
              <a:latin typeface="Arno Pro Smbd Caption" pitchFamily="18" charset="0"/>
            </a:endParaRPr>
          </a:p>
        </p:txBody>
      </p:sp>
      <p:sp>
        <p:nvSpPr>
          <p:cNvPr id="26" name="TextBox 25"/>
          <p:cNvSpPr txBox="1"/>
          <p:nvPr/>
        </p:nvSpPr>
        <p:spPr>
          <a:xfrm>
            <a:off x="2071670" y="3000372"/>
            <a:ext cx="214314" cy="338554"/>
          </a:xfrm>
          <a:prstGeom prst="rect">
            <a:avLst/>
          </a:prstGeom>
          <a:noFill/>
        </p:spPr>
        <p:txBody>
          <a:bodyPr wrap="square" rtlCol="0">
            <a:spAutoFit/>
          </a:bodyPr>
          <a:lstStyle/>
          <a:p>
            <a:r>
              <a:rPr lang="fr-FR" sz="1600" dirty="0" smtClean="0">
                <a:latin typeface="Arno Pro Smbd Caption" pitchFamily="18" charset="0"/>
              </a:rPr>
              <a:t>2</a:t>
            </a:r>
            <a:endParaRPr lang="ru-RU" sz="1600" dirty="0">
              <a:latin typeface="Arno Pro Smbd Caption" pitchFamily="18" charset="0"/>
            </a:endParaRPr>
          </a:p>
        </p:txBody>
      </p:sp>
      <p:sp>
        <p:nvSpPr>
          <p:cNvPr id="27" name="TextBox 26"/>
          <p:cNvSpPr txBox="1"/>
          <p:nvPr/>
        </p:nvSpPr>
        <p:spPr>
          <a:xfrm>
            <a:off x="3786182" y="2928934"/>
            <a:ext cx="214314" cy="338554"/>
          </a:xfrm>
          <a:prstGeom prst="rect">
            <a:avLst/>
          </a:prstGeom>
          <a:noFill/>
        </p:spPr>
        <p:txBody>
          <a:bodyPr wrap="square" rtlCol="0">
            <a:spAutoFit/>
          </a:bodyPr>
          <a:lstStyle/>
          <a:p>
            <a:r>
              <a:rPr lang="fr-FR" sz="1600" dirty="0" smtClean="0">
                <a:latin typeface="Arno Pro Smbd Caption" pitchFamily="18" charset="0"/>
              </a:rPr>
              <a:t>3</a:t>
            </a:r>
            <a:endParaRPr lang="ru-RU" sz="1600" dirty="0">
              <a:latin typeface="Arno Pro Smbd Caption" pitchFamily="18" charset="0"/>
            </a:endParaRPr>
          </a:p>
        </p:txBody>
      </p:sp>
      <p:sp>
        <p:nvSpPr>
          <p:cNvPr id="28" name="TextBox 27"/>
          <p:cNvSpPr txBox="1"/>
          <p:nvPr/>
        </p:nvSpPr>
        <p:spPr>
          <a:xfrm>
            <a:off x="357158" y="4429132"/>
            <a:ext cx="214314" cy="338554"/>
          </a:xfrm>
          <a:prstGeom prst="rect">
            <a:avLst/>
          </a:prstGeom>
          <a:noFill/>
        </p:spPr>
        <p:txBody>
          <a:bodyPr wrap="square" rtlCol="0">
            <a:spAutoFit/>
          </a:bodyPr>
          <a:lstStyle/>
          <a:p>
            <a:r>
              <a:rPr lang="fr-FR" sz="1600" dirty="0" smtClean="0">
                <a:latin typeface="Arno Pro Smbd Caption" pitchFamily="18" charset="0"/>
              </a:rPr>
              <a:t>4</a:t>
            </a:r>
            <a:endParaRPr lang="ru-RU" sz="1600" dirty="0">
              <a:latin typeface="Arno Pro Smbd Caption" pitchFamily="18" charset="0"/>
            </a:endParaRPr>
          </a:p>
        </p:txBody>
      </p:sp>
      <p:sp>
        <p:nvSpPr>
          <p:cNvPr id="29" name="TextBox 28"/>
          <p:cNvSpPr txBox="1"/>
          <p:nvPr/>
        </p:nvSpPr>
        <p:spPr>
          <a:xfrm>
            <a:off x="2143108" y="4429132"/>
            <a:ext cx="214314" cy="338554"/>
          </a:xfrm>
          <a:prstGeom prst="rect">
            <a:avLst/>
          </a:prstGeom>
          <a:noFill/>
        </p:spPr>
        <p:txBody>
          <a:bodyPr wrap="square" rtlCol="0">
            <a:spAutoFit/>
          </a:bodyPr>
          <a:lstStyle/>
          <a:p>
            <a:r>
              <a:rPr lang="fr-FR" sz="1600" dirty="0" smtClean="0">
                <a:latin typeface="Arno Pro Smbd Caption" pitchFamily="18" charset="0"/>
              </a:rPr>
              <a:t>5</a:t>
            </a:r>
            <a:endParaRPr lang="ru-RU" sz="1600" dirty="0">
              <a:latin typeface="Arno Pro Smbd Caption" pitchFamily="18" charset="0"/>
            </a:endParaRPr>
          </a:p>
        </p:txBody>
      </p:sp>
      <p:sp>
        <p:nvSpPr>
          <p:cNvPr id="30" name="TextBox 29"/>
          <p:cNvSpPr txBox="1"/>
          <p:nvPr/>
        </p:nvSpPr>
        <p:spPr>
          <a:xfrm>
            <a:off x="4143372" y="4357694"/>
            <a:ext cx="214314" cy="338554"/>
          </a:xfrm>
          <a:prstGeom prst="rect">
            <a:avLst/>
          </a:prstGeom>
          <a:noFill/>
        </p:spPr>
        <p:txBody>
          <a:bodyPr wrap="square" rtlCol="0">
            <a:spAutoFit/>
          </a:bodyPr>
          <a:lstStyle/>
          <a:p>
            <a:r>
              <a:rPr lang="fr-FR" sz="1600" dirty="0" smtClean="0">
                <a:latin typeface="Arno Pro Smbd Caption" pitchFamily="18" charset="0"/>
              </a:rPr>
              <a:t>6</a:t>
            </a:r>
            <a:endParaRPr lang="ru-RU" sz="1600" dirty="0">
              <a:latin typeface="Arno Pro Smbd Caption" pitchFamily="18" charset="0"/>
            </a:endParaRPr>
          </a:p>
        </p:txBody>
      </p:sp>
      <p:sp>
        <p:nvSpPr>
          <p:cNvPr id="31" name="TextBox 30"/>
          <p:cNvSpPr txBox="1"/>
          <p:nvPr/>
        </p:nvSpPr>
        <p:spPr>
          <a:xfrm>
            <a:off x="714348" y="6143644"/>
            <a:ext cx="214314" cy="338554"/>
          </a:xfrm>
          <a:prstGeom prst="rect">
            <a:avLst/>
          </a:prstGeom>
          <a:noFill/>
        </p:spPr>
        <p:txBody>
          <a:bodyPr wrap="square" rtlCol="0">
            <a:spAutoFit/>
          </a:bodyPr>
          <a:lstStyle/>
          <a:p>
            <a:r>
              <a:rPr lang="fr-FR" sz="1600" dirty="0" smtClean="0">
                <a:latin typeface="Arno Pro Smbd Caption" pitchFamily="18" charset="0"/>
              </a:rPr>
              <a:t>7</a:t>
            </a:r>
            <a:endParaRPr lang="ru-RU" sz="1600" dirty="0">
              <a:latin typeface="Arno Pro Smbd Caption" pitchFamily="18" charset="0"/>
            </a:endParaRPr>
          </a:p>
        </p:txBody>
      </p:sp>
      <p:sp>
        <p:nvSpPr>
          <p:cNvPr id="32" name="TextBox 31"/>
          <p:cNvSpPr txBox="1"/>
          <p:nvPr/>
        </p:nvSpPr>
        <p:spPr>
          <a:xfrm>
            <a:off x="3143240" y="6072206"/>
            <a:ext cx="214314" cy="338554"/>
          </a:xfrm>
          <a:prstGeom prst="rect">
            <a:avLst/>
          </a:prstGeom>
          <a:noFill/>
        </p:spPr>
        <p:txBody>
          <a:bodyPr wrap="square" rtlCol="0">
            <a:spAutoFit/>
          </a:bodyPr>
          <a:lstStyle/>
          <a:p>
            <a:r>
              <a:rPr lang="fr-FR" sz="1600" dirty="0" smtClean="0">
                <a:latin typeface="Arno Pro Smbd Caption" pitchFamily="18" charset="0"/>
              </a:rPr>
              <a:t>8</a:t>
            </a:r>
            <a:endParaRPr lang="ru-RU" sz="1600" dirty="0">
              <a:latin typeface="Arno Pro Smbd Captio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14"/>
            <a:ext cx="8229600" cy="1143000"/>
          </a:xfrm>
        </p:spPr>
        <p:txBody>
          <a:bodyPr>
            <a:normAutofit/>
          </a:bodyPr>
          <a:lstStyle/>
          <a:p>
            <a:pPr algn="ctr"/>
            <a:r>
              <a:rPr lang="fr-FR" sz="2400" dirty="0" smtClean="0">
                <a:solidFill>
                  <a:srgbClr val="00B050"/>
                </a:solidFill>
                <a:latin typeface="Algerian" pitchFamily="82" charset="0"/>
              </a:rPr>
              <a:t>Les faits historiques et culturels </a:t>
            </a:r>
            <a:br>
              <a:rPr lang="fr-FR" sz="2400" dirty="0" smtClean="0">
                <a:solidFill>
                  <a:srgbClr val="00B050"/>
                </a:solidFill>
                <a:latin typeface="Algerian" pitchFamily="82" charset="0"/>
              </a:rPr>
            </a:br>
            <a:r>
              <a:rPr lang="fr-FR" sz="2400" dirty="0" smtClean="0">
                <a:solidFill>
                  <a:srgbClr val="00B050"/>
                </a:solidFill>
                <a:latin typeface="Algerian" pitchFamily="82" charset="0"/>
              </a:rPr>
              <a:t>reflétés dans les symbolEs corses</a:t>
            </a:r>
            <a:endParaRPr lang="ru-RU" sz="2800" dirty="0">
              <a:solidFill>
                <a:srgbClr val="00B050"/>
              </a:solidFill>
            </a:endParaRPr>
          </a:p>
        </p:txBody>
      </p:sp>
      <p:pic>
        <p:nvPicPr>
          <p:cNvPr id="6" name="Содержимое 5" descr="6303r.jpg"/>
          <p:cNvPicPr>
            <a:picLocks noGrp="1" noChangeAspect="1"/>
          </p:cNvPicPr>
          <p:nvPr>
            <p:ph sz="half" idx="1"/>
          </p:nvPr>
        </p:nvPicPr>
        <p:blipFill>
          <a:blip r:embed="rId2" cstate="print"/>
          <a:stretch>
            <a:fillRect/>
          </a:stretch>
        </p:blipFill>
        <p:spPr>
          <a:xfrm>
            <a:off x="357158" y="1714488"/>
            <a:ext cx="4038600" cy="3028950"/>
          </a:xfrm>
        </p:spPr>
      </p:pic>
      <p:pic>
        <p:nvPicPr>
          <p:cNvPr id="9" name="Содержимое 8" descr="Corse Dio vi salve Regina.jpg"/>
          <p:cNvPicPr>
            <a:picLocks noGrp="1" noChangeAspect="1"/>
          </p:cNvPicPr>
          <p:nvPr>
            <p:ph sz="half" idx="2"/>
          </p:nvPr>
        </p:nvPicPr>
        <p:blipFill>
          <a:blip r:embed="rId3"/>
          <a:stretch>
            <a:fillRect/>
          </a:stretch>
        </p:blipFill>
        <p:spPr>
          <a:xfrm>
            <a:off x="5067412" y="1600200"/>
            <a:ext cx="3200176" cy="4525963"/>
          </a:xfrm>
        </p:spPr>
      </p:pic>
      <p:sp>
        <p:nvSpPr>
          <p:cNvPr id="7" name="TextBox 6"/>
          <p:cNvSpPr txBox="1"/>
          <p:nvPr/>
        </p:nvSpPr>
        <p:spPr>
          <a:xfrm>
            <a:off x="285720" y="4786322"/>
            <a:ext cx="4143404" cy="369332"/>
          </a:xfrm>
          <a:prstGeom prst="rect">
            <a:avLst/>
          </a:prstGeom>
          <a:noFill/>
        </p:spPr>
        <p:txBody>
          <a:bodyPr wrap="square" rtlCol="0">
            <a:spAutoFit/>
          </a:bodyPr>
          <a:lstStyle/>
          <a:p>
            <a:r>
              <a:rPr lang="fr-FR" dirty="0" smtClean="0"/>
              <a:t>Le drapeau de la Corse</a:t>
            </a:r>
            <a:endParaRPr lang="ru-RU" dirty="0"/>
          </a:p>
        </p:txBody>
      </p:sp>
      <p:sp>
        <p:nvSpPr>
          <p:cNvPr id="10" name="TextBox 9"/>
          <p:cNvSpPr txBox="1"/>
          <p:nvPr/>
        </p:nvSpPr>
        <p:spPr>
          <a:xfrm>
            <a:off x="5000596" y="6143644"/>
            <a:ext cx="4143404" cy="369332"/>
          </a:xfrm>
          <a:prstGeom prst="rect">
            <a:avLst/>
          </a:prstGeom>
          <a:noFill/>
        </p:spPr>
        <p:txBody>
          <a:bodyPr wrap="square" rtlCol="0">
            <a:spAutoFit/>
          </a:bodyPr>
          <a:lstStyle/>
          <a:p>
            <a:r>
              <a:rPr lang="fr-FR" dirty="0" smtClean="0"/>
              <a:t>L’hymne de la Corse</a:t>
            </a:r>
            <a:endParaRPr lang="ru-RU" dirty="0"/>
          </a:p>
        </p:txBody>
      </p:sp>
      <p:pic>
        <p:nvPicPr>
          <p:cNvPr id="11" name="Рисунок 10" descr="529821_IEVLSDIEKM5664Z2MWGE3KUHU3PMKX_petit-ane-en-corse_H024809_L.jpg"/>
          <p:cNvPicPr>
            <a:picLocks noChangeAspect="1"/>
          </p:cNvPicPr>
          <p:nvPr/>
        </p:nvPicPr>
        <p:blipFill>
          <a:blip r:embed="rId4"/>
          <a:stretch>
            <a:fillRect/>
          </a:stretch>
        </p:blipFill>
        <p:spPr>
          <a:xfrm>
            <a:off x="2928926" y="5357826"/>
            <a:ext cx="1706556" cy="1278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lvl="0"/>
            <a:r>
              <a:rPr lang="fr-FR" sz="2800" dirty="0" smtClean="0">
                <a:solidFill>
                  <a:srgbClr val="00B050"/>
                </a:solidFill>
                <a:latin typeface="Algerian" pitchFamily="82" charset="0"/>
              </a:rPr>
              <a:t>Les personnalités célèbres de la Corse</a:t>
            </a:r>
            <a:r>
              <a:rPr lang="ru-RU" sz="2800" dirty="0" smtClean="0">
                <a:solidFill>
                  <a:srgbClr val="00B050"/>
                </a:solidFill>
              </a:rPr>
              <a:t/>
            </a:r>
            <a:br>
              <a:rPr lang="ru-RU" sz="2800" dirty="0" smtClean="0">
                <a:solidFill>
                  <a:srgbClr val="00B050"/>
                </a:solidFill>
              </a:rPr>
            </a:br>
            <a:endParaRPr lang="ru-RU" sz="2800" dirty="0">
              <a:solidFill>
                <a:srgbClr val="00B050"/>
              </a:solidFill>
            </a:endParaRPr>
          </a:p>
        </p:txBody>
      </p:sp>
      <p:sp>
        <p:nvSpPr>
          <p:cNvPr id="9" name="Текст 8"/>
          <p:cNvSpPr>
            <a:spLocks noGrp="1"/>
          </p:cNvSpPr>
          <p:nvPr>
            <p:ph type="body" idx="1"/>
          </p:nvPr>
        </p:nvSpPr>
        <p:spPr/>
        <p:txBody>
          <a:bodyPr>
            <a:noAutofit/>
          </a:bodyPr>
          <a:lstStyle/>
          <a:p>
            <a:r>
              <a:rPr lang="fr-FR" sz="1800" dirty="0" smtClean="0"/>
              <a:t>Théodore de Neuhoff </a:t>
            </a:r>
          </a:p>
          <a:p>
            <a:r>
              <a:rPr lang="fr-FR" sz="1800" dirty="0" smtClean="0"/>
              <a:t>(1694-1756)</a:t>
            </a:r>
            <a:endParaRPr lang="ru-RU" sz="1800" dirty="0"/>
          </a:p>
        </p:txBody>
      </p:sp>
      <p:pic>
        <p:nvPicPr>
          <p:cNvPr id="13" name="Содержимое 12" descr="349.jpg"/>
          <p:cNvPicPr>
            <a:picLocks noGrp="1" noChangeAspect="1"/>
          </p:cNvPicPr>
          <p:nvPr>
            <p:ph sz="half" idx="2"/>
          </p:nvPr>
        </p:nvPicPr>
        <p:blipFill>
          <a:blip r:embed="rId2"/>
          <a:srcRect b="3174"/>
          <a:stretch>
            <a:fillRect/>
          </a:stretch>
        </p:blipFill>
        <p:spPr>
          <a:xfrm>
            <a:off x="928662" y="2500306"/>
            <a:ext cx="3071834" cy="4003931"/>
          </a:xfrm>
        </p:spPr>
      </p:pic>
      <p:sp>
        <p:nvSpPr>
          <p:cNvPr id="11" name="Текст 10"/>
          <p:cNvSpPr>
            <a:spLocks noGrp="1"/>
          </p:cNvSpPr>
          <p:nvPr>
            <p:ph type="body" sz="quarter" idx="3"/>
          </p:nvPr>
        </p:nvSpPr>
        <p:spPr/>
        <p:txBody>
          <a:bodyPr>
            <a:noAutofit/>
          </a:bodyPr>
          <a:lstStyle/>
          <a:p>
            <a:r>
              <a:rPr lang="fr-FR" sz="1800" dirty="0" smtClean="0"/>
              <a:t>Pascal Paoli </a:t>
            </a:r>
          </a:p>
          <a:p>
            <a:r>
              <a:rPr lang="fr-FR" sz="1800" dirty="0" smtClean="0"/>
              <a:t>(1725-1807)</a:t>
            </a:r>
            <a:endParaRPr lang="ru-RU" sz="1800" dirty="0"/>
          </a:p>
        </p:txBody>
      </p:sp>
      <p:pic>
        <p:nvPicPr>
          <p:cNvPr id="16" name="Содержимое 12" descr="Pasquale_Paoli_by_W_Beckey.jpg"/>
          <p:cNvPicPr>
            <a:picLocks noGrp="1" noChangeAspect="1"/>
          </p:cNvPicPr>
          <p:nvPr>
            <p:ph sz="quarter" idx="4"/>
          </p:nvPr>
        </p:nvPicPr>
        <p:blipFill>
          <a:blip r:embed="rId3"/>
          <a:srcRect l="3167" t="2812" r="4601" b="1366"/>
          <a:stretch>
            <a:fillRect/>
          </a:stretch>
        </p:blipFill>
        <p:spPr>
          <a:xfrm>
            <a:off x="5072066" y="2500306"/>
            <a:ext cx="3019257" cy="4000528"/>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lvl="0"/>
            <a:r>
              <a:rPr lang="fr-FR" sz="2800" dirty="0" smtClean="0">
                <a:solidFill>
                  <a:srgbClr val="00B050"/>
                </a:solidFill>
                <a:latin typeface="Algerian" pitchFamily="82" charset="0"/>
              </a:rPr>
              <a:t>Les personnalités célèbres de la Corse</a:t>
            </a:r>
            <a:r>
              <a:rPr lang="ru-RU" sz="2800" dirty="0" smtClean="0">
                <a:solidFill>
                  <a:srgbClr val="00B050"/>
                </a:solidFill>
              </a:rPr>
              <a:t/>
            </a:r>
            <a:br>
              <a:rPr lang="ru-RU" sz="2800" dirty="0" smtClean="0">
                <a:solidFill>
                  <a:srgbClr val="00B050"/>
                </a:solidFill>
              </a:rPr>
            </a:br>
            <a:endParaRPr lang="ru-RU" sz="2800" dirty="0">
              <a:solidFill>
                <a:srgbClr val="00B050"/>
              </a:solidFill>
            </a:endParaRPr>
          </a:p>
        </p:txBody>
      </p:sp>
      <p:sp>
        <p:nvSpPr>
          <p:cNvPr id="6" name="Текст 5"/>
          <p:cNvSpPr>
            <a:spLocks noGrp="1"/>
          </p:cNvSpPr>
          <p:nvPr>
            <p:ph type="body" idx="1"/>
          </p:nvPr>
        </p:nvSpPr>
        <p:spPr/>
        <p:txBody>
          <a:bodyPr>
            <a:noAutofit/>
          </a:bodyPr>
          <a:lstStyle/>
          <a:p>
            <a:r>
              <a:rPr lang="fr-FR" sz="1800" dirty="0" smtClean="0"/>
              <a:t>Joseph Fech </a:t>
            </a:r>
          </a:p>
          <a:p>
            <a:r>
              <a:rPr lang="fr-FR" sz="1800" dirty="0" smtClean="0"/>
              <a:t>(1763-1839)</a:t>
            </a:r>
            <a:endParaRPr lang="ru-RU" sz="1800" dirty="0"/>
          </a:p>
        </p:txBody>
      </p:sp>
      <p:sp>
        <p:nvSpPr>
          <p:cNvPr id="10" name="Текст 9"/>
          <p:cNvSpPr>
            <a:spLocks noGrp="1"/>
          </p:cNvSpPr>
          <p:nvPr>
            <p:ph type="body" sz="quarter" idx="3"/>
          </p:nvPr>
        </p:nvSpPr>
        <p:spPr/>
        <p:txBody>
          <a:bodyPr>
            <a:normAutofit fontScale="25000" lnSpcReduction="20000"/>
          </a:bodyPr>
          <a:lstStyle/>
          <a:p>
            <a:r>
              <a:rPr lang="fr-FR" sz="7200" dirty="0" smtClean="0"/>
              <a:t>Napoléon Bonaparte</a:t>
            </a:r>
          </a:p>
          <a:p>
            <a:r>
              <a:rPr lang="fr-FR" sz="7200" dirty="0" smtClean="0"/>
              <a:t>(1769-1821</a:t>
            </a:r>
            <a:r>
              <a:rPr lang="fr-FR" sz="4900" dirty="0" smtClean="0"/>
              <a:t>)</a:t>
            </a:r>
            <a:endParaRPr lang="ru-RU" sz="4900" dirty="0" smtClean="0"/>
          </a:p>
          <a:p>
            <a:r>
              <a:rPr lang="fr-FR" dirty="0" smtClean="0"/>
              <a:t> </a:t>
            </a:r>
            <a:endParaRPr lang="ru-RU" dirty="0"/>
          </a:p>
        </p:txBody>
      </p:sp>
      <p:pic>
        <p:nvPicPr>
          <p:cNvPr id="12" name="Содержимое 13" descr="Cardinal_Joseph_Fesch.jpg"/>
          <p:cNvPicPr>
            <a:picLocks noGrp="1" noChangeAspect="1"/>
          </p:cNvPicPr>
          <p:nvPr>
            <p:ph sz="half" idx="2"/>
          </p:nvPr>
        </p:nvPicPr>
        <p:blipFill>
          <a:blip r:embed="rId2"/>
          <a:srcRect l="4178"/>
          <a:stretch>
            <a:fillRect/>
          </a:stretch>
        </p:blipFill>
        <p:spPr>
          <a:xfrm>
            <a:off x="857224" y="2357430"/>
            <a:ext cx="3276522" cy="3951288"/>
          </a:xfrm>
        </p:spPr>
      </p:pic>
      <p:pic>
        <p:nvPicPr>
          <p:cNvPr id="15" name="Picture 2"/>
          <p:cNvPicPr>
            <a:picLocks noGrp="1" noChangeAspect="1" noChangeArrowheads="1"/>
          </p:cNvPicPr>
          <p:nvPr>
            <p:ph sz="quarter" idx="4"/>
          </p:nvPr>
        </p:nvPicPr>
        <p:blipFill>
          <a:blip r:embed="rId3">
            <a:extLst>
              <a:ext uri="{28A0092B-C50C-407E-A947-70E740481C1C}">
                <a14:useLocalDpi xmlns:a14="http://schemas.microsoft.com/office/drawing/2010/main" xmlns="" val="0"/>
              </a:ext>
            </a:extLst>
          </a:blip>
          <a:srcRect/>
          <a:stretch>
            <a:fillRect/>
          </a:stretch>
        </p:blipFill>
        <p:spPr bwMode="auto">
          <a:xfrm>
            <a:off x="5072065" y="2357430"/>
            <a:ext cx="2989525" cy="3929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Паркет">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834</TotalTime>
  <Words>699</Words>
  <Application>Microsoft Office PowerPoint</Application>
  <PresentationFormat>Экран (4:3)</PresentationFormat>
  <Paragraphs>187</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Паркет</vt:lpstr>
      <vt:lpstr>la Corse: région à un statut particulier</vt:lpstr>
      <vt:lpstr>La Corse: « une  montagne  dans  la  mer »</vt:lpstr>
      <vt:lpstr>Les origines historiques de la Corse</vt:lpstr>
      <vt:lpstr>La Corse était-elle toujours française?</vt:lpstr>
      <vt:lpstr>Les  particularités  naturelles  et géographiques  de  l’île  de  la  Corse</vt:lpstr>
      <vt:lpstr>Associez les noms des variétés rivales corses aux images: </vt:lpstr>
      <vt:lpstr>Les faits historiques et culturels  reflétés dans les symbolEs corses</vt:lpstr>
      <vt:lpstr>Les personnalités célèbres de la Corse </vt:lpstr>
      <vt:lpstr>Les personnalités célèbres de la Corse </vt:lpstr>
      <vt:lpstr>La Corse actuelle  et ses particularités administratives  </vt:lpstr>
      <vt:lpstr>Un voyage en Corse</vt:lpstr>
      <vt:lpstr>AJACCIO – ville  natale  de  NAPOLÉON</vt:lpstr>
      <vt:lpstr>Ajaccio, la capitale de la Corse</vt:lpstr>
      <vt:lpstr>Les monuments aux hommes illustres</vt:lpstr>
      <vt:lpstr>LeS muséeS d’Ajaccio</vt:lpstr>
      <vt:lpstr>Ville de Bonifacio</vt:lpstr>
      <vt:lpstr>La ville de bastia /la Haute Corse/</vt:lpstr>
      <vt:lpstr>L’archipel des Sanguinaires</vt:lpstr>
      <vt:lpstr>  Les spécialités de la cuisine corse </vt:lpstr>
      <vt:lpstr>Les fruits de mer au marché de poissons</vt:lpstr>
      <vt:lpstr>Les plats corses</vt:lpstr>
      <vt:lpstr>Les plats corses</vt:lpstr>
      <vt:lpstr>Les fromages corses</vt:lpstr>
      <vt:lpstr>Cacavelli  et pâtisserie de Paques</vt:lpstr>
      <vt:lpstr>Les desserts</vt:lpstr>
      <vt:lpstr>Composez votre menu au restaurant corse!</vt:lpstr>
      <vt:lpstr>Conclusion et évaluation</vt:lpstr>
      <vt:lpstr>1). La Corse est la plus petite des régions françaises. </vt:lpstr>
      <vt:lpstr>  2). On appelle la Corse… </vt:lpstr>
      <vt:lpstr>3). La Corse est rattaché à la France depuis… </vt:lpstr>
      <vt:lpstr>4). De quelle année date la loi qui a substitué à la Corse le statut administratif particulier ? </vt:lpstr>
      <vt:lpstr>5). La culture corse est plus proche de celle de… </vt:lpstr>
      <vt:lpstr>6). La langue régionale corse est une langue issue… </vt:lpstr>
      <vt:lpstr>7). Quel personage historique a fait de la Corse symbole d’une nation indépendante  au XVIIIe siècle ? </vt:lpstr>
      <vt:lpstr>8). Jusqu’à 1975 la Corse formait un département de la région française... </vt:lpstr>
      <vt:lpstr>9). La formation des buissons xériques très répandus en Corse s’appelle… </vt:lpstr>
      <vt:lpstr>10). Quel fromage est produit en Corse ? </vt:lpstr>
      <vt:lpstr>C’est faux!</vt:lpstr>
      <vt:lpstr>BRAVO !   MERCI !</vt:lpstr>
      <vt:lpstr>Ressources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Нитченкова Вероника Юрьевна</dc:creator>
  <cp:lastModifiedBy>User</cp:lastModifiedBy>
  <cp:revision>54</cp:revision>
  <dcterms:created xsi:type="dcterms:W3CDTF">2016-04-03T08:37:44Z</dcterms:created>
  <dcterms:modified xsi:type="dcterms:W3CDTF">2017-04-10T00:01:34Z</dcterms:modified>
</cp:coreProperties>
</file>